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0"/>
  </p:notesMasterIdLst>
  <p:handoutMasterIdLst>
    <p:handoutMasterId r:id="rId81"/>
  </p:handoutMasterIdLst>
  <p:sldIdLst>
    <p:sldId id="871" r:id="rId2"/>
    <p:sldId id="1201" r:id="rId3"/>
    <p:sldId id="1246" r:id="rId4"/>
    <p:sldId id="866" r:id="rId5"/>
    <p:sldId id="1247" r:id="rId6"/>
    <p:sldId id="1199" r:id="rId7"/>
    <p:sldId id="1200" r:id="rId8"/>
    <p:sldId id="1293" r:id="rId9"/>
    <p:sldId id="1294" r:id="rId10"/>
    <p:sldId id="1174" r:id="rId11"/>
    <p:sldId id="1296" r:id="rId12"/>
    <p:sldId id="1299" r:id="rId13"/>
    <p:sldId id="1248" r:id="rId14"/>
    <p:sldId id="1242" r:id="rId15"/>
    <p:sldId id="1157" r:id="rId16"/>
    <p:sldId id="1158" r:id="rId17"/>
    <p:sldId id="1264" r:id="rId18"/>
    <p:sldId id="1265" r:id="rId19"/>
    <p:sldId id="1266" r:id="rId20"/>
    <p:sldId id="1291" r:id="rId21"/>
    <p:sldId id="1147" r:id="rId22"/>
    <p:sldId id="1146" r:id="rId23"/>
    <p:sldId id="1226" r:id="rId24"/>
    <p:sldId id="1227" r:id="rId25"/>
    <p:sldId id="1145" r:id="rId26"/>
    <p:sldId id="1110" r:id="rId27"/>
    <p:sldId id="895" r:id="rId28"/>
    <p:sldId id="1139" r:id="rId29"/>
    <p:sldId id="1074" r:id="rId30"/>
    <p:sldId id="1112" r:id="rId31"/>
    <p:sldId id="1177" r:id="rId32"/>
    <p:sldId id="1179" r:id="rId33"/>
    <p:sldId id="1184" r:id="rId34"/>
    <p:sldId id="1180" r:id="rId35"/>
    <p:sldId id="1176" r:id="rId36"/>
    <p:sldId id="1149" r:id="rId37"/>
    <p:sldId id="1173" r:id="rId38"/>
    <p:sldId id="1143" r:id="rId39"/>
    <p:sldId id="869" r:id="rId40"/>
    <p:sldId id="1186" r:id="rId41"/>
    <p:sldId id="978" r:id="rId42"/>
    <p:sldId id="979" r:id="rId43"/>
    <p:sldId id="1087" r:id="rId44"/>
    <p:sldId id="1151" r:id="rId45"/>
    <p:sldId id="1244" r:id="rId46"/>
    <p:sldId id="1245" r:id="rId47"/>
    <p:sldId id="1141" r:id="rId48"/>
    <p:sldId id="1142" r:id="rId49"/>
    <p:sldId id="1268" r:id="rId50"/>
    <p:sldId id="1288" r:id="rId51"/>
    <p:sldId id="1278" r:id="rId52"/>
    <p:sldId id="1269" r:id="rId53"/>
    <p:sldId id="1251" r:id="rId54"/>
    <p:sldId id="1255" r:id="rId55"/>
    <p:sldId id="1279" r:id="rId56"/>
    <p:sldId id="1285" r:id="rId57"/>
    <p:sldId id="1116" r:id="rId58"/>
    <p:sldId id="1256" r:id="rId59"/>
    <p:sldId id="1172" r:id="rId60"/>
    <p:sldId id="1263" r:id="rId61"/>
    <p:sldId id="1222" r:id="rId62"/>
    <p:sldId id="1223" r:id="rId63"/>
    <p:sldId id="1232" r:id="rId64"/>
    <p:sldId id="1274" r:id="rId65"/>
    <p:sldId id="1289" r:id="rId66"/>
    <p:sldId id="1225" r:id="rId67"/>
    <p:sldId id="1148" r:id="rId68"/>
    <p:sldId id="1119" r:id="rId69"/>
    <p:sldId id="1122" r:id="rId70"/>
    <p:sldId id="1267" r:id="rId71"/>
    <p:sldId id="1283" r:id="rId72"/>
    <p:sldId id="1280" r:id="rId73"/>
    <p:sldId id="1281" r:id="rId74"/>
    <p:sldId id="1284" r:id="rId75"/>
    <p:sldId id="1035" r:id="rId76"/>
    <p:sldId id="1111" r:id="rId77"/>
    <p:sldId id="913" r:id="rId78"/>
    <p:sldId id="1276" r:id="rId7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2935"/>
    <a:srgbClr val="CC3300"/>
    <a:srgbClr val="DDDDDD"/>
    <a:srgbClr val="008000"/>
    <a:srgbClr val="009900"/>
    <a:srgbClr val="33CC33"/>
    <a:srgbClr val="FFFF00"/>
    <a:srgbClr val="F8FD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5" d="100"/>
          <a:sy n="75" d="100"/>
        </p:scale>
        <p:origin x="-2568" y="-8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246"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Line 6"/>
          <p:cNvSpPr>
            <a:spLocks noChangeShapeType="1"/>
          </p:cNvSpPr>
          <p:nvPr/>
        </p:nvSpPr>
        <p:spPr bwMode="auto">
          <a:xfrm>
            <a:off x="244475" y="9121775"/>
            <a:ext cx="68595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661" tIns="48331" rIns="96661" bIns="48331" anchor="ctr"/>
          <a:lstStyle/>
          <a:p>
            <a:endParaRPr lang="en-US"/>
          </a:p>
        </p:txBody>
      </p:sp>
      <p:sp>
        <p:nvSpPr>
          <p:cNvPr id="2051" name="Rectangle 7"/>
          <p:cNvSpPr>
            <a:spLocks noChangeArrowheads="1"/>
          </p:cNvSpPr>
          <p:nvPr/>
        </p:nvSpPr>
        <p:spPr bwMode="auto">
          <a:xfrm>
            <a:off x="325438" y="9209088"/>
            <a:ext cx="58674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357" tIns="50678" rIns="101357" bIns="50678">
            <a:spAutoFit/>
          </a:bodyPr>
          <a:lstStyle/>
          <a:p>
            <a:r>
              <a:rPr lang="en-US" sz="1100" b="1" i="1">
                <a:latin typeface="Times New Roman" charset="0"/>
                <a:cs typeface="Arial" charset="0"/>
              </a:rPr>
              <a:t>©2010 FOOD AS MEDICINE: </a:t>
            </a:r>
            <a:r>
              <a:rPr lang="en-US" sz="1100" i="1">
                <a:latin typeface="Times New Roman" charset="0"/>
                <a:cs typeface="Arial" charset="0"/>
              </a:rPr>
              <a:t>Integrating Nutrition into Clinical Practice and Medical Education</a:t>
            </a:r>
            <a:endParaRPr lang="en-US">
              <a:cs typeface="Arial" charset="0"/>
            </a:endParaRPr>
          </a:p>
        </p:txBody>
      </p:sp>
      <p:sp>
        <p:nvSpPr>
          <p:cNvPr id="2052" name="Line 8"/>
          <p:cNvSpPr>
            <a:spLocks noChangeShapeType="1"/>
          </p:cNvSpPr>
          <p:nvPr/>
        </p:nvSpPr>
        <p:spPr bwMode="auto">
          <a:xfrm>
            <a:off x="244475" y="490538"/>
            <a:ext cx="69865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661" tIns="48331" rIns="96661" bIns="48331" anchor="ctr"/>
          <a:lstStyle/>
          <a:p>
            <a:endParaRPr lang="en-US"/>
          </a:p>
        </p:txBody>
      </p:sp>
      <p:sp>
        <p:nvSpPr>
          <p:cNvPr id="2053" name="Rectangle 9"/>
          <p:cNvSpPr>
            <a:spLocks noChangeArrowheads="1"/>
          </p:cNvSpPr>
          <p:nvPr/>
        </p:nvSpPr>
        <p:spPr bwMode="auto">
          <a:xfrm>
            <a:off x="3381375" y="79375"/>
            <a:ext cx="3771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6" tIns="50999" rIns="101996" bIns="50999" anchor="b"/>
          <a:lstStyle/>
          <a:p>
            <a:pPr algn="r"/>
            <a:r>
              <a:rPr lang="en-US" sz="1200" b="1" i="1">
                <a:latin typeface="Times New Roman" charset="0"/>
                <a:cs typeface="Arial" charset="0"/>
              </a:rPr>
              <a:t> Critical Micronutrients for Clinical Consideration - </a:t>
            </a:r>
            <a:fld id="{DBE23C78-C7C9-B94B-A44F-0823EB777D17}" type="slidenum">
              <a:rPr lang="en-US" sz="1200" b="1" i="1">
                <a:latin typeface="Times New Roman" charset="0"/>
                <a:cs typeface="Arial" charset="0"/>
              </a:rPr>
              <a:pPr algn="r"/>
              <a:t>‹#›</a:t>
            </a:fld>
            <a:r>
              <a:rPr lang="en-US" sz="1200" b="1">
                <a:latin typeface="Times New Roman" charset="0"/>
                <a:cs typeface="Arial" charset="0"/>
              </a:rPr>
              <a:t>   </a:t>
            </a:r>
            <a:endParaRPr lang="en-US">
              <a:cs typeface="Arial" charset="0"/>
            </a:endParaRPr>
          </a:p>
        </p:txBody>
      </p:sp>
    </p:spTree>
    <p:extLst>
      <p:ext uri="{BB962C8B-B14F-4D97-AF65-F5344CB8AC3E}">
        <p14:creationId xmlns:p14="http://schemas.microsoft.com/office/powerpoint/2010/main" val="1616545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lvl1pPr>
              <a:defRPr sz="1300">
                <a:ea typeface="ＭＳ Ｐゴシック" charset="0"/>
                <a:cs typeface="+mn-cs"/>
              </a:defRPr>
            </a:lvl1pPr>
          </a:lstStyle>
          <a:p>
            <a:pPr>
              <a:defRPr/>
            </a:pPr>
            <a:endParaRPr lang="en-US"/>
          </a:p>
        </p:txBody>
      </p:sp>
      <p:sp>
        <p:nvSpPr>
          <p:cNvPr id="254979"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lvl1pPr algn="r">
              <a:defRPr sz="1300">
                <a:ea typeface="ＭＳ Ｐゴシック" charset="0"/>
                <a:cs typeface="+mn-cs"/>
              </a:defRPr>
            </a:lvl1pPr>
          </a:lstStyle>
          <a:p>
            <a:pPr>
              <a:defRPr/>
            </a:pPr>
            <a:endParaRPr lang="en-US"/>
          </a:p>
        </p:txBody>
      </p:sp>
      <p:sp>
        <p:nvSpPr>
          <p:cNvPr id="25498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254981"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4982"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b" anchorCtr="0" compatLnSpc="1">
            <a:prstTxWarp prst="textNoShape">
              <a:avLst/>
            </a:prstTxWarp>
          </a:bodyPr>
          <a:lstStyle>
            <a:lvl1pPr>
              <a:defRPr sz="1300">
                <a:ea typeface="ＭＳ Ｐゴシック" charset="0"/>
                <a:cs typeface="+mn-cs"/>
              </a:defRPr>
            </a:lvl1pPr>
          </a:lstStyle>
          <a:p>
            <a:pPr>
              <a:defRPr/>
            </a:pPr>
            <a:endParaRPr lang="en-US"/>
          </a:p>
        </p:txBody>
      </p:sp>
      <p:sp>
        <p:nvSpPr>
          <p:cNvPr id="254983"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b" anchorCtr="0" compatLnSpc="1">
            <a:prstTxWarp prst="textNoShape">
              <a:avLst/>
            </a:prstTxWarp>
          </a:bodyPr>
          <a:lstStyle>
            <a:lvl1pPr algn="r">
              <a:defRPr sz="1300"/>
            </a:lvl1pPr>
          </a:lstStyle>
          <a:p>
            <a:pPr>
              <a:defRPr/>
            </a:pPr>
            <a:fld id="{5F0AA01F-6CE3-F44F-AE8B-F82DD271EAFE}" type="slidenum">
              <a:rPr lang="en-US"/>
              <a:pPr>
                <a:defRPr/>
              </a:pPr>
              <a:t>‹#›</a:t>
            </a:fld>
            <a:endParaRPr lang="en-US"/>
          </a:p>
        </p:txBody>
      </p:sp>
    </p:spTree>
    <p:extLst>
      <p:ext uri="{BB962C8B-B14F-4D97-AF65-F5344CB8AC3E}">
        <p14:creationId xmlns:p14="http://schemas.microsoft.com/office/powerpoint/2010/main" val="42000364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smtClean="0"/>
              <a:t>TEE differed by approximately 300 kcal/d between these low fat and low carb diets, an effect corresponding with the amount of energy typically expended in 1 hour of moderate-intensity physical activity.</a:t>
            </a:r>
            <a:endParaRPr lang="en-US"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smtClean="0"/>
              <a:t>TEE differed by approximately 300 kcal/d between these low fat and low carb diets, an effect corresponding with the amount of energy typically expended in 1 hour of moderate-intensity physical activity.</a:t>
            </a:r>
            <a:endParaRPr lang="en-US" dirty="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t>WHO criteria which added insulin resistance</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t>Among adults with type 2 diabetes, there was an estimated 1.6-fold increased prevalence for cancers of all sites among men and a 1.8-fold increase among women who reported being diagnosed with diabetes 15 or more years ago compared with those reporting diabetes diagnosis less than 15 years ago. Diabetes Care Jan 2013.</a:t>
            </a:r>
          </a:p>
          <a:p>
            <a:pPr>
              <a:defRPr/>
            </a:pPr>
            <a:r>
              <a:rPr lang="en-US" dirty="0" smtClean="0"/>
              <a:t>For breast cancer, 1.5 – 2.4 risk comparing women with highest levels of insulin to normal levels. Journal of the National Cancer Institute</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a:ln/>
        </p:spPr>
      </p:sp>
      <p:sp>
        <p:nvSpPr>
          <p:cNvPr id="122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Jurgen Aschoff german physician-biologist; chronobiology-entrainment</a:t>
            </a:r>
          </a:p>
        </p:txBody>
      </p:sp>
      <p:sp>
        <p:nvSpPr>
          <p:cNvPr id="122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kzidenz-Grotesk BQ Light" charset="0"/>
                <a:ea typeface="ＭＳ Ｐゴシック" charset="0"/>
                <a:cs typeface="ＭＳ Ｐゴシック" charset="0"/>
              </a:defRPr>
            </a:lvl1pPr>
            <a:lvl2pPr marL="785372" indent="-302066">
              <a:defRPr sz="2500">
                <a:solidFill>
                  <a:schemeClr val="tx1"/>
                </a:solidFill>
                <a:latin typeface="Akzidenz-Grotesk BQ Light" charset="0"/>
                <a:ea typeface="ＭＳ Ｐゴシック" charset="0"/>
              </a:defRPr>
            </a:lvl2pPr>
            <a:lvl3pPr marL="1208265" indent="-241653">
              <a:defRPr sz="2500">
                <a:solidFill>
                  <a:schemeClr val="tx1"/>
                </a:solidFill>
                <a:latin typeface="Akzidenz-Grotesk BQ Light" charset="0"/>
                <a:ea typeface="ＭＳ Ｐゴシック" charset="0"/>
              </a:defRPr>
            </a:lvl3pPr>
            <a:lvl4pPr marL="1691571" indent="-241653">
              <a:defRPr sz="2500">
                <a:solidFill>
                  <a:schemeClr val="tx1"/>
                </a:solidFill>
                <a:latin typeface="Akzidenz-Grotesk BQ Light" charset="0"/>
                <a:ea typeface="ＭＳ Ｐゴシック" charset="0"/>
              </a:defRPr>
            </a:lvl4pPr>
            <a:lvl5pPr marL="2174878" indent="-241653">
              <a:defRPr sz="2500">
                <a:solidFill>
                  <a:schemeClr val="tx1"/>
                </a:solidFill>
                <a:latin typeface="Akzidenz-Grotesk BQ Light" charset="0"/>
                <a:ea typeface="ＭＳ Ｐゴシック" charset="0"/>
              </a:defRPr>
            </a:lvl5pPr>
            <a:lvl6pPr marL="2658184" indent="-241653" eaLnBrk="0" fontAlgn="base" hangingPunct="0">
              <a:spcBef>
                <a:spcPct val="0"/>
              </a:spcBef>
              <a:spcAft>
                <a:spcPct val="0"/>
              </a:spcAft>
              <a:defRPr sz="2500">
                <a:solidFill>
                  <a:schemeClr val="tx1"/>
                </a:solidFill>
                <a:latin typeface="Akzidenz-Grotesk BQ Light" charset="0"/>
                <a:ea typeface="ＭＳ Ｐゴシック" charset="0"/>
              </a:defRPr>
            </a:lvl6pPr>
            <a:lvl7pPr marL="3141490" indent="-241653" eaLnBrk="0" fontAlgn="base" hangingPunct="0">
              <a:spcBef>
                <a:spcPct val="0"/>
              </a:spcBef>
              <a:spcAft>
                <a:spcPct val="0"/>
              </a:spcAft>
              <a:defRPr sz="2500">
                <a:solidFill>
                  <a:schemeClr val="tx1"/>
                </a:solidFill>
                <a:latin typeface="Akzidenz-Grotesk BQ Light" charset="0"/>
                <a:ea typeface="ＭＳ Ｐゴシック" charset="0"/>
              </a:defRPr>
            </a:lvl7pPr>
            <a:lvl8pPr marL="3624796" indent="-241653" eaLnBrk="0" fontAlgn="base" hangingPunct="0">
              <a:spcBef>
                <a:spcPct val="0"/>
              </a:spcBef>
              <a:spcAft>
                <a:spcPct val="0"/>
              </a:spcAft>
              <a:defRPr sz="2500">
                <a:solidFill>
                  <a:schemeClr val="tx1"/>
                </a:solidFill>
                <a:latin typeface="Akzidenz-Grotesk BQ Light" charset="0"/>
                <a:ea typeface="ＭＳ Ｐゴシック" charset="0"/>
              </a:defRPr>
            </a:lvl8pPr>
            <a:lvl9pPr marL="4108102" indent="-241653" eaLnBrk="0" fontAlgn="base" hangingPunct="0">
              <a:spcBef>
                <a:spcPct val="0"/>
              </a:spcBef>
              <a:spcAft>
                <a:spcPct val="0"/>
              </a:spcAft>
              <a:defRPr sz="2500">
                <a:solidFill>
                  <a:schemeClr val="tx1"/>
                </a:solidFill>
                <a:latin typeface="Akzidenz-Grotesk BQ Light" charset="0"/>
                <a:ea typeface="ＭＳ Ｐゴシック" charset="0"/>
              </a:defRPr>
            </a:lvl9pPr>
          </a:lstStyle>
          <a:p>
            <a:fld id="{2C26F433-C6C6-5E4E-98DC-9DEF2ABA51F4}" type="slidenum">
              <a:rPr lang="en-US" sz="1300">
                <a:latin typeface="Times" charset="0"/>
              </a:rPr>
              <a:pPr/>
              <a:t>72</a:t>
            </a:fld>
            <a:endParaRPr lang="en-US" sz="130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4118" y="960726"/>
            <a:ext cx="4325471" cy="329132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749" tIns="43375" rIns="86749" bIns="43375" anchor="ctr"/>
          <a:lstStyle/>
          <a:p>
            <a:endParaRPr lang="en-US"/>
          </a:p>
        </p:txBody>
      </p:sp>
      <p:sp>
        <p:nvSpPr>
          <p:cNvPr id="4098" name="Text Box 2"/>
          <p:cNvSpPr txBox="1">
            <a:spLocks noGrp="1" noChangeArrowheads="1"/>
          </p:cNvSpPr>
          <p:nvPr>
            <p:ph type="body"/>
          </p:nvPr>
        </p:nvSpPr>
        <p:spPr bwMode="auto">
          <a:xfrm>
            <a:off x="1116107" y="4570268"/>
            <a:ext cx="5088965" cy="365197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sz="1300" b="1">
                <a:latin typeface="Arial" charset="0"/>
                <a:cs typeface="msgothic" charset="0"/>
              </a:rPr>
              <a:t>Fig 5</a:t>
            </a:r>
            <a:r>
              <a:rPr lang="en-GB">
                <a:latin typeface="Arial" charset="0"/>
                <a:cs typeface="msgothic" charset="0"/>
              </a:rPr>
              <a:t> Proposed mechanistic model linking dietary LA to cardiovascular disease pathogenesis.34 35 36 37 38 39 40 41 42 43 44 45 46 47 48 Conversion of LA to OXLAMs can proceed enzymatically, or via free radical mediated oxidative stress. Major sources of oxidative stress such as cigarette smoking and chronic alcohol exposure facilitate LA oxidation and production of oxidized low density lipoprotein (LDL). OXLAMs are the most abundant oxidized fatty acids in oxidized LDL and in atherosclerotic lesions. OXLAMs have been mechanistically linked to cardiovascular pathogenesis via multiple mechanisms. LDL=low density lipoprotein; CD36=cluster of differentiation 36 scavenger receptor; LOX 1=lectin like oxidized LDL receptor 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0196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8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185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923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21515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310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089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2001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62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948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87076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2209800"/>
            <a:ext cx="7772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1" descr="image00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540625" y="5867400"/>
            <a:ext cx="16033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2pPr>
      <a:lvl3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3pPr>
      <a:lvl4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4pPr>
      <a:lvl5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5pPr>
      <a:lvl6pPr marL="457200" algn="l" rtl="0" eaLnBrk="1" fontAlgn="base" hangingPunct="1">
        <a:spcBef>
          <a:spcPct val="0"/>
        </a:spcBef>
        <a:spcAft>
          <a:spcPct val="0"/>
        </a:spcAft>
        <a:defRPr sz="2800">
          <a:solidFill>
            <a:schemeClr val="tx2"/>
          </a:solidFill>
          <a:latin typeface="Akzidenz-Grotesk Std Med" pitchFamily="50" charset="0"/>
        </a:defRPr>
      </a:lvl6pPr>
      <a:lvl7pPr marL="914400" algn="l" rtl="0" eaLnBrk="1" fontAlgn="base" hangingPunct="1">
        <a:spcBef>
          <a:spcPct val="0"/>
        </a:spcBef>
        <a:spcAft>
          <a:spcPct val="0"/>
        </a:spcAft>
        <a:defRPr sz="2800">
          <a:solidFill>
            <a:schemeClr val="tx2"/>
          </a:solidFill>
          <a:latin typeface="Akzidenz-Grotesk Std Med" pitchFamily="50" charset="0"/>
        </a:defRPr>
      </a:lvl7pPr>
      <a:lvl8pPr marL="1371600" algn="l" rtl="0" eaLnBrk="1" fontAlgn="base" hangingPunct="1">
        <a:spcBef>
          <a:spcPct val="0"/>
        </a:spcBef>
        <a:spcAft>
          <a:spcPct val="0"/>
        </a:spcAft>
        <a:defRPr sz="2800">
          <a:solidFill>
            <a:schemeClr val="tx2"/>
          </a:solidFill>
          <a:latin typeface="Akzidenz-Grotesk Std Med" pitchFamily="50" charset="0"/>
        </a:defRPr>
      </a:lvl8pPr>
      <a:lvl9pPr marL="1828800" algn="l" rtl="0" eaLnBrk="1" fontAlgn="base" hangingPunct="1">
        <a:spcBef>
          <a:spcPct val="0"/>
        </a:spcBef>
        <a:spcAft>
          <a:spcPct val="0"/>
        </a:spcAft>
        <a:defRPr sz="2800">
          <a:solidFill>
            <a:schemeClr val="tx2"/>
          </a:solidFill>
          <a:latin typeface="Akzidenz-Grotesk Std Med" pitchFamily="50" charset="0"/>
        </a:defRPr>
      </a:lvl9pPr>
    </p:titleStyle>
    <p:bodyStyle>
      <a:lvl1pPr marL="342900" indent="-342900" algn="l" rtl="0" eaLnBrk="0" fontAlgn="base" hangingPunct="0">
        <a:spcBef>
          <a:spcPct val="20000"/>
        </a:spcBef>
        <a:spcAft>
          <a:spcPct val="0"/>
        </a:spcAft>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 Id="rId3"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hyperlink" Target="http://www.ncbi.nlm.nih.gov/pubmed?term=Zamora%20D%5BAuthor%5D&amp;cauthor=true&amp;cauthor_uid=23386268" TargetMode="External"/><Relationship Id="rId4" Type="http://schemas.openxmlformats.org/officeDocument/2006/relationships/hyperlink" Target="http://www.ncbi.nlm.nih.gov/pubmed?term=Leelarthaepin%20B%5BAuthor%5D&amp;cauthor=true&amp;cauthor_uid=23386268" TargetMode="External"/><Relationship Id="rId5" Type="http://schemas.openxmlformats.org/officeDocument/2006/relationships/hyperlink" Target="http://www.ncbi.nlm.nih.gov/pubmed?term=Majchrzak-Hong%20SF%5BAuthor%5D&amp;cauthor=true&amp;cauthor_uid=23386268" TargetMode="External"/><Relationship Id="rId6" Type="http://schemas.openxmlformats.org/officeDocument/2006/relationships/hyperlink" Target="http://www.ncbi.nlm.nih.gov/pubmed?term=Faurot%20KR%5BAuthor%5D&amp;cauthor=true&amp;cauthor_uid=23386268" TargetMode="External"/><Relationship Id="rId7" Type="http://schemas.openxmlformats.org/officeDocument/2006/relationships/hyperlink" Target="http://www.ncbi.nlm.nih.gov/pubmed?term=Suchindran%20CM%5BAuthor%5D&amp;cauthor=true&amp;cauthor_uid=23386268" TargetMode="External"/><Relationship Id="rId8" Type="http://schemas.openxmlformats.org/officeDocument/2006/relationships/hyperlink" Target="http://www.ncbi.nlm.nih.gov/pubmed?term=Ringel%20A%5BAuthor%5D&amp;cauthor=true&amp;cauthor_uid=23386268" TargetMode="External"/><Relationship Id="rId9" Type="http://schemas.openxmlformats.org/officeDocument/2006/relationships/hyperlink" Target="http://www.ncbi.nlm.nih.gov/pubmed?term=Davis%20JM%5BAuthor%5D&amp;cauthor=true&amp;cauthor_uid=23386268" TargetMode="External"/><Relationship Id="rId10" Type="http://schemas.openxmlformats.org/officeDocument/2006/relationships/hyperlink" Target="http://www.ncbi.nlm.nih.gov/pubmed?term=Hibbeln%20JR%5BAuthor%5D&amp;cauthor=true&amp;cauthor_uid=23386268" TargetMode="External"/><Relationship Id="rId1" Type="http://schemas.openxmlformats.org/officeDocument/2006/relationships/slideLayout" Target="../slideLayouts/slideLayout7.xml"/><Relationship Id="rId2" Type="http://schemas.openxmlformats.org/officeDocument/2006/relationships/hyperlink" Target="http://www.ncbi.nlm.nih.gov/pubmed?term=Ramsden%20CE%5BAuthor%5D&amp;cauthor=true&amp;cauthor_uid=23386268"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 Id="rId3" Type="http://schemas.openxmlformats.org/officeDocument/2006/relationships/image" Target="../media/image6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g"/></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152400" y="381000"/>
            <a:ext cx="7772400" cy="1470025"/>
          </a:xfrm>
        </p:spPr>
        <p:txBody>
          <a:bodyPr/>
          <a:lstStyle/>
          <a:p>
            <a:pPr eaLnBrk="1" hangingPunct="1">
              <a:defRPr/>
            </a:pPr>
            <a:r>
              <a:rPr lang="en-US" sz="4800" dirty="0" smtClean="0">
                <a:solidFill>
                  <a:srgbClr val="FF0000"/>
                </a:solidFill>
                <a:latin typeface="Times New Roman"/>
                <a:ea typeface="+mj-ea"/>
                <a:cs typeface="Times New Roman"/>
              </a:rPr>
              <a:t>Understanding Metabolism</a:t>
            </a:r>
            <a:br>
              <a:rPr lang="en-US" sz="4800" dirty="0" smtClean="0">
                <a:solidFill>
                  <a:srgbClr val="FF0000"/>
                </a:solidFill>
                <a:latin typeface="Times New Roman"/>
                <a:ea typeface="+mj-ea"/>
                <a:cs typeface="Times New Roman"/>
              </a:rPr>
            </a:br>
            <a:r>
              <a:rPr lang="en-US" sz="4800" dirty="0">
                <a:solidFill>
                  <a:srgbClr val="FF0000"/>
                </a:solidFill>
                <a:latin typeface="Times New Roman"/>
                <a:ea typeface="+mj-ea"/>
                <a:cs typeface="Times New Roman"/>
              </a:rPr>
              <a:t> </a:t>
            </a:r>
            <a:r>
              <a:rPr lang="en-US" sz="4800" dirty="0" smtClean="0">
                <a:solidFill>
                  <a:srgbClr val="FF0000"/>
                </a:solidFill>
                <a:latin typeface="Times New Roman"/>
                <a:ea typeface="+mj-ea"/>
                <a:cs typeface="Times New Roman"/>
              </a:rPr>
              <a:t> </a:t>
            </a:r>
            <a:r>
              <a:rPr lang="en-US" sz="3600" dirty="0" smtClean="0">
                <a:solidFill>
                  <a:schemeClr val="tx1"/>
                </a:solidFill>
                <a:latin typeface="Times New Roman"/>
                <a:ea typeface="+mj-ea"/>
                <a:cs typeface="Times New Roman"/>
              </a:rPr>
              <a:t>how did the fat switch get turned on?</a:t>
            </a:r>
            <a:endParaRPr lang="en-US" sz="4800" dirty="0" smtClean="0">
              <a:solidFill>
                <a:srgbClr val="FF0000"/>
              </a:solidFill>
              <a:latin typeface="Times New Roman"/>
              <a:ea typeface="+mj-ea"/>
              <a:cs typeface="Times New Roman"/>
            </a:endParaRPr>
          </a:p>
        </p:txBody>
      </p:sp>
      <p:sp>
        <p:nvSpPr>
          <p:cNvPr id="2051" name="Rectangle 3"/>
          <p:cNvSpPr>
            <a:spLocks noGrp="1" noChangeArrowheads="1"/>
          </p:cNvSpPr>
          <p:nvPr>
            <p:ph type="subTitle" idx="1"/>
          </p:nvPr>
        </p:nvSpPr>
        <p:spPr>
          <a:xfrm>
            <a:off x="381000" y="2895600"/>
            <a:ext cx="3962400" cy="1066800"/>
          </a:xfrm>
        </p:spPr>
        <p:txBody>
          <a:bodyPr/>
          <a:lstStyle/>
          <a:p>
            <a:pPr eaLnBrk="1" hangingPunct="1">
              <a:defRPr/>
            </a:pPr>
            <a:r>
              <a:rPr lang="en-US" sz="2800" dirty="0" smtClean="0">
                <a:latin typeface="Times New Roman"/>
                <a:cs typeface="Times New Roman"/>
              </a:rPr>
              <a:t>Mark Pettus MD</a:t>
            </a:r>
          </a:p>
          <a:p>
            <a:pPr eaLnBrk="1" hangingPunct="1">
              <a:defRPr/>
            </a:pPr>
            <a:endParaRPr lang="en-US" sz="3200" dirty="0" smtClean="0">
              <a:latin typeface="Times New Roman"/>
              <a:cs typeface="Times New Roman"/>
            </a:endParaRPr>
          </a:p>
          <a:p>
            <a:pPr eaLnBrk="1" hangingPunct="1">
              <a:defRPr/>
            </a:pPr>
            <a:r>
              <a:rPr lang="en-US" sz="1800" dirty="0" smtClean="0">
                <a:latin typeface="Times New Roman"/>
                <a:cs typeface="Times New Roman"/>
              </a:rPr>
              <a:t>February 11, 2014</a:t>
            </a:r>
          </a:p>
          <a:p>
            <a:pPr eaLnBrk="1" hangingPunct="1">
              <a:defRPr/>
            </a:pPr>
            <a:r>
              <a:rPr lang="en-US" sz="1800" dirty="0" smtClean="0">
                <a:latin typeface="Times New Roman"/>
                <a:cs typeface="Times New Roman"/>
              </a:rPr>
              <a:t>Director of Medical Education</a:t>
            </a:r>
          </a:p>
          <a:p>
            <a:pPr eaLnBrk="1" hangingPunct="1">
              <a:defRPr/>
            </a:pPr>
            <a:r>
              <a:rPr lang="en-US" sz="1800" dirty="0" smtClean="0">
                <a:latin typeface="Times New Roman"/>
                <a:cs typeface="Times New Roman"/>
              </a:rPr>
              <a:t>Population Health</a:t>
            </a:r>
          </a:p>
          <a:p>
            <a:pPr eaLnBrk="1" hangingPunct="1">
              <a:defRPr/>
            </a:pPr>
            <a:r>
              <a:rPr lang="en-US" sz="1800" dirty="0" smtClean="0">
                <a:latin typeface="Times New Roman"/>
                <a:cs typeface="Times New Roman"/>
              </a:rPr>
              <a:t>Berkshire Health Systems</a:t>
            </a:r>
            <a:endParaRPr lang="en-US" sz="1800" dirty="0">
              <a:latin typeface="Times New Roman"/>
              <a:cs typeface="Times New Roman"/>
            </a:endParaRPr>
          </a:p>
          <a:p>
            <a:pPr eaLnBrk="1" hangingPunct="1">
              <a:defRPr/>
            </a:pPr>
            <a:r>
              <a:rPr lang="en-US" sz="2000" b="1" dirty="0" err="1" smtClean="0">
                <a:latin typeface="Times New Roman"/>
                <a:cs typeface="Times New Roman"/>
              </a:rPr>
              <a:t>www.thehealthedgepodcast.com</a:t>
            </a:r>
            <a:endParaRPr lang="en-US" sz="2000" b="1" dirty="0" smtClean="0">
              <a:latin typeface="Times New Roman"/>
              <a:cs typeface="Times New Roman"/>
            </a:endParaRPr>
          </a:p>
          <a:p>
            <a:pPr algn="l" eaLnBrk="1" hangingPunct="1">
              <a:defRPr/>
            </a:pPr>
            <a:endParaRPr lang="en-US" sz="2800" dirty="0">
              <a:latin typeface="Akzidenz-Grotesk Std Light" charset="0"/>
              <a:cs typeface="+mn-cs"/>
            </a:endParaRPr>
          </a:p>
        </p:txBody>
      </p:sp>
      <p:pic>
        <p:nvPicPr>
          <p:cNvPr id="4099" name="Picture 1" descr="cat_image_molecu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514600"/>
            <a:ext cx="46482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158"/>
            <a:ext cx="9144000"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solidFill>
                  <a:srgbClr val="B72935"/>
                </a:solidFill>
                <a:latin typeface="Times New Roman"/>
                <a:cs typeface="Times New Roman"/>
              </a:rPr>
              <a:t>US Data: National Institute of Diabetes, Digestive &amp; Kidney Diseases (NIDDK)</a:t>
            </a:r>
            <a:endParaRPr lang="en-US" sz="3200" dirty="0">
              <a:solidFill>
                <a:srgbClr val="B72935"/>
              </a:solidFill>
              <a:latin typeface="Times New Roman"/>
              <a:cs typeface="Times New Roman"/>
            </a:endParaRPr>
          </a:p>
        </p:txBody>
      </p:sp>
      <p:sp>
        <p:nvSpPr>
          <p:cNvPr id="2" name="Content Placeholder 1"/>
          <p:cNvSpPr>
            <a:spLocks noGrp="1"/>
          </p:cNvSpPr>
          <p:nvPr>
            <p:ph idx="1"/>
          </p:nvPr>
        </p:nvSpPr>
        <p:spPr/>
        <p:txBody>
          <a:bodyPr>
            <a:noAutofit/>
          </a:bodyPr>
          <a:lstStyle/>
          <a:p>
            <a:r>
              <a:rPr lang="en-US" dirty="0" smtClean="0">
                <a:latin typeface="Times New Roman"/>
                <a:cs typeface="Times New Roman"/>
              </a:rPr>
              <a:t>Fast Facts</a:t>
            </a:r>
          </a:p>
          <a:p>
            <a:pPr lvl="1"/>
            <a:r>
              <a:rPr lang="en-US" sz="2400" dirty="0" smtClean="0">
                <a:latin typeface="Times New Roman"/>
                <a:cs typeface="Times New Roman"/>
              </a:rPr>
              <a:t>More than 2 in 3 adults overweight or obese</a:t>
            </a:r>
          </a:p>
          <a:p>
            <a:pPr lvl="1"/>
            <a:r>
              <a:rPr lang="en-US" sz="2400" dirty="0" smtClean="0">
                <a:latin typeface="Times New Roman"/>
                <a:cs typeface="Times New Roman"/>
              </a:rPr>
              <a:t>More than 1 in 3 adults obese</a:t>
            </a:r>
          </a:p>
          <a:p>
            <a:pPr lvl="1"/>
            <a:r>
              <a:rPr lang="en-US" sz="2400" dirty="0" smtClean="0">
                <a:latin typeface="Times New Roman"/>
                <a:cs typeface="Times New Roman"/>
              </a:rPr>
              <a:t>More than 1 in 20 adults – extremely obese</a:t>
            </a:r>
          </a:p>
          <a:p>
            <a:pPr lvl="1"/>
            <a:r>
              <a:rPr lang="en-US" sz="2400" dirty="0" smtClean="0">
                <a:latin typeface="Times New Roman"/>
                <a:cs typeface="Times New Roman"/>
              </a:rPr>
              <a:t>About 1/3 of children adolescents (6-19) are overweight or obese</a:t>
            </a:r>
          </a:p>
          <a:p>
            <a:pPr lvl="1"/>
            <a:r>
              <a:rPr lang="en-US" sz="2400" dirty="0" smtClean="0">
                <a:latin typeface="Times New Roman"/>
                <a:cs typeface="Times New Roman"/>
              </a:rPr>
              <a:t>More than 1 in 6 children considered obese</a:t>
            </a:r>
          </a:p>
          <a:p>
            <a:pPr lvl="1"/>
            <a:endParaRPr lang="en-US" sz="2400" dirty="0">
              <a:latin typeface="Times New Roman"/>
              <a:cs typeface="Times New Roman"/>
            </a:endParaRPr>
          </a:p>
          <a:p>
            <a:pPr marL="384048" lvl="1" indent="0">
              <a:buNone/>
            </a:pPr>
            <a:r>
              <a:rPr lang="en-US" sz="2400" dirty="0" smtClean="0">
                <a:latin typeface="Times New Roman"/>
                <a:cs typeface="Times New Roman"/>
              </a:rPr>
              <a:t>From National Health and Nutrition Examination Survey (2009-2010)</a:t>
            </a:r>
            <a:endParaRPr lang="en-US" sz="2400" dirty="0">
              <a:latin typeface="Times New Roman"/>
              <a:cs typeface="Times New Roman"/>
            </a:endParaRPr>
          </a:p>
        </p:txBody>
      </p:sp>
    </p:spTree>
    <p:extLst>
      <p:ext uri="{BB962C8B-B14F-4D97-AF65-F5344CB8AC3E}">
        <p14:creationId xmlns:p14="http://schemas.microsoft.com/office/powerpoint/2010/main" val="1701844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533400"/>
            <a:ext cx="7772400" cy="1143000"/>
          </a:xfrm>
        </p:spPr>
        <p:txBody>
          <a:bodyPr/>
          <a:lstStyle/>
          <a:p>
            <a:pPr algn="ctr"/>
            <a:r>
              <a:rPr lang="en-US" sz="3200" dirty="0" smtClean="0">
                <a:solidFill>
                  <a:srgbClr val="B72935"/>
                </a:solidFill>
                <a:latin typeface="Times New Roman"/>
                <a:cs typeface="Times New Roman"/>
              </a:rPr>
              <a:t>How</a:t>
            </a:r>
            <a:r>
              <a:rPr lang="en-US" sz="3200" dirty="0" smtClean="0">
                <a:solidFill>
                  <a:srgbClr val="B72935"/>
                </a:solidFill>
                <a:latin typeface="Times New Roman"/>
                <a:cs typeface="Times New Roman"/>
              </a:rPr>
              <a:t> </a:t>
            </a:r>
            <a:r>
              <a:rPr lang="en-US" sz="3200" dirty="0" smtClean="0">
                <a:solidFill>
                  <a:srgbClr val="B72935"/>
                </a:solidFill>
                <a:latin typeface="Times New Roman"/>
                <a:cs typeface="Times New Roman"/>
              </a:rPr>
              <a:t>do we get FAT?</a:t>
            </a:r>
            <a:endParaRPr lang="en-US" sz="3200" dirty="0">
              <a:solidFill>
                <a:srgbClr val="B72935"/>
              </a:solidFill>
              <a:latin typeface="Times New Roman"/>
              <a:cs typeface="Times New Roman"/>
            </a:endParaRPr>
          </a:p>
        </p:txBody>
      </p:sp>
      <p:pic>
        <p:nvPicPr>
          <p:cNvPr id="5" name="Content Placeholder 4" descr="fat people.jpg"/>
          <p:cNvPicPr>
            <a:picLocks noGrp="1" noChangeAspect="1"/>
          </p:cNvPicPr>
          <p:nvPr>
            <p:ph idx="1"/>
          </p:nvPr>
        </p:nvPicPr>
        <p:blipFill>
          <a:blip r:embed="rId2">
            <a:extLst>
              <a:ext uri="{28A0092B-C50C-407E-A947-70E740481C1C}">
                <a14:useLocalDpi xmlns:a14="http://schemas.microsoft.com/office/drawing/2010/main" val="0"/>
              </a:ext>
            </a:extLst>
          </a:blip>
          <a:srcRect t="30200" b="30200"/>
          <a:stretch>
            <a:fillRect/>
          </a:stretch>
        </p:blipFill>
        <p:spPr>
          <a:xfrm>
            <a:off x="549275" y="1600200"/>
            <a:ext cx="8042275" cy="4343400"/>
          </a:xfrm>
        </p:spPr>
      </p:pic>
    </p:spTree>
    <p:extLst>
      <p:ext uri="{BB962C8B-B14F-4D97-AF65-F5344CB8AC3E}">
        <p14:creationId xmlns:p14="http://schemas.microsoft.com/office/powerpoint/2010/main" val="17486174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762000"/>
            <a:ext cx="5867400" cy="646331"/>
          </a:xfrm>
          <a:prstGeom prst="rect">
            <a:avLst/>
          </a:prstGeom>
          <a:noFill/>
        </p:spPr>
        <p:txBody>
          <a:bodyPr wrap="square" rtlCol="0">
            <a:spAutoFit/>
          </a:bodyPr>
          <a:lstStyle/>
          <a:p>
            <a:pPr algn="ctr"/>
            <a:r>
              <a:rPr lang="en-US" sz="3600" dirty="0" smtClean="0">
                <a:solidFill>
                  <a:srgbClr val="B72935"/>
                </a:solidFill>
                <a:latin typeface="Times New Roman"/>
                <a:cs typeface="Times New Roman"/>
              </a:rPr>
              <a:t>Prevailing View</a:t>
            </a:r>
            <a:endParaRPr lang="en-US" sz="3600" dirty="0">
              <a:solidFill>
                <a:srgbClr val="B72935"/>
              </a:solidFill>
              <a:latin typeface="Times New Roman"/>
              <a:cs typeface="Times New Roman"/>
            </a:endParaRPr>
          </a:p>
        </p:txBody>
      </p:sp>
      <p:sp>
        <p:nvSpPr>
          <p:cNvPr id="3" name="TextBox 2"/>
          <p:cNvSpPr txBox="1"/>
          <p:nvPr/>
        </p:nvSpPr>
        <p:spPr>
          <a:xfrm>
            <a:off x="1066800" y="2133600"/>
            <a:ext cx="6324600" cy="1200328"/>
          </a:xfrm>
          <a:prstGeom prst="rect">
            <a:avLst/>
          </a:prstGeom>
          <a:noFill/>
        </p:spPr>
        <p:txBody>
          <a:bodyPr wrap="square" rtlCol="0">
            <a:spAutoFit/>
          </a:bodyPr>
          <a:lstStyle/>
          <a:p>
            <a:pPr algn="ctr"/>
            <a:r>
              <a:rPr lang="en-US" sz="2400" dirty="0" smtClean="0">
                <a:latin typeface="Times New Roman"/>
                <a:cs typeface="Times New Roman"/>
              </a:rPr>
              <a:t>Obesity occurs when a person consumes more calories from food than he or she burns.</a:t>
            </a:r>
          </a:p>
          <a:p>
            <a:pPr algn="r"/>
            <a:r>
              <a:rPr lang="en-US" sz="2400" b="1" i="1" dirty="0" smtClean="0">
                <a:solidFill>
                  <a:srgbClr val="000000"/>
                </a:solidFill>
                <a:latin typeface="Times New Roman"/>
                <a:cs typeface="Times New Roman"/>
              </a:rPr>
              <a:t>National Institute of Health  2008</a:t>
            </a:r>
            <a:endParaRPr lang="en-US" sz="2400" b="1" i="1" dirty="0">
              <a:solidFill>
                <a:srgbClr val="000000"/>
              </a:solidFill>
              <a:latin typeface="Times New Roman"/>
              <a:cs typeface="Times New Roman"/>
            </a:endParaRPr>
          </a:p>
        </p:txBody>
      </p:sp>
      <p:sp>
        <p:nvSpPr>
          <p:cNvPr id="5" name="TextBox 4"/>
          <p:cNvSpPr txBox="1"/>
          <p:nvPr/>
        </p:nvSpPr>
        <p:spPr>
          <a:xfrm>
            <a:off x="1447800" y="3962400"/>
            <a:ext cx="5943600" cy="1938992"/>
          </a:xfrm>
          <a:prstGeom prst="rect">
            <a:avLst/>
          </a:prstGeom>
          <a:noFill/>
        </p:spPr>
        <p:txBody>
          <a:bodyPr wrap="square" rtlCol="0">
            <a:spAutoFit/>
          </a:bodyPr>
          <a:lstStyle/>
          <a:p>
            <a:pPr algn="ctr"/>
            <a:r>
              <a:rPr lang="en-US" sz="2400" dirty="0" smtClean="0">
                <a:latin typeface="Times New Roman"/>
                <a:cs typeface="Times New Roman"/>
              </a:rPr>
              <a:t>Overweight is the result of caloric imbalance (too few calories expended for the amount of calories consumed) and is mediated by genetics and health.</a:t>
            </a:r>
          </a:p>
          <a:p>
            <a:pPr algn="r"/>
            <a:r>
              <a:rPr lang="en-US" sz="2400" b="1" i="1" dirty="0" smtClean="0">
                <a:latin typeface="Times New Roman"/>
                <a:cs typeface="Times New Roman"/>
              </a:rPr>
              <a:t>US Surgeon General 2008</a:t>
            </a:r>
            <a:endParaRPr lang="en-US" sz="2400" b="1" i="1" dirty="0">
              <a:latin typeface="Times New Roman"/>
              <a:cs typeface="Times New Roman"/>
            </a:endParaRPr>
          </a:p>
        </p:txBody>
      </p:sp>
    </p:spTree>
    <p:extLst>
      <p:ext uri="{BB962C8B-B14F-4D97-AF65-F5344CB8AC3E}">
        <p14:creationId xmlns:p14="http://schemas.microsoft.com/office/powerpoint/2010/main" val="3128508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descr="man-holding-a-plate-of-steak-550px.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6479081" cy="431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uge.25.1256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14400"/>
            <a:ext cx="7808614" cy="5257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5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descr="15.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6324600"/>
            <a:ext cx="3733800" cy="381000"/>
          </a:xfrm>
          <a:prstGeom prst="rect">
            <a:avLst/>
          </a:prstGeom>
          <a:noFill/>
        </p:spPr>
        <p:txBody>
          <a:bodyPr wrap="square" rtlCol="0">
            <a:spAutoFit/>
          </a:bodyPr>
          <a:lstStyle/>
          <a:p>
            <a:r>
              <a:rPr lang="en-US" dirty="0" smtClean="0"/>
              <a:t>David Ludwig MD, PhD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descr="16.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3663"/>
            <a:ext cx="9144000"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81000" y="6248400"/>
            <a:ext cx="2570874" cy="369332"/>
          </a:xfrm>
          <a:prstGeom prst="rect">
            <a:avLst/>
          </a:prstGeom>
        </p:spPr>
        <p:txBody>
          <a:bodyPr wrap="none">
            <a:spAutoFit/>
          </a:bodyPr>
          <a:lstStyle/>
          <a:p>
            <a:r>
              <a:rPr lang="en-US" dirty="0"/>
              <a:t>David Ludwig MD, PhD</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6.tiff"/>
          <p:cNvPicPr>
            <a:picLocks noChangeAspect="1"/>
          </p:cNvPicPr>
          <p:nvPr/>
        </p:nvPicPr>
        <p:blipFill>
          <a:blip r:embed="rId2"/>
          <a:stretch>
            <a:fillRect/>
          </a:stretch>
        </p:blipFill>
        <p:spPr>
          <a:xfrm>
            <a:off x="990599" y="550863"/>
            <a:ext cx="7218363" cy="5334325"/>
          </a:xfrm>
          <a:prstGeom prst="rect">
            <a:avLst/>
          </a:prstGeom>
        </p:spPr>
      </p:pic>
    </p:spTree>
    <p:extLst>
      <p:ext uri="{BB962C8B-B14F-4D97-AF65-F5344CB8AC3E}">
        <p14:creationId xmlns:p14="http://schemas.microsoft.com/office/powerpoint/2010/main" val="25218479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endParaRPr lang="en-US">
              <a:solidFill>
                <a:schemeClr val="bg1"/>
              </a:solidFill>
              <a:latin typeface="Times New Roman" pitchFamily="-111" charset="0"/>
              <a:ea typeface="ＭＳ Ｐゴシック" pitchFamily="-111" charset="-128"/>
            </a:endParaRPr>
          </a:p>
        </p:txBody>
      </p:sp>
      <p:pic>
        <p:nvPicPr>
          <p:cNvPr id="74755" name="Picture 3" descr="nchicken"/>
          <p:cNvPicPr>
            <a:picLocks noGrp="1" noChangeAspect="1" noChangeArrowheads="1"/>
          </p:cNvPicPr>
          <p:nvPr>
            <p:ph idx="1"/>
          </p:nvPr>
        </p:nvPicPr>
        <p:blipFill>
          <a:blip r:embed="rId2"/>
          <a:srcRect/>
          <a:stretch>
            <a:fillRect/>
          </a:stretch>
        </p:blipFill>
        <p:spPr>
          <a:xfrm>
            <a:off x="0" y="0"/>
            <a:ext cx="9144000" cy="6858000"/>
          </a:xfrm>
        </p:spPr>
      </p:pic>
    </p:spTree>
    <p:extLst>
      <p:ext uri="{BB962C8B-B14F-4D97-AF65-F5344CB8AC3E}">
        <p14:creationId xmlns:p14="http://schemas.microsoft.com/office/powerpoint/2010/main" val="18419907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descr="192.tiff"/>
          <p:cNvPicPr>
            <a:picLocks noChangeAspect="1"/>
          </p:cNvPicPr>
          <p:nvPr/>
        </p:nvPicPr>
        <p:blipFill>
          <a:blip r:embed="rId2"/>
          <a:srcRect/>
          <a:stretch>
            <a:fillRect/>
          </a:stretch>
        </p:blipFill>
        <p:spPr bwMode="auto">
          <a:xfrm>
            <a:off x="33338" y="292100"/>
            <a:ext cx="8577262" cy="5816600"/>
          </a:xfrm>
          <a:prstGeom prst="rect">
            <a:avLst/>
          </a:prstGeom>
          <a:noFill/>
          <a:ln w="9525">
            <a:noFill/>
            <a:miter lim="800000"/>
            <a:headEnd/>
            <a:tailEnd/>
          </a:ln>
        </p:spPr>
      </p:pic>
    </p:spTree>
    <p:extLst>
      <p:ext uri="{BB962C8B-B14F-4D97-AF65-F5344CB8AC3E}">
        <p14:creationId xmlns:p14="http://schemas.microsoft.com/office/powerpoint/2010/main" val="11362021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US" dirty="0" smtClean="0"/>
              <a:t>The Course</a:t>
            </a:r>
            <a:endParaRPr lang="en-US" dirty="0"/>
          </a:p>
        </p:txBody>
      </p:sp>
      <p:sp>
        <p:nvSpPr>
          <p:cNvPr id="8" name="Content Placeholder 7"/>
          <p:cNvSpPr>
            <a:spLocks noGrp="1"/>
          </p:cNvSpPr>
          <p:nvPr>
            <p:ph idx="1"/>
          </p:nvPr>
        </p:nvSpPr>
        <p:spPr>
          <a:xfrm>
            <a:off x="914400" y="1981200"/>
            <a:ext cx="7772400" cy="3657600"/>
          </a:xfrm>
        </p:spPr>
        <p:txBody>
          <a:bodyPr/>
          <a:lstStyle/>
          <a:p>
            <a:pPr>
              <a:buFont typeface="Arial"/>
              <a:buChar char="•"/>
              <a:defRPr/>
            </a:pPr>
            <a:r>
              <a:rPr lang="en-US" dirty="0" smtClean="0"/>
              <a:t>Epigenetics</a:t>
            </a:r>
          </a:p>
          <a:p>
            <a:pPr>
              <a:buFont typeface="Arial"/>
              <a:buChar char="•"/>
              <a:defRPr/>
            </a:pPr>
            <a:r>
              <a:rPr lang="en-US" dirty="0" smtClean="0">
                <a:solidFill>
                  <a:srgbClr val="FF0000"/>
                </a:solidFill>
              </a:rPr>
              <a:t>Metabolism-Insulin resistance/metabolic syndrome</a:t>
            </a:r>
          </a:p>
          <a:p>
            <a:pPr>
              <a:buFont typeface="Arial"/>
              <a:buChar char="•"/>
              <a:defRPr/>
            </a:pPr>
            <a:r>
              <a:rPr lang="en-US" dirty="0" smtClean="0"/>
              <a:t>Inflammation</a:t>
            </a:r>
          </a:p>
          <a:p>
            <a:pPr>
              <a:buFont typeface="Arial"/>
              <a:buChar char="•"/>
              <a:defRPr/>
            </a:pPr>
            <a:r>
              <a:rPr lang="en-US" dirty="0" smtClean="0"/>
              <a:t>Gut-microbiome barrier function</a:t>
            </a:r>
          </a:p>
          <a:p>
            <a:pPr>
              <a:buFont typeface="Arial"/>
              <a:buChar char="•"/>
              <a:defRPr/>
            </a:pPr>
            <a:r>
              <a:rPr lang="en-US" dirty="0" smtClean="0"/>
              <a:t>Environmental toxins- mitochondria</a:t>
            </a:r>
          </a:p>
          <a:p>
            <a:pPr>
              <a:buFont typeface="Arial"/>
              <a:buChar char="•"/>
              <a:defRPr/>
            </a:pPr>
            <a:r>
              <a:rPr lang="en-US" dirty="0" smtClean="0"/>
              <a:t>The science of mind</a:t>
            </a:r>
          </a:p>
          <a:p>
            <a:pPr>
              <a:buFont typeface="Arial"/>
              <a:buChar char="•"/>
              <a:defRPr/>
            </a:pPr>
            <a:r>
              <a:rPr lang="en-US" dirty="0" smtClean="0"/>
              <a:t>Social connection and health</a:t>
            </a:r>
          </a:p>
          <a:p>
            <a:pPr>
              <a:buFont typeface="Arial"/>
              <a:buChar char="•"/>
              <a:defRPr/>
            </a:pPr>
            <a:r>
              <a:rPr lang="en-US" dirty="0" smtClean="0"/>
              <a:t>Spiritual practice and health outcomes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5"/>
          <p:cNvSpPr>
            <a:spLocks noGrp="1" noChangeArrowheads="1"/>
          </p:cNvSpPr>
          <p:nvPr>
            <p:ph type="title"/>
          </p:nvPr>
        </p:nvSpPr>
        <p:spPr>
          <a:xfrm>
            <a:off x="609600" y="381000"/>
            <a:ext cx="7772400" cy="1143000"/>
          </a:xfrm>
        </p:spPr>
        <p:txBody>
          <a:bodyPr/>
          <a:lstStyle/>
          <a:p>
            <a:pPr algn="ctr"/>
            <a:r>
              <a:rPr lang="en-US" sz="3600" dirty="0" smtClean="0">
                <a:solidFill>
                  <a:srgbClr val="B72935"/>
                </a:solidFill>
                <a:latin typeface="Times New Roman"/>
                <a:cs typeface="Times New Roman"/>
              </a:rPr>
              <a:t>Top 20 Sources of Calories in   </a:t>
            </a:r>
            <a:br>
              <a:rPr lang="en-US" sz="3600" dirty="0" smtClean="0">
                <a:solidFill>
                  <a:srgbClr val="B72935"/>
                </a:solidFill>
                <a:latin typeface="Times New Roman"/>
                <a:cs typeface="Times New Roman"/>
              </a:rPr>
            </a:br>
            <a:r>
              <a:rPr lang="en-US" sz="3600" dirty="0" smtClean="0">
                <a:solidFill>
                  <a:srgbClr val="B72935"/>
                </a:solidFill>
                <a:latin typeface="Times New Roman"/>
                <a:cs typeface="Times New Roman"/>
              </a:rPr>
              <a:t>the American diet (2013)	</a:t>
            </a:r>
          </a:p>
        </p:txBody>
      </p:sp>
      <p:sp>
        <p:nvSpPr>
          <p:cNvPr id="39938" name="Rectangle 6"/>
          <p:cNvSpPr>
            <a:spLocks noGrp="1" noChangeArrowheads="1"/>
          </p:cNvSpPr>
          <p:nvPr>
            <p:ph sz="half" idx="1"/>
          </p:nvPr>
        </p:nvSpPr>
        <p:spPr>
          <a:xfrm>
            <a:off x="685800" y="1828800"/>
            <a:ext cx="3810000" cy="3657600"/>
          </a:xfrm>
        </p:spPr>
        <p:txBody>
          <a:bodyPr/>
          <a:lstStyle/>
          <a:p>
            <a:pPr>
              <a:lnSpc>
                <a:spcPct val="80000"/>
              </a:lnSpc>
            </a:pPr>
            <a:r>
              <a:rPr lang="en-US" sz="1800" b="1" dirty="0" smtClean="0"/>
              <a:t>1. Grain-based desserts (138) </a:t>
            </a:r>
          </a:p>
          <a:p>
            <a:pPr>
              <a:lnSpc>
                <a:spcPct val="80000"/>
              </a:lnSpc>
            </a:pPr>
            <a:r>
              <a:rPr lang="en-US" sz="1800" b="1" dirty="0" smtClean="0"/>
              <a:t>2. Yeast breads (129) </a:t>
            </a:r>
          </a:p>
          <a:p>
            <a:pPr>
              <a:lnSpc>
                <a:spcPct val="80000"/>
              </a:lnSpc>
            </a:pPr>
            <a:r>
              <a:rPr lang="en-US" sz="1800" b="1" dirty="0" smtClean="0"/>
              <a:t>3. Chicken &amp; chicken mixed dishes (121) </a:t>
            </a:r>
          </a:p>
          <a:p>
            <a:pPr>
              <a:lnSpc>
                <a:spcPct val="80000"/>
              </a:lnSpc>
            </a:pPr>
            <a:r>
              <a:rPr lang="en-US" sz="1800" b="1" dirty="0" smtClean="0"/>
              <a:t>4. Soda/energy/sports drinks (114) </a:t>
            </a:r>
          </a:p>
          <a:p>
            <a:pPr>
              <a:lnSpc>
                <a:spcPct val="80000"/>
              </a:lnSpc>
            </a:pPr>
            <a:r>
              <a:rPr lang="en-US" sz="1800" b="1" dirty="0" smtClean="0"/>
              <a:t>5. Pizza (98) </a:t>
            </a:r>
          </a:p>
          <a:p>
            <a:pPr>
              <a:lnSpc>
                <a:spcPct val="80000"/>
              </a:lnSpc>
            </a:pPr>
            <a:r>
              <a:rPr lang="en-US" sz="1800" b="1" dirty="0" smtClean="0"/>
              <a:t>6. Alcoholic beverages (82) </a:t>
            </a:r>
          </a:p>
          <a:p>
            <a:pPr>
              <a:lnSpc>
                <a:spcPct val="80000"/>
              </a:lnSpc>
            </a:pPr>
            <a:r>
              <a:rPr lang="en-US" sz="1800" b="1" dirty="0" smtClean="0"/>
              <a:t>7. Pasta &amp; pasta dishes (81) </a:t>
            </a:r>
          </a:p>
          <a:p>
            <a:pPr>
              <a:lnSpc>
                <a:spcPct val="80000"/>
              </a:lnSpc>
            </a:pPr>
            <a:r>
              <a:rPr lang="en-US" sz="1800" b="1" dirty="0" smtClean="0"/>
              <a:t>8. Tortillas, burritos, tacos (80) </a:t>
            </a:r>
          </a:p>
          <a:p>
            <a:pPr>
              <a:lnSpc>
                <a:spcPct val="80000"/>
              </a:lnSpc>
            </a:pPr>
            <a:r>
              <a:rPr lang="en-US" sz="1800" b="1" dirty="0" smtClean="0"/>
              <a:t>9. Beef &amp; beef mixed dishes (64) </a:t>
            </a:r>
          </a:p>
          <a:p>
            <a:pPr>
              <a:lnSpc>
                <a:spcPct val="80000"/>
              </a:lnSpc>
            </a:pPr>
            <a:r>
              <a:rPr lang="en-US" sz="1800" b="1" dirty="0" smtClean="0"/>
              <a:t>10. Dairy desserts (62) </a:t>
            </a:r>
          </a:p>
          <a:p>
            <a:pPr>
              <a:lnSpc>
                <a:spcPct val="80000"/>
              </a:lnSpc>
              <a:buFontTx/>
              <a:buNone/>
            </a:pPr>
            <a:r>
              <a:rPr lang="en-US" sz="2000" b="1" dirty="0" smtClean="0"/>
              <a:t>				</a:t>
            </a:r>
          </a:p>
        </p:txBody>
      </p:sp>
      <p:sp>
        <p:nvSpPr>
          <p:cNvPr id="2" name="Content Placeholder 1"/>
          <p:cNvSpPr>
            <a:spLocks noGrp="1"/>
          </p:cNvSpPr>
          <p:nvPr>
            <p:ph sz="half" idx="2"/>
          </p:nvPr>
        </p:nvSpPr>
        <p:spPr>
          <a:xfrm>
            <a:off x="4648200" y="1828800"/>
            <a:ext cx="3810000" cy="3657600"/>
          </a:xfrm>
        </p:spPr>
        <p:txBody>
          <a:bodyPr/>
          <a:lstStyle/>
          <a:p>
            <a:pPr>
              <a:lnSpc>
                <a:spcPct val="80000"/>
              </a:lnSpc>
            </a:pPr>
            <a:r>
              <a:rPr lang="en-US" sz="1800" b="1" dirty="0"/>
              <a:t>11. Potato/corn/other chips (56) </a:t>
            </a:r>
          </a:p>
          <a:p>
            <a:pPr>
              <a:lnSpc>
                <a:spcPct val="80000"/>
              </a:lnSpc>
            </a:pPr>
            <a:r>
              <a:rPr lang="en-US" sz="1800" b="1" dirty="0"/>
              <a:t>12. Burgers (53) </a:t>
            </a:r>
          </a:p>
          <a:p>
            <a:pPr>
              <a:lnSpc>
                <a:spcPct val="80000"/>
              </a:lnSpc>
            </a:pPr>
            <a:r>
              <a:rPr lang="en-US" sz="1800" b="1" dirty="0"/>
              <a:t>13. Reduced-fat milk (51) </a:t>
            </a:r>
          </a:p>
          <a:p>
            <a:pPr>
              <a:lnSpc>
                <a:spcPct val="80000"/>
              </a:lnSpc>
            </a:pPr>
            <a:r>
              <a:rPr lang="en-US" sz="1800" b="1" dirty="0"/>
              <a:t>14. Regular cheese (49) </a:t>
            </a:r>
          </a:p>
          <a:p>
            <a:pPr>
              <a:lnSpc>
                <a:spcPct val="80000"/>
              </a:lnSpc>
            </a:pPr>
            <a:r>
              <a:rPr lang="en-US" sz="1800" b="1" dirty="0"/>
              <a:t>15. Ready-to-eat cereals (49) </a:t>
            </a:r>
          </a:p>
          <a:p>
            <a:pPr>
              <a:lnSpc>
                <a:spcPct val="80000"/>
              </a:lnSpc>
            </a:pPr>
            <a:r>
              <a:rPr lang="en-US" sz="1800" b="1" dirty="0"/>
              <a:t>16. Sausage, franks, bacon &amp; ribs (49) </a:t>
            </a:r>
          </a:p>
          <a:p>
            <a:pPr>
              <a:lnSpc>
                <a:spcPct val="80000"/>
              </a:lnSpc>
            </a:pPr>
            <a:r>
              <a:rPr lang="en-US" sz="1800" b="1" dirty="0"/>
              <a:t>17. Fried white potatoes (48) </a:t>
            </a:r>
          </a:p>
          <a:p>
            <a:pPr>
              <a:lnSpc>
                <a:spcPct val="80000"/>
              </a:lnSpc>
            </a:pPr>
            <a:r>
              <a:rPr lang="en-US" sz="1800" b="1" dirty="0"/>
              <a:t>18. Candy (47) </a:t>
            </a:r>
          </a:p>
          <a:p>
            <a:pPr>
              <a:lnSpc>
                <a:spcPct val="80000"/>
              </a:lnSpc>
            </a:pPr>
            <a:r>
              <a:rPr lang="en-US" sz="1800" b="1" dirty="0"/>
              <a:t>19. Nuts/seeds &amp; nut/seed mixed dishes (42) </a:t>
            </a:r>
          </a:p>
          <a:p>
            <a:pPr>
              <a:lnSpc>
                <a:spcPct val="80000"/>
              </a:lnSpc>
            </a:pPr>
            <a:r>
              <a:rPr lang="en-US" sz="1800" b="1" dirty="0"/>
              <a:t>20. Eggs &amp; egg mixed dishes (39) </a:t>
            </a:r>
          </a:p>
          <a:p>
            <a:endParaRPr lang="en-US" dirty="0"/>
          </a:p>
        </p:txBody>
      </p:sp>
      <p:sp>
        <p:nvSpPr>
          <p:cNvPr id="3" name="TextBox 2"/>
          <p:cNvSpPr txBox="1"/>
          <p:nvPr/>
        </p:nvSpPr>
        <p:spPr>
          <a:xfrm>
            <a:off x="1295400" y="5181600"/>
            <a:ext cx="6019800" cy="738664"/>
          </a:xfrm>
          <a:prstGeom prst="rect">
            <a:avLst/>
          </a:prstGeom>
          <a:noFill/>
        </p:spPr>
        <p:txBody>
          <a:bodyPr wrap="square" rtlCol="0">
            <a:spAutoFit/>
          </a:bodyPr>
          <a:lstStyle/>
          <a:p>
            <a:pPr algn="ctr"/>
            <a:r>
              <a:rPr lang="en-US" sz="1800" b="1" dirty="0" smtClean="0">
                <a:latin typeface="Times New Roman"/>
                <a:cs typeface="Times New Roman"/>
              </a:rPr>
              <a:t>TOTAL 68</a:t>
            </a:r>
            <a:r>
              <a:rPr lang="en-US" sz="1800" b="1" dirty="0">
                <a:latin typeface="Times New Roman"/>
                <a:cs typeface="Times New Roman"/>
              </a:rPr>
              <a:t>% OF CALORIES</a:t>
            </a:r>
          </a:p>
          <a:p>
            <a:endParaRPr lang="en-US" dirty="0"/>
          </a:p>
        </p:txBody>
      </p:sp>
      <p:sp>
        <p:nvSpPr>
          <p:cNvPr id="4" name="TextBox 3"/>
          <p:cNvSpPr txBox="1"/>
          <p:nvPr/>
        </p:nvSpPr>
        <p:spPr>
          <a:xfrm>
            <a:off x="304800" y="6036167"/>
            <a:ext cx="5638800" cy="830997"/>
          </a:xfrm>
          <a:prstGeom prst="rect">
            <a:avLst/>
          </a:prstGeom>
          <a:noFill/>
        </p:spPr>
        <p:txBody>
          <a:bodyPr wrap="square" rtlCol="0">
            <a:spAutoFit/>
          </a:bodyPr>
          <a:lstStyle/>
          <a:p>
            <a:r>
              <a:rPr lang="en-US" b="1" dirty="0">
                <a:latin typeface="Times New Roman"/>
                <a:cs typeface="Times New Roman"/>
              </a:rPr>
              <a:t>NHANES 2013 USDA ANALYSIS</a:t>
            </a:r>
          </a:p>
          <a:p>
            <a:endParaRPr lang="en-US" dirty="0">
              <a:latin typeface="Times New Roman"/>
              <a:cs typeface="Times New Roman"/>
            </a:endParaRPr>
          </a:p>
        </p:txBody>
      </p:sp>
    </p:spTree>
    <p:extLst>
      <p:ext uri="{BB962C8B-B14F-4D97-AF65-F5344CB8AC3E}">
        <p14:creationId xmlns:p14="http://schemas.microsoft.com/office/powerpoint/2010/main" val="10022934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total-energy-intak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8886" y="1243965"/>
            <a:ext cx="5696314" cy="404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Taubes' grap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4300" y="917575"/>
            <a:ext cx="61055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lowfat#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39" y="1066800"/>
            <a:ext cx="9089661"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1" descr="fats#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9738"/>
            <a:ext cx="91440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consumption-of-butter-and-margarine-in-us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569913"/>
            <a:ext cx="69850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descr="18OBESITY-master49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71800"/>
            <a:ext cx="203835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63119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5"/>
          <p:cNvSpPr txBox="1">
            <a:spLocks noChangeArrowheads="1"/>
          </p:cNvSpPr>
          <p:nvPr/>
        </p:nvSpPr>
        <p:spPr bwMode="auto">
          <a:xfrm>
            <a:off x="4038600" y="3733800"/>
            <a:ext cx="449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 Are we fat because we eat too much or do we eat too much because we are fat ?”</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228600" y="609600"/>
            <a:ext cx="8915400" cy="1143000"/>
          </a:xfrm>
        </p:spPr>
        <p:txBody>
          <a:bodyPr/>
          <a:lstStyle/>
          <a:p>
            <a:pPr eaLnBrk="1" hangingPunct="1">
              <a:defRPr/>
            </a:pPr>
            <a:r>
              <a:rPr lang="en-US" sz="4000" dirty="0" smtClean="0">
                <a:solidFill>
                  <a:srgbClr val="B72935"/>
                </a:solidFill>
                <a:latin typeface="Times New Roman"/>
                <a:cs typeface="Times New Roman"/>
              </a:rPr>
              <a:t>How food composition affects metabolism</a:t>
            </a:r>
            <a:endParaRPr lang="en-US" sz="4000" dirty="0">
              <a:solidFill>
                <a:srgbClr val="B72935"/>
              </a:solidFill>
              <a:latin typeface="Times New Roman"/>
              <a:cs typeface="Times New Roman"/>
            </a:endParaRPr>
          </a:p>
        </p:txBody>
      </p:sp>
      <p:sp>
        <p:nvSpPr>
          <p:cNvPr id="2" name="Content Placeholder 1"/>
          <p:cNvSpPr>
            <a:spLocks noGrp="1"/>
          </p:cNvSpPr>
          <p:nvPr>
            <p:ph idx="1"/>
          </p:nvPr>
        </p:nvSpPr>
        <p:spPr>
          <a:xfrm>
            <a:off x="762000" y="2133600"/>
            <a:ext cx="7772400" cy="3962400"/>
          </a:xfrm>
        </p:spPr>
        <p:txBody>
          <a:bodyPr/>
          <a:lstStyle/>
          <a:p>
            <a:pPr eaLnBrk="1" hangingPunct="1">
              <a:defRPr/>
            </a:pPr>
            <a:r>
              <a:rPr lang="en-US" sz="3200" dirty="0" smtClean="0">
                <a:latin typeface="Times New Roman"/>
                <a:cs typeface="Times New Roman"/>
              </a:rPr>
              <a:t>Different foods produce different:</a:t>
            </a:r>
          </a:p>
          <a:p>
            <a:pPr eaLnBrk="1" hangingPunct="1">
              <a:defRPr/>
            </a:pPr>
            <a:endParaRPr lang="en-US" sz="800" dirty="0" smtClean="0">
              <a:latin typeface="Times New Roman"/>
              <a:cs typeface="Times New Roman"/>
            </a:endParaRPr>
          </a:p>
          <a:p>
            <a:pPr marL="457200" indent="-457200" eaLnBrk="1" hangingPunct="1">
              <a:buFont typeface="Arial"/>
              <a:buChar char="•"/>
              <a:defRPr/>
            </a:pPr>
            <a:r>
              <a:rPr lang="en-US" sz="3200" dirty="0" smtClean="0">
                <a:latin typeface="Times New Roman"/>
                <a:cs typeface="Times New Roman"/>
              </a:rPr>
              <a:t>changes in </a:t>
            </a:r>
            <a:r>
              <a:rPr lang="en-US" sz="3200" dirty="0" smtClean="0">
                <a:solidFill>
                  <a:srgbClr val="CC3300"/>
                </a:solidFill>
                <a:latin typeface="Times New Roman"/>
                <a:cs typeface="Times New Roman"/>
              </a:rPr>
              <a:t>thermic</a:t>
            </a:r>
            <a:r>
              <a:rPr lang="en-US" sz="3200" dirty="0" smtClean="0">
                <a:latin typeface="Times New Roman"/>
                <a:cs typeface="Times New Roman"/>
              </a:rPr>
              <a:t> effect </a:t>
            </a:r>
          </a:p>
          <a:p>
            <a:pPr marL="457200" indent="-457200" eaLnBrk="1" hangingPunct="1">
              <a:buFont typeface="Arial"/>
              <a:buChar char="•"/>
              <a:defRPr/>
            </a:pPr>
            <a:r>
              <a:rPr lang="en-US" sz="3200" dirty="0" smtClean="0">
                <a:latin typeface="Times New Roman"/>
                <a:cs typeface="Times New Roman"/>
              </a:rPr>
              <a:t>direct </a:t>
            </a:r>
            <a:r>
              <a:rPr lang="en-US" sz="3200" dirty="0" smtClean="0">
                <a:solidFill>
                  <a:srgbClr val="CC3300"/>
                </a:solidFill>
                <a:latin typeface="Times New Roman"/>
                <a:cs typeface="Times New Roman"/>
              </a:rPr>
              <a:t>hormonal</a:t>
            </a:r>
            <a:r>
              <a:rPr lang="en-US" sz="3200" dirty="0" smtClean="0">
                <a:latin typeface="Times New Roman"/>
                <a:cs typeface="Times New Roman"/>
              </a:rPr>
              <a:t> responses</a:t>
            </a:r>
          </a:p>
          <a:p>
            <a:pPr marL="457200" indent="-457200" eaLnBrk="1" hangingPunct="1">
              <a:buFont typeface="Arial"/>
              <a:buChar char="•"/>
              <a:defRPr/>
            </a:pPr>
            <a:r>
              <a:rPr lang="en-US" sz="3200" dirty="0" smtClean="0">
                <a:latin typeface="Times New Roman"/>
                <a:cs typeface="Times New Roman"/>
              </a:rPr>
              <a:t>changes in gene expression patterns (</a:t>
            </a:r>
            <a:r>
              <a:rPr lang="en-US" sz="3200" dirty="0" smtClean="0">
                <a:solidFill>
                  <a:srgbClr val="CC3300"/>
                </a:solidFill>
                <a:latin typeface="Times New Roman"/>
                <a:cs typeface="Times New Roman"/>
              </a:rPr>
              <a:t>epigenetic response</a:t>
            </a:r>
            <a:r>
              <a:rPr lang="en-US" sz="3200" dirty="0" smtClean="0">
                <a:latin typeface="Times New Roman"/>
                <a:cs typeface="Times New Roman"/>
              </a:rPr>
              <a:t>)</a:t>
            </a:r>
          </a:p>
          <a:p>
            <a:pPr marL="457200" indent="-457200" eaLnBrk="1" hangingPunct="1">
              <a:buFont typeface="Arial"/>
              <a:buChar char="•"/>
              <a:defRPr/>
            </a:pPr>
            <a:r>
              <a:rPr lang="en-US" sz="3200" dirty="0" smtClean="0">
                <a:latin typeface="Times New Roman"/>
                <a:cs typeface="Times New Roman"/>
              </a:rPr>
              <a:t>Effects on the microbiome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21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3363" y="1262063"/>
            <a:ext cx="5600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2" descr="12.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71800"/>
            <a:ext cx="54483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
          <p:cNvSpPr>
            <a:spLocks noChangeArrowheads="1"/>
          </p:cNvSpPr>
          <p:nvPr/>
        </p:nvSpPr>
        <p:spPr bwMode="auto">
          <a:xfrm>
            <a:off x="0" y="687388"/>
            <a:ext cx="9144000" cy="914400"/>
          </a:xfrm>
          <a:prstGeom prst="rect">
            <a:avLst/>
          </a:prstGeom>
          <a:solidFill>
            <a:srgbClr val="EEEEEE"/>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a:endParaRPr lang="en-US" dirty="0">
              <a:solidFill>
                <a:srgbClr val="FFFFFF"/>
              </a:solidFill>
            </a:endParaRPr>
          </a:p>
        </p:txBody>
      </p:sp>
      <p:sp>
        <p:nvSpPr>
          <p:cNvPr id="51202" name="Footer Placeholder 4"/>
          <p:cNvSpPr txBox="1">
            <a:spLocks noGrp="1"/>
          </p:cNvSpPr>
          <p:nvPr/>
        </p:nvSpPr>
        <p:spPr bwMode="auto">
          <a:xfrm>
            <a:off x="2971800" y="6223000"/>
            <a:ext cx="3200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dirty="0">
                <a:solidFill>
                  <a:srgbClr val="999999"/>
                </a:solidFill>
                <a:latin typeface="Helvetica" charset="0"/>
              </a:rPr>
              <a:t>Copyright © 2014 American Medical Association. All rights reserved.</a:t>
            </a:r>
          </a:p>
        </p:txBody>
      </p:sp>
      <p:sp>
        <p:nvSpPr>
          <p:cNvPr id="51203" name="Text Placeholder 2"/>
          <p:cNvSpPr txBox="1">
            <a:spLocks/>
          </p:cNvSpPr>
          <p:nvPr/>
        </p:nvSpPr>
        <p:spPr bwMode="auto">
          <a:xfrm>
            <a:off x="0" y="69215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63500" rIns="12700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dirty="0">
                <a:latin typeface="Helvetica" charset="0"/>
                <a:cs typeface="Helvetica" charset="0"/>
              </a:rPr>
              <a:t>From: </a:t>
            </a:r>
            <a:r>
              <a:rPr lang="en-US" sz="1300" b="1" dirty="0">
                <a:latin typeface="Helvetica" charset="0"/>
                <a:cs typeface="Helvetica" charset="0"/>
              </a:rPr>
              <a:t>Increasing Adiposity:  Consequence or Cause of Overeating?</a:t>
            </a:r>
          </a:p>
        </p:txBody>
      </p:sp>
      <p:cxnSp>
        <p:nvCxnSpPr>
          <p:cNvPr id="51204" name="Straight Connector 8"/>
          <p:cNvCxnSpPr>
            <a:cxnSpLocks noChangeShapeType="1"/>
          </p:cNvCxnSpPr>
          <p:nvPr/>
        </p:nvCxnSpPr>
        <p:spPr bwMode="auto">
          <a:xfrm flipV="1">
            <a:off x="0" y="6215063"/>
            <a:ext cx="9144000" cy="7937"/>
          </a:xfrm>
          <a:prstGeom prst="line">
            <a:avLst/>
          </a:prstGeom>
          <a:noFill/>
          <a:ln w="12700">
            <a:solidFill>
              <a:srgbClr val="999999"/>
            </a:solidFill>
            <a:round/>
            <a:headEnd/>
            <a:tailEnd/>
          </a:ln>
          <a:extLst>
            <a:ext uri="{909E8E84-426E-40dd-AFC4-6F175D3DCCD1}">
              <a14:hiddenFill xmlns:a14="http://schemas.microsoft.com/office/drawing/2010/main">
                <a:noFill/>
              </a14:hiddenFill>
            </a:ext>
          </a:extLst>
        </p:spPr>
      </p:cxnSp>
      <p:sp>
        <p:nvSpPr>
          <p:cNvPr id="51205" name="Text Placeholder 2"/>
          <p:cNvSpPr txBox="1">
            <a:spLocks/>
          </p:cNvSpPr>
          <p:nvPr/>
        </p:nvSpPr>
        <p:spPr bwMode="auto">
          <a:xfrm>
            <a:off x="0" y="1282700"/>
            <a:ext cx="9144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12700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latin typeface="Helvetica" charset="0"/>
                <a:cs typeface="Helvetica" charset="0"/>
              </a:rPr>
              <a:t>JAMA. 2014;():. doi:10.1001/jama.2014.4133</a:t>
            </a:r>
          </a:p>
        </p:txBody>
      </p:sp>
      <p:cxnSp>
        <p:nvCxnSpPr>
          <p:cNvPr id="51206" name="Straight Connector 5"/>
          <p:cNvCxnSpPr>
            <a:cxnSpLocks noChangeShapeType="1"/>
          </p:cNvCxnSpPr>
          <p:nvPr/>
        </p:nvCxnSpPr>
        <p:spPr bwMode="auto">
          <a:xfrm>
            <a:off x="0" y="666750"/>
            <a:ext cx="9144000" cy="0"/>
          </a:xfrm>
          <a:prstGeom prst="line">
            <a:avLst/>
          </a:prstGeom>
          <a:noFill/>
          <a:ln w="38100">
            <a:solidFill>
              <a:srgbClr val="999999"/>
            </a:solidFill>
            <a:round/>
            <a:headEnd/>
            <a:tailEnd/>
          </a:ln>
          <a:extLst>
            <a:ext uri="{909E8E84-426E-40dd-AFC4-6F175D3DCCD1}">
              <a14:hiddenFill xmlns:a14="http://schemas.microsoft.com/office/drawing/2010/main">
                <a:noFill/>
              </a14:hiddenFill>
            </a:ext>
          </a:extLst>
        </p:spPr>
      </p:cxnSp>
      <p:pic>
        <p:nvPicPr>
          <p:cNvPr id="51207"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27000"/>
            <a:ext cx="26416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6100"/>
            <a:ext cx="9078913"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solidFill>
                  <a:srgbClr val="B72935"/>
                </a:solidFill>
                <a:latin typeface="Times New Roman"/>
                <a:cs typeface="Times New Roman"/>
              </a:rPr>
              <a:t>Learning Objectives</a:t>
            </a:r>
            <a:endParaRPr lang="en-US" sz="3200" dirty="0">
              <a:solidFill>
                <a:srgbClr val="B72935"/>
              </a:solidFill>
              <a:latin typeface="Times New Roman"/>
              <a:cs typeface="Times New Roman"/>
            </a:endParaRPr>
          </a:p>
        </p:txBody>
      </p:sp>
      <p:sp>
        <p:nvSpPr>
          <p:cNvPr id="5" name="Content Placeholder 4"/>
          <p:cNvSpPr>
            <a:spLocks noGrp="1"/>
          </p:cNvSpPr>
          <p:nvPr>
            <p:ph idx="1"/>
          </p:nvPr>
        </p:nvSpPr>
        <p:spPr>
          <a:xfrm>
            <a:off x="685800" y="2209800"/>
            <a:ext cx="8001000" cy="3657600"/>
          </a:xfrm>
        </p:spPr>
        <p:txBody>
          <a:bodyPr/>
          <a:lstStyle/>
          <a:p>
            <a:pPr marL="457200" indent="-457200">
              <a:buFont typeface="+mj-lt"/>
              <a:buAutoNum type="arabicPeriod"/>
            </a:pPr>
            <a:r>
              <a:rPr lang="en-US" sz="2800" dirty="0" smtClean="0">
                <a:latin typeface="Times New Roman"/>
                <a:cs typeface="Times New Roman"/>
              </a:rPr>
              <a:t>Examine the drivers of weight gain, insulin resistance and metabolic syndrome</a:t>
            </a:r>
          </a:p>
          <a:p>
            <a:pPr marL="457200" indent="-457200">
              <a:buFont typeface="+mj-lt"/>
              <a:buAutoNum type="arabicPeriod"/>
            </a:pPr>
            <a:r>
              <a:rPr lang="en-US" sz="2800" dirty="0">
                <a:latin typeface="Times New Roman"/>
                <a:cs typeface="Times New Roman"/>
              </a:rPr>
              <a:t>Examine the relationship between macronutrient content, lipogenesis (the biologic imperative to store fat) and leptin-insulin </a:t>
            </a:r>
            <a:r>
              <a:rPr lang="en-US" sz="2800" dirty="0" smtClean="0">
                <a:latin typeface="Times New Roman"/>
                <a:cs typeface="Times New Roman"/>
              </a:rPr>
              <a:t>resistance</a:t>
            </a:r>
          </a:p>
          <a:p>
            <a:pPr marL="457200" indent="-457200">
              <a:buFont typeface="+mj-lt"/>
              <a:buAutoNum type="arabicPeriod"/>
            </a:pPr>
            <a:r>
              <a:rPr lang="en-US" sz="2800" dirty="0" smtClean="0">
                <a:latin typeface="Times New Roman"/>
                <a:cs typeface="Times New Roman"/>
              </a:rPr>
              <a:t>Review strategies to achieve more effective metabolic efficiency.</a:t>
            </a:r>
          </a:p>
        </p:txBody>
      </p:sp>
    </p:spTree>
    <p:extLst>
      <p:ext uri="{BB962C8B-B14F-4D97-AF65-F5344CB8AC3E}">
        <p14:creationId xmlns:p14="http://schemas.microsoft.com/office/powerpoint/2010/main" val="3441657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304800" y="228600"/>
            <a:ext cx="7772400" cy="1143000"/>
          </a:xfrm>
        </p:spPr>
        <p:txBody>
          <a:bodyPr/>
          <a:lstStyle/>
          <a:p>
            <a:pPr eaLnBrk="1" hangingPunct="1">
              <a:defRPr/>
            </a:pPr>
            <a:r>
              <a:rPr lang="en-US" sz="3600" dirty="0" smtClean="0">
                <a:solidFill>
                  <a:srgbClr val="B72935"/>
                </a:solidFill>
                <a:latin typeface="Times New Roman"/>
                <a:cs typeface="Times New Roman"/>
              </a:rPr>
              <a:t>A calorie is not a calorie…</a:t>
            </a:r>
            <a:endParaRPr lang="en-US" sz="3600" dirty="0">
              <a:solidFill>
                <a:srgbClr val="B72935"/>
              </a:solidFill>
              <a:latin typeface="Times New Roman"/>
              <a:cs typeface="Times New Roman"/>
            </a:endParaRPr>
          </a:p>
        </p:txBody>
      </p:sp>
      <p:sp>
        <p:nvSpPr>
          <p:cNvPr id="23554" name="Rectangle 3"/>
          <p:cNvSpPr>
            <a:spLocks noGrp="1" noChangeArrowheads="1"/>
          </p:cNvSpPr>
          <p:nvPr>
            <p:ph idx="1"/>
          </p:nvPr>
        </p:nvSpPr>
        <p:spPr>
          <a:xfrm>
            <a:off x="457200" y="1143000"/>
            <a:ext cx="8458200" cy="3352800"/>
          </a:xfrm>
        </p:spPr>
        <p:txBody>
          <a:bodyPr/>
          <a:lstStyle/>
          <a:p>
            <a:pPr>
              <a:defRPr/>
            </a:pPr>
            <a:r>
              <a:rPr lang="en-US" sz="2800" b="1" dirty="0">
                <a:latin typeface="Times New Roman"/>
                <a:cs typeface="Times New Roman"/>
              </a:rPr>
              <a:t>Effects of Dietary Composition on Energy Expenditure During Weight-Loss Maintenance </a:t>
            </a:r>
            <a:endParaRPr lang="en-US" sz="2800" b="1" dirty="0" smtClean="0">
              <a:latin typeface="Times New Roman"/>
              <a:cs typeface="Times New Roman"/>
            </a:endParaRPr>
          </a:p>
          <a:p>
            <a:pPr>
              <a:defRPr/>
            </a:pPr>
            <a:r>
              <a:rPr lang="en-US" sz="1800" dirty="0" smtClean="0">
                <a:latin typeface="Times New Roman"/>
                <a:cs typeface="Times New Roman"/>
              </a:rPr>
              <a:t>Cara </a:t>
            </a:r>
            <a:r>
              <a:rPr lang="en-US" sz="1800" dirty="0">
                <a:latin typeface="Times New Roman"/>
                <a:cs typeface="Times New Roman"/>
              </a:rPr>
              <a:t>B. </a:t>
            </a:r>
            <a:r>
              <a:rPr lang="en-US" sz="1800" dirty="0" err="1">
                <a:latin typeface="Times New Roman"/>
                <a:cs typeface="Times New Roman"/>
              </a:rPr>
              <a:t>Ebbeling</a:t>
            </a:r>
            <a:r>
              <a:rPr lang="en-US" sz="1800" dirty="0">
                <a:latin typeface="Times New Roman"/>
                <a:cs typeface="Times New Roman"/>
              </a:rPr>
              <a:t>, PhD; </a:t>
            </a:r>
            <a:r>
              <a:rPr lang="en-US" sz="1800" dirty="0" smtClean="0">
                <a:latin typeface="Times New Roman"/>
                <a:cs typeface="Times New Roman"/>
              </a:rPr>
              <a:t>David </a:t>
            </a:r>
            <a:r>
              <a:rPr lang="en-US" sz="1800" dirty="0">
                <a:latin typeface="Times New Roman"/>
                <a:cs typeface="Times New Roman"/>
              </a:rPr>
              <a:t>S. Ludwig, MD, PhD </a:t>
            </a:r>
            <a:r>
              <a:rPr lang="en-US" sz="1800" dirty="0" smtClean="0">
                <a:latin typeface="Times New Roman"/>
                <a:cs typeface="Times New Roman"/>
              </a:rPr>
              <a:t>et al</a:t>
            </a:r>
            <a:endParaRPr lang="en-US" sz="1800" dirty="0">
              <a:latin typeface="Times New Roman"/>
              <a:cs typeface="Times New Roman"/>
            </a:endParaRPr>
          </a:p>
          <a:p>
            <a:pPr>
              <a:lnSpc>
                <a:spcPct val="90000"/>
              </a:lnSpc>
              <a:buFont typeface="Wingdings" charset="0"/>
              <a:buChar char="§"/>
              <a:defRPr/>
            </a:pPr>
            <a:endParaRPr lang="en-US" b="1" dirty="0" smtClean="0">
              <a:latin typeface="Times New Roman"/>
              <a:cs typeface="Times New Roman"/>
            </a:endParaRPr>
          </a:p>
          <a:p>
            <a:pPr>
              <a:lnSpc>
                <a:spcPct val="90000"/>
              </a:lnSpc>
              <a:defRPr/>
            </a:pPr>
            <a:r>
              <a:rPr lang="en-US" sz="2000" b="1" dirty="0" smtClean="0">
                <a:latin typeface="Times New Roman"/>
                <a:cs typeface="Times New Roman"/>
              </a:rPr>
              <a:t>Conclusion: </a:t>
            </a:r>
            <a:r>
              <a:rPr lang="en-US" sz="2000" dirty="0">
                <a:latin typeface="Times New Roman"/>
                <a:cs typeface="Times New Roman"/>
              </a:rPr>
              <a:t> Among overweight and obese young adults compared with pre–weight-loss energy expenditure, </a:t>
            </a:r>
            <a:r>
              <a:rPr lang="en-US" sz="2000" dirty="0" err="1">
                <a:latin typeface="Times New Roman"/>
                <a:cs typeface="Times New Roman"/>
              </a:rPr>
              <a:t>isocaloric</a:t>
            </a:r>
            <a:r>
              <a:rPr lang="en-US" sz="2000" dirty="0">
                <a:latin typeface="Times New Roman"/>
                <a:cs typeface="Times New Roman"/>
              </a:rPr>
              <a:t> feeding following 10% to 15% weight loss resulted in decreases in REE and TEE that were greatest with the low-fat diet, intermediate with the low–glycemic index diet, and least with the very low-carbohydrate diet.</a:t>
            </a:r>
            <a:endParaRPr lang="en-US" sz="2200" dirty="0">
              <a:latin typeface="Times New Roman"/>
              <a:cs typeface="Times New Roman"/>
            </a:endParaRPr>
          </a:p>
          <a:p>
            <a:pPr eaLnBrk="1" hangingPunct="1">
              <a:lnSpc>
                <a:spcPct val="90000"/>
              </a:lnSpc>
              <a:defRPr/>
            </a:pPr>
            <a:endParaRPr lang="en-US" sz="2200" dirty="0">
              <a:latin typeface="Akzidenz-Grotesk Std Light" charset="0"/>
            </a:endParaRPr>
          </a:p>
        </p:txBody>
      </p:sp>
      <p:sp>
        <p:nvSpPr>
          <p:cNvPr id="17411" name="Rectangle 1"/>
          <p:cNvSpPr>
            <a:spLocks noChangeArrowheads="1"/>
          </p:cNvSpPr>
          <p:nvPr/>
        </p:nvSpPr>
        <p:spPr bwMode="auto">
          <a:xfrm>
            <a:off x="762000" y="6096000"/>
            <a:ext cx="5638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i="1" dirty="0">
                <a:latin typeface="Times New Roman"/>
                <a:cs typeface="Times New Roman"/>
              </a:rPr>
              <a:t>JAMA. </a:t>
            </a:r>
            <a:r>
              <a:rPr lang="en-US" sz="1600" dirty="0">
                <a:latin typeface="Times New Roman"/>
                <a:cs typeface="Times New Roman"/>
              </a:rPr>
              <a:t>2012;307(24):2627-2634. doi:10.1001/jama.2012.6607</a:t>
            </a:r>
          </a:p>
        </p:txBody>
      </p:sp>
      <p:sp>
        <p:nvSpPr>
          <p:cNvPr id="17412" name="TextBox 1"/>
          <p:cNvSpPr txBox="1">
            <a:spLocks noChangeArrowheads="1"/>
          </p:cNvSpPr>
          <p:nvPr/>
        </p:nvSpPr>
        <p:spPr bwMode="auto">
          <a:xfrm>
            <a:off x="990600" y="4419600"/>
            <a:ext cx="6858000"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800" b="1" i="1" dirty="0">
                <a:solidFill>
                  <a:srgbClr val="FF0000"/>
                </a:solidFill>
                <a:latin typeface="Akzidenz-Grotesk Std Light" charset="0"/>
              </a:rPr>
              <a:t>Remarkable range between individuals.</a:t>
            </a:r>
          </a:p>
          <a:p>
            <a:pPr eaLnBrk="1" hangingPunct="1"/>
            <a:r>
              <a:rPr lang="en-US" sz="1800" b="1" i="1" dirty="0">
                <a:solidFill>
                  <a:srgbClr val="FF0000"/>
                </a:solidFill>
              </a:rPr>
              <a:t>TEE: 	</a:t>
            </a:r>
            <a:r>
              <a:rPr lang="en-US" sz="1800" b="1" i="1" dirty="0" smtClean="0">
                <a:solidFill>
                  <a:srgbClr val="FF0000"/>
                </a:solidFill>
              </a:rPr>
              <a:t>- </a:t>
            </a:r>
            <a:r>
              <a:rPr lang="en-US" sz="1800" b="1" i="1" dirty="0">
                <a:solidFill>
                  <a:srgbClr val="FF0000"/>
                </a:solidFill>
              </a:rPr>
              <a:t>423 [–606 to –239] kcal/d for low fat diet</a:t>
            </a:r>
          </a:p>
          <a:p>
            <a:pPr eaLnBrk="1" hangingPunct="1"/>
            <a:r>
              <a:rPr lang="en-US" sz="1800" b="1" i="1" dirty="0">
                <a:solidFill>
                  <a:srgbClr val="FF0000"/>
                </a:solidFill>
              </a:rPr>
              <a:t>	</a:t>
            </a:r>
            <a:r>
              <a:rPr lang="en-US" sz="1800" b="1" i="1" dirty="0" smtClean="0">
                <a:solidFill>
                  <a:srgbClr val="FF0000"/>
                </a:solidFill>
              </a:rPr>
              <a:t>- 97 </a:t>
            </a:r>
            <a:r>
              <a:rPr lang="en-US" sz="1800" b="1" i="1" dirty="0">
                <a:solidFill>
                  <a:srgbClr val="FF0000"/>
                </a:solidFill>
              </a:rPr>
              <a:t>[–281 to 86] kcal/d for low carb diet</a:t>
            </a:r>
          </a:p>
          <a:p>
            <a:pPr eaLnBrk="1" hangingPunct="1"/>
            <a:endParaRPr lang="en-US" sz="1800" b="1" i="1" dirty="0">
              <a:solidFill>
                <a:srgbClr val="FF0000"/>
              </a:solidFill>
            </a:endParaRPr>
          </a:p>
        </p:txBody>
      </p:sp>
      <p:sp>
        <p:nvSpPr>
          <p:cNvPr id="2" name="TextBox 1"/>
          <p:cNvSpPr txBox="1"/>
          <p:nvPr/>
        </p:nvSpPr>
        <p:spPr>
          <a:xfrm>
            <a:off x="8467" y="4114800"/>
            <a:ext cx="9135533" cy="1569660"/>
          </a:xfrm>
          <a:prstGeom prst="rect">
            <a:avLst/>
          </a:prstGeom>
          <a:solidFill>
            <a:schemeClr val="bg1"/>
          </a:solidFill>
        </p:spPr>
        <p:txBody>
          <a:bodyPr wrap="square" rtlCol="0">
            <a:spAutoFit/>
          </a:bodyPr>
          <a:lstStyle/>
          <a:p>
            <a:pPr algn="ctr"/>
            <a:r>
              <a:rPr lang="en-US" sz="2400" b="1" dirty="0">
                <a:solidFill>
                  <a:srgbClr val="B72935"/>
                </a:solidFill>
                <a:latin typeface="Times New Roman"/>
                <a:cs typeface="Times New Roman"/>
              </a:rPr>
              <a:t>TEE differed by approximately 300 kcal/</a:t>
            </a:r>
            <a:r>
              <a:rPr lang="en-US" sz="2400" b="1" dirty="0" smtClean="0">
                <a:solidFill>
                  <a:srgbClr val="B72935"/>
                </a:solidFill>
                <a:latin typeface="Times New Roman"/>
                <a:cs typeface="Times New Roman"/>
              </a:rPr>
              <a:t>d. people on the low-carb high fat diet burned 300 kcal/day more than those in the low-fat, high-carb group, </a:t>
            </a:r>
            <a:r>
              <a:rPr lang="en-US" sz="2400" b="1" dirty="0">
                <a:solidFill>
                  <a:srgbClr val="B72935"/>
                </a:solidFill>
                <a:latin typeface="Times New Roman"/>
                <a:cs typeface="Times New Roman"/>
              </a:rPr>
              <a:t>an effect corresponding with the amount of energy typically expended in 1 hour of moderate-intensity physical activity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609600" y="304800"/>
            <a:ext cx="7772400" cy="1143000"/>
          </a:xfrm>
        </p:spPr>
        <p:txBody>
          <a:bodyPr/>
          <a:lstStyle/>
          <a:p>
            <a:pPr eaLnBrk="1" hangingPunct="1">
              <a:defRPr/>
            </a:pPr>
            <a:r>
              <a:rPr lang="en-US" sz="4000" dirty="0">
                <a:solidFill>
                  <a:srgbClr val="CC0000"/>
                </a:solidFill>
                <a:latin typeface="Times New Roman"/>
                <a:cs typeface="Times New Roman"/>
              </a:rPr>
              <a:t>W</a:t>
            </a:r>
            <a:r>
              <a:rPr lang="en-US" sz="4000" dirty="0" smtClean="0">
                <a:solidFill>
                  <a:srgbClr val="CC0000"/>
                </a:solidFill>
                <a:latin typeface="Times New Roman"/>
                <a:cs typeface="Times New Roman"/>
              </a:rPr>
              <a:t>hat is metabolic syndrome?</a:t>
            </a:r>
            <a:endParaRPr lang="en-US" sz="4000" dirty="0">
              <a:solidFill>
                <a:srgbClr val="CC0000"/>
              </a:solidFill>
              <a:latin typeface="Times New Roman"/>
              <a:cs typeface="Times New Roman"/>
            </a:endParaRPr>
          </a:p>
        </p:txBody>
      </p:sp>
      <p:sp>
        <p:nvSpPr>
          <p:cNvPr id="23554" name="Rectangle 3"/>
          <p:cNvSpPr>
            <a:spLocks noGrp="1" noChangeArrowheads="1"/>
          </p:cNvSpPr>
          <p:nvPr>
            <p:ph idx="1"/>
          </p:nvPr>
        </p:nvSpPr>
        <p:spPr>
          <a:xfrm>
            <a:off x="533400" y="1371600"/>
            <a:ext cx="8458200" cy="4724400"/>
          </a:xfrm>
        </p:spPr>
        <p:txBody>
          <a:bodyPr/>
          <a:lstStyle/>
          <a:p>
            <a:pPr marL="0" indent="0" eaLnBrk="1" hangingPunct="1">
              <a:lnSpc>
                <a:spcPct val="90000"/>
              </a:lnSpc>
              <a:defRPr/>
            </a:pPr>
            <a:endParaRPr lang="en-US" sz="2800" dirty="0">
              <a:latin typeface="Akzidenz-Grotesk Std Light" charset="0"/>
            </a:endParaRPr>
          </a:p>
          <a:p>
            <a:pPr eaLnBrk="1" hangingPunct="1">
              <a:lnSpc>
                <a:spcPct val="90000"/>
              </a:lnSpc>
              <a:buFont typeface="Arial"/>
              <a:buChar char="•"/>
              <a:defRPr/>
            </a:pPr>
            <a:r>
              <a:rPr lang="en-US" sz="2800" dirty="0">
                <a:latin typeface="Akzidenz-Grotesk Std Light" charset="0"/>
              </a:rPr>
              <a:t>Waist Circumference &gt; 35</a:t>
            </a:r>
            <a:r>
              <a:rPr lang="ja-JP" altLang="en-US" sz="2800" dirty="0">
                <a:latin typeface="Akzidenz-Grotesk Std Light" charset="0"/>
              </a:rPr>
              <a:t>”</a:t>
            </a:r>
            <a:r>
              <a:rPr lang="en-US" altLang="ja-JP" sz="2800" dirty="0">
                <a:latin typeface="Akzidenz-Grotesk Std Light" charset="0"/>
              </a:rPr>
              <a:t> in women and &gt; 40</a:t>
            </a:r>
            <a:r>
              <a:rPr lang="ja-JP" altLang="en-US" sz="2800" dirty="0">
                <a:latin typeface="Akzidenz-Grotesk Std Light" charset="0"/>
              </a:rPr>
              <a:t>”</a:t>
            </a:r>
            <a:r>
              <a:rPr lang="en-US" altLang="ja-JP" sz="2800" dirty="0">
                <a:latin typeface="Akzidenz-Grotesk Std Light" charset="0"/>
              </a:rPr>
              <a:t> in men</a:t>
            </a:r>
          </a:p>
          <a:p>
            <a:pPr eaLnBrk="1" hangingPunct="1">
              <a:lnSpc>
                <a:spcPct val="90000"/>
              </a:lnSpc>
              <a:buFont typeface="Arial"/>
              <a:buChar char="•"/>
              <a:defRPr/>
            </a:pPr>
            <a:r>
              <a:rPr lang="en-US" sz="2800" dirty="0">
                <a:latin typeface="Akzidenz-Grotesk Std Light" charset="0"/>
              </a:rPr>
              <a:t>BMI &gt; </a:t>
            </a:r>
            <a:r>
              <a:rPr lang="en-US" sz="2800" dirty="0" smtClean="0">
                <a:latin typeface="Akzidenz-Grotesk Std Light" charset="0"/>
              </a:rPr>
              <a:t>30 (= obese)</a:t>
            </a:r>
            <a:endParaRPr lang="en-US" sz="2800" dirty="0">
              <a:latin typeface="Akzidenz-Grotesk Std Light" charset="0"/>
            </a:endParaRPr>
          </a:p>
          <a:p>
            <a:pPr eaLnBrk="1" hangingPunct="1">
              <a:lnSpc>
                <a:spcPct val="90000"/>
              </a:lnSpc>
              <a:buFont typeface="Arial"/>
              <a:buChar char="•"/>
              <a:defRPr/>
            </a:pPr>
            <a:r>
              <a:rPr lang="en-US" sz="2800" dirty="0">
                <a:latin typeface="Akzidenz-Grotesk Std Light" charset="0"/>
              </a:rPr>
              <a:t>Elevated blood </a:t>
            </a:r>
            <a:r>
              <a:rPr lang="en-US" sz="2800" dirty="0" smtClean="0">
                <a:latin typeface="Akzidenz-Grotesk Std Light" charset="0"/>
              </a:rPr>
              <a:t>pressure: &gt; 130/85</a:t>
            </a:r>
            <a:endParaRPr lang="en-US" sz="2800" dirty="0">
              <a:latin typeface="Akzidenz-Grotesk Std Light" charset="0"/>
            </a:endParaRPr>
          </a:p>
          <a:p>
            <a:pPr eaLnBrk="1" hangingPunct="1">
              <a:lnSpc>
                <a:spcPct val="90000"/>
              </a:lnSpc>
              <a:buFont typeface="Arial"/>
              <a:buChar char="•"/>
              <a:defRPr/>
            </a:pPr>
            <a:r>
              <a:rPr lang="en-US" sz="2800" dirty="0">
                <a:latin typeface="Akzidenz-Grotesk Std Light" charset="0"/>
              </a:rPr>
              <a:t>High </a:t>
            </a:r>
            <a:r>
              <a:rPr lang="en-US" sz="2800" dirty="0" smtClean="0">
                <a:latin typeface="Akzidenz-Grotesk Std Light" charset="0"/>
              </a:rPr>
              <a:t>triglycerides: &gt; 150 mg/</a:t>
            </a:r>
            <a:r>
              <a:rPr lang="en-US" sz="2800" dirty="0" err="1" smtClean="0">
                <a:latin typeface="Akzidenz-Grotesk Std Light" charset="0"/>
              </a:rPr>
              <a:t>dL</a:t>
            </a:r>
            <a:endParaRPr lang="en-US" sz="2800" dirty="0" smtClean="0">
              <a:latin typeface="Akzidenz-Grotesk Std Light" charset="0"/>
            </a:endParaRPr>
          </a:p>
          <a:p>
            <a:pPr eaLnBrk="1" hangingPunct="1">
              <a:lnSpc>
                <a:spcPct val="90000"/>
              </a:lnSpc>
              <a:buFont typeface="Arial"/>
              <a:buChar char="•"/>
              <a:defRPr/>
            </a:pPr>
            <a:r>
              <a:rPr lang="en-US" sz="2800" dirty="0" smtClean="0">
                <a:latin typeface="Akzidenz-Grotesk Std Light" charset="0"/>
              </a:rPr>
              <a:t>low HDL: &lt; 40 mg/</a:t>
            </a:r>
            <a:r>
              <a:rPr lang="en-US" sz="2800" dirty="0" err="1" smtClean="0">
                <a:latin typeface="Akzidenz-Grotesk Std Light" charset="0"/>
              </a:rPr>
              <a:t>dL</a:t>
            </a:r>
            <a:r>
              <a:rPr lang="en-US" sz="2800" dirty="0" smtClean="0">
                <a:latin typeface="Akzidenz-Grotesk Std Light" charset="0"/>
              </a:rPr>
              <a:t> men, &lt; 50 women</a:t>
            </a:r>
            <a:endParaRPr lang="en-US" sz="2800" dirty="0">
              <a:latin typeface="Akzidenz-Grotesk Std Light" charset="0"/>
            </a:endParaRPr>
          </a:p>
          <a:p>
            <a:pPr eaLnBrk="1" hangingPunct="1">
              <a:lnSpc>
                <a:spcPct val="90000"/>
              </a:lnSpc>
              <a:buFont typeface="Arial"/>
              <a:buChar char="•"/>
              <a:defRPr/>
            </a:pPr>
            <a:r>
              <a:rPr lang="en-US" sz="2800" dirty="0" smtClean="0">
                <a:latin typeface="Akzidenz-Grotesk Std Light" charset="0"/>
              </a:rPr>
              <a:t>Elevated fasting glucose: &gt;100 mg/</a:t>
            </a:r>
            <a:r>
              <a:rPr lang="en-US" sz="2800" dirty="0" err="1" smtClean="0">
                <a:latin typeface="Akzidenz-Grotesk Std Light" charset="0"/>
              </a:rPr>
              <a:t>dL</a:t>
            </a:r>
            <a:endParaRPr lang="en-US" sz="2800" dirty="0">
              <a:latin typeface="Akzidenz-Grotesk Std Light" charset="0"/>
            </a:endParaRPr>
          </a:p>
        </p:txBody>
      </p:sp>
      <p:sp>
        <p:nvSpPr>
          <p:cNvPr id="30723" name="TextBox 1"/>
          <p:cNvSpPr txBox="1">
            <a:spLocks noChangeArrowheads="1"/>
          </p:cNvSpPr>
          <p:nvPr/>
        </p:nvSpPr>
        <p:spPr bwMode="auto">
          <a:xfrm>
            <a:off x="990600" y="6248400"/>
            <a:ext cx="150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Source: AHA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4">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609600" y="457200"/>
            <a:ext cx="7772400" cy="1143000"/>
          </a:xfrm>
        </p:spPr>
        <p:txBody>
          <a:bodyPr/>
          <a:lstStyle/>
          <a:p>
            <a:pPr eaLnBrk="1" hangingPunct="1">
              <a:defRPr/>
            </a:pPr>
            <a:r>
              <a:rPr lang="en-US" sz="4000" dirty="0">
                <a:solidFill>
                  <a:srgbClr val="B72935"/>
                </a:solidFill>
                <a:latin typeface="Times New Roman"/>
                <a:cs typeface="Times New Roman"/>
              </a:rPr>
              <a:t>P</a:t>
            </a:r>
            <a:r>
              <a:rPr lang="en-US" sz="4000" dirty="0" smtClean="0">
                <a:solidFill>
                  <a:srgbClr val="B72935"/>
                </a:solidFill>
                <a:latin typeface="Times New Roman"/>
                <a:cs typeface="Times New Roman"/>
              </a:rPr>
              <a:t>revalence</a:t>
            </a:r>
            <a:endParaRPr lang="en-US" sz="4000" dirty="0">
              <a:solidFill>
                <a:srgbClr val="B72935"/>
              </a:solidFill>
              <a:latin typeface="Times New Roman"/>
              <a:cs typeface="Times New Roman"/>
            </a:endParaRPr>
          </a:p>
        </p:txBody>
      </p:sp>
      <p:sp>
        <p:nvSpPr>
          <p:cNvPr id="23554" name="Rectangle 3"/>
          <p:cNvSpPr>
            <a:spLocks noGrp="1" noChangeArrowheads="1"/>
          </p:cNvSpPr>
          <p:nvPr>
            <p:ph idx="1"/>
          </p:nvPr>
        </p:nvSpPr>
        <p:spPr>
          <a:xfrm>
            <a:off x="533400" y="1371600"/>
            <a:ext cx="8458200" cy="4724400"/>
          </a:xfrm>
        </p:spPr>
        <p:txBody>
          <a:bodyPr/>
          <a:lstStyle/>
          <a:p>
            <a:pPr marL="0" indent="0" eaLnBrk="1" hangingPunct="1">
              <a:lnSpc>
                <a:spcPct val="90000"/>
              </a:lnSpc>
              <a:defRPr/>
            </a:pPr>
            <a:endParaRPr lang="en-US" sz="2800" dirty="0">
              <a:latin typeface="Akzidenz-Grotesk Std Light" charset="0"/>
            </a:endParaRPr>
          </a:p>
          <a:p>
            <a:pPr marL="0" indent="0" eaLnBrk="1" hangingPunct="1">
              <a:lnSpc>
                <a:spcPct val="90000"/>
              </a:lnSpc>
              <a:defRPr/>
            </a:pPr>
            <a:r>
              <a:rPr lang="en-US" sz="2800" dirty="0" smtClean="0">
                <a:latin typeface="Times New Roman"/>
                <a:cs typeface="Times New Roman"/>
              </a:rPr>
              <a:t>National Health and Nutrition Examination Survey (NHANES) 2003-2006, &gt;3400 adults over age 20</a:t>
            </a:r>
          </a:p>
          <a:p>
            <a:pPr marL="0" indent="0" eaLnBrk="1" hangingPunct="1">
              <a:lnSpc>
                <a:spcPct val="90000"/>
              </a:lnSpc>
              <a:defRPr/>
            </a:pPr>
            <a:endParaRPr lang="en-US" sz="2800" dirty="0">
              <a:latin typeface="Times New Roman"/>
              <a:cs typeface="Times New Roman"/>
            </a:endParaRPr>
          </a:p>
          <a:p>
            <a:pPr eaLnBrk="1" hangingPunct="1">
              <a:lnSpc>
                <a:spcPct val="90000"/>
              </a:lnSpc>
              <a:buFont typeface="Arial"/>
              <a:buChar char="•"/>
              <a:defRPr/>
            </a:pPr>
            <a:r>
              <a:rPr lang="en-US" sz="2800" dirty="0" smtClean="0">
                <a:latin typeface="Times New Roman"/>
                <a:cs typeface="Times New Roman"/>
              </a:rPr>
              <a:t>Overall prevalence 34%</a:t>
            </a:r>
            <a:endParaRPr lang="en-US" sz="2800" dirty="0">
              <a:latin typeface="Times New Roman"/>
              <a:cs typeface="Times New Roman"/>
            </a:endParaRPr>
          </a:p>
          <a:p>
            <a:pPr eaLnBrk="1" hangingPunct="1">
              <a:lnSpc>
                <a:spcPct val="90000"/>
              </a:lnSpc>
              <a:buFont typeface="Arial"/>
              <a:buChar char="•"/>
              <a:defRPr/>
            </a:pPr>
            <a:r>
              <a:rPr lang="en-US" sz="2800" dirty="0" smtClean="0">
                <a:latin typeface="Times New Roman"/>
                <a:cs typeface="Times New Roman"/>
              </a:rPr>
              <a:t>Increased with advancing age, weight</a:t>
            </a:r>
          </a:p>
          <a:p>
            <a:pPr eaLnBrk="1" hangingPunct="1">
              <a:lnSpc>
                <a:spcPct val="90000"/>
              </a:lnSpc>
              <a:buFont typeface="Arial"/>
              <a:buChar char="•"/>
              <a:defRPr/>
            </a:pPr>
            <a:r>
              <a:rPr lang="en-US" sz="2800" dirty="0" smtClean="0">
                <a:latin typeface="Times New Roman"/>
                <a:cs typeface="Times New Roman"/>
              </a:rPr>
              <a:t>Higher prevalence in black and Mexican American females</a:t>
            </a:r>
            <a:endParaRPr lang="en-US" sz="2800"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609600" y="609600"/>
            <a:ext cx="7772400" cy="1143000"/>
          </a:xfrm>
        </p:spPr>
        <p:txBody>
          <a:bodyPr>
            <a:normAutofit fontScale="90000"/>
          </a:bodyPr>
          <a:lstStyle/>
          <a:p>
            <a:pPr eaLnBrk="1" hangingPunct="1">
              <a:defRPr/>
            </a:pPr>
            <a:r>
              <a:rPr lang="en-US" sz="4000" dirty="0">
                <a:solidFill>
                  <a:srgbClr val="B72935"/>
                </a:solidFill>
                <a:latin typeface="Times New Roman"/>
                <a:cs typeface="Times New Roman"/>
              </a:rPr>
              <a:t>C</a:t>
            </a:r>
            <a:r>
              <a:rPr lang="en-US" sz="4000" dirty="0" smtClean="0">
                <a:solidFill>
                  <a:srgbClr val="B72935"/>
                </a:solidFill>
                <a:latin typeface="Times New Roman"/>
                <a:cs typeface="Times New Roman"/>
              </a:rPr>
              <a:t>onsequences of metabolic syndrome</a:t>
            </a:r>
            <a:endParaRPr lang="en-US" sz="4000" dirty="0">
              <a:solidFill>
                <a:srgbClr val="B72935"/>
              </a:solidFill>
              <a:latin typeface="Times New Roman"/>
              <a:cs typeface="Times New Roman"/>
            </a:endParaRPr>
          </a:p>
        </p:txBody>
      </p:sp>
      <p:sp>
        <p:nvSpPr>
          <p:cNvPr id="25602" name="Rectangle 3"/>
          <p:cNvSpPr>
            <a:spLocks noGrp="1" noChangeArrowheads="1"/>
          </p:cNvSpPr>
          <p:nvPr>
            <p:ph idx="1"/>
          </p:nvPr>
        </p:nvSpPr>
        <p:spPr>
          <a:xfrm>
            <a:off x="671513" y="1676400"/>
            <a:ext cx="8458200" cy="4114800"/>
          </a:xfrm>
        </p:spPr>
        <p:txBody>
          <a:bodyPr>
            <a:normAutofit lnSpcReduction="10000"/>
          </a:bodyPr>
          <a:lstStyle/>
          <a:p>
            <a:pPr marL="0" indent="0" eaLnBrk="1" hangingPunct="1">
              <a:lnSpc>
                <a:spcPct val="90000"/>
              </a:lnSpc>
              <a:defRPr/>
            </a:pPr>
            <a:endParaRPr lang="en-US" sz="2800" dirty="0" smtClean="0">
              <a:latin typeface="Akzidenz-Grotesk Std Light" charset="0"/>
            </a:endParaRPr>
          </a:p>
          <a:p>
            <a:pPr eaLnBrk="1" hangingPunct="1">
              <a:lnSpc>
                <a:spcPct val="90000"/>
              </a:lnSpc>
              <a:buFont typeface="Arial"/>
              <a:buChar char="•"/>
              <a:defRPr/>
            </a:pPr>
            <a:r>
              <a:rPr lang="en-US" sz="2800" dirty="0" smtClean="0">
                <a:latin typeface="Times New Roman"/>
                <a:cs typeface="Times New Roman"/>
              </a:rPr>
              <a:t>Type II Diabetes</a:t>
            </a:r>
          </a:p>
          <a:p>
            <a:pPr eaLnBrk="1" hangingPunct="1">
              <a:lnSpc>
                <a:spcPct val="90000"/>
              </a:lnSpc>
              <a:buFont typeface="Arial"/>
              <a:buChar char="•"/>
              <a:defRPr/>
            </a:pPr>
            <a:r>
              <a:rPr lang="en-US" sz="2800" dirty="0" smtClean="0">
                <a:latin typeface="Times New Roman"/>
                <a:cs typeface="Times New Roman"/>
              </a:rPr>
              <a:t>CVD/CAD</a:t>
            </a:r>
          </a:p>
          <a:p>
            <a:pPr eaLnBrk="1" hangingPunct="1">
              <a:lnSpc>
                <a:spcPct val="90000"/>
              </a:lnSpc>
              <a:buFont typeface="Arial"/>
              <a:buChar char="•"/>
              <a:defRPr/>
            </a:pPr>
            <a:r>
              <a:rPr lang="en-US" sz="2800" dirty="0" smtClean="0">
                <a:latin typeface="Times New Roman"/>
                <a:cs typeface="Times New Roman"/>
              </a:rPr>
              <a:t>Dementia</a:t>
            </a:r>
          </a:p>
          <a:p>
            <a:pPr eaLnBrk="1" hangingPunct="1">
              <a:lnSpc>
                <a:spcPct val="90000"/>
              </a:lnSpc>
              <a:buFont typeface="Arial"/>
              <a:buChar char="•"/>
              <a:defRPr/>
            </a:pPr>
            <a:r>
              <a:rPr lang="en-US" sz="2800" dirty="0" smtClean="0">
                <a:latin typeface="Times New Roman"/>
                <a:cs typeface="Times New Roman"/>
              </a:rPr>
              <a:t>Stroke</a:t>
            </a:r>
          </a:p>
          <a:p>
            <a:pPr eaLnBrk="1" hangingPunct="1">
              <a:lnSpc>
                <a:spcPct val="90000"/>
              </a:lnSpc>
              <a:buFont typeface="Arial"/>
              <a:buChar char="•"/>
              <a:defRPr/>
            </a:pPr>
            <a:r>
              <a:rPr lang="en-US" sz="2800" dirty="0" smtClean="0">
                <a:latin typeface="Times New Roman"/>
                <a:cs typeface="Times New Roman"/>
              </a:rPr>
              <a:t>PCOS and infertility</a:t>
            </a:r>
          </a:p>
          <a:p>
            <a:pPr eaLnBrk="1" hangingPunct="1">
              <a:lnSpc>
                <a:spcPct val="90000"/>
              </a:lnSpc>
              <a:buFont typeface="Arial"/>
              <a:buChar char="•"/>
              <a:defRPr/>
            </a:pPr>
            <a:r>
              <a:rPr lang="en-US" sz="2800" dirty="0" smtClean="0">
                <a:latin typeface="Times New Roman"/>
                <a:cs typeface="Times New Roman"/>
              </a:rPr>
              <a:t>Fatty Liver (NAFLD)</a:t>
            </a:r>
          </a:p>
          <a:p>
            <a:pPr eaLnBrk="1" hangingPunct="1">
              <a:lnSpc>
                <a:spcPct val="90000"/>
              </a:lnSpc>
              <a:buFont typeface="Arial"/>
              <a:buChar char="•"/>
              <a:defRPr/>
            </a:pPr>
            <a:r>
              <a:rPr lang="en-US" sz="2800" dirty="0" smtClean="0">
                <a:latin typeface="Times New Roman"/>
                <a:cs typeface="Times New Roman"/>
              </a:rPr>
              <a:t>Breast, colon, prostate &amp; other cancers</a:t>
            </a:r>
          </a:p>
          <a:p>
            <a:pPr eaLnBrk="1" hangingPunct="1">
              <a:lnSpc>
                <a:spcPct val="90000"/>
              </a:lnSpc>
              <a:buFont typeface="Arial"/>
              <a:buChar char="•"/>
              <a:defRPr/>
            </a:pPr>
            <a:r>
              <a:rPr lang="en-US" sz="2800" dirty="0" smtClean="0">
                <a:latin typeface="Times New Roman"/>
                <a:cs typeface="Times New Roman"/>
              </a:rPr>
              <a:t>Psoriasis, rheumatoid arthritis, gout</a:t>
            </a:r>
            <a:endParaRPr lang="en-US" sz="2800"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solidFill>
                  <a:srgbClr val="B72935"/>
                </a:solidFill>
                <a:latin typeface="Times New Roman"/>
                <a:cs typeface="Times New Roman"/>
              </a:rPr>
              <a:t>NAFLD</a:t>
            </a:r>
            <a:endParaRPr lang="en-US" sz="3200" dirty="0">
              <a:solidFill>
                <a:srgbClr val="B72935"/>
              </a:solidFill>
              <a:latin typeface="Times New Roman"/>
              <a:cs typeface="Times New Roman"/>
            </a:endParaRPr>
          </a:p>
        </p:txBody>
      </p:sp>
      <p:sp>
        <p:nvSpPr>
          <p:cNvPr id="3" name="Content Placeholder 2"/>
          <p:cNvSpPr>
            <a:spLocks noGrp="1"/>
          </p:cNvSpPr>
          <p:nvPr>
            <p:ph idx="1"/>
          </p:nvPr>
        </p:nvSpPr>
        <p:spPr>
          <a:xfrm>
            <a:off x="685800" y="2209800"/>
            <a:ext cx="7162800" cy="3657600"/>
          </a:xfrm>
        </p:spPr>
        <p:txBody>
          <a:bodyPr>
            <a:normAutofit fontScale="92500" lnSpcReduction="20000"/>
          </a:bodyPr>
          <a:lstStyle/>
          <a:p>
            <a:pPr>
              <a:buFont typeface="Arial"/>
              <a:buChar char="•"/>
              <a:defRPr/>
            </a:pPr>
            <a:r>
              <a:rPr lang="en-US" sz="2800" dirty="0" smtClean="0">
                <a:latin typeface="Times New Roman"/>
                <a:cs typeface="Times New Roman"/>
              </a:rPr>
              <a:t>Has become one of the most common diseases in America from not having been described until 1980.</a:t>
            </a:r>
          </a:p>
          <a:p>
            <a:pPr>
              <a:buFont typeface="Arial"/>
              <a:buChar char="•"/>
              <a:defRPr/>
            </a:pPr>
            <a:r>
              <a:rPr lang="en-US" sz="2800" dirty="0" smtClean="0">
                <a:latin typeface="Times New Roman"/>
                <a:cs typeface="Times New Roman"/>
              </a:rPr>
              <a:t>45% of all Latinos</a:t>
            </a:r>
          </a:p>
          <a:p>
            <a:pPr>
              <a:buFont typeface="Arial"/>
              <a:buChar char="•"/>
              <a:defRPr/>
            </a:pPr>
            <a:r>
              <a:rPr lang="en-US" sz="2800" dirty="0" smtClean="0">
                <a:latin typeface="Times New Roman"/>
                <a:cs typeface="Times New Roman"/>
              </a:rPr>
              <a:t>33% of all Caucasians</a:t>
            </a:r>
          </a:p>
          <a:p>
            <a:pPr>
              <a:buFont typeface="Arial"/>
              <a:buChar char="•"/>
              <a:defRPr/>
            </a:pPr>
            <a:r>
              <a:rPr lang="en-US" sz="2800" dirty="0" smtClean="0">
                <a:latin typeface="Times New Roman"/>
                <a:cs typeface="Times New Roman"/>
              </a:rPr>
              <a:t>25% of all African Americans</a:t>
            </a:r>
          </a:p>
          <a:p>
            <a:pPr>
              <a:buFont typeface="Arial"/>
              <a:buChar char="•"/>
              <a:defRPr/>
            </a:pPr>
            <a:r>
              <a:rPr lang="en-US" sz="2800" dirty="0" smtClean="0">
                <a:latin typeface="Times New Roman"/>
                <a:cs typeface="Times New Roman"/>
              </a:rPr>
              <a:t>5% of all progress to NASH</a:t>
            </a:r>
          </a:p>
          <a:p>
            <a:pPr>
              <a:buFont typeface="Arial"/>
              <a:buChar char="•"/>
              <a:defRPr/>
            </a:pPr>
            <a:r>
              <a:rPr lang="en-US" sz="2800" dirty="0" smtClean="0">
                <a:latin typeface="Times New Roman"/>
                <a:cs typeface="Times New Roman"/>
              </a:rPr>
              <a:t>25% NASH progress to cirrhosis</a:t>
            </a:r>
          </a:p>
          <a:p>
            <a:pPr>
              <a:buFont typeface="Arial"/>
              <a:buChar char="•"/>
              <a:defRPr/>
            </a:pPr>
            <a:r>
              <a:rPr lang="en-US" sz="2800" dirty="0" smtClean="0">
                <a:latin typeface="Times New Roman"/>
                <a:cs typeface="Times New Roman"/>
              </a:rPr>
              <a:t>Preventable</a:t>
            </a:r>
          </a:p>
          <a:p>
            <a:pPr>
              <a:buFont typeface="Arial"/>
              <a:buChar char="•"/>
              <a:defRPr/>
            </a:pPr>
            <a:endParaRPr lang="en-US" dirty="0"/>
          </a:p>
        </p:txBody>
      </p:sp>
      <p:pic>
        <p:nvPicPr>
          <p:cNvPr id="35843" name="Picture 3" descr="766902-figure-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3175" y="468313"/>
            <a:ext cx="2794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descr="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338138"/>
            <a:ext cx="13081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
            <a:ext cx="7710488"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1"/>
          <p:cNvSpPr txBox="1">
            <a:spLocks noChangeArrowheads="1"/>
          </p:cNvSpPr>
          <p:nvPr/>
        </p:nvSpPr>
        <p:spPr bwMode="auto">
          <a:xfrm>
            <a:off x="609600" y="6324600"/>
            <a:ext cx="381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Courtesy Dr. Richard Johnson</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sugar1_2821433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657600"/>
            <a:ext cx="4851400" cy="302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over-Time-Magazine-Cholesterol-Stori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400"/>
            <a:ext cx="7620000" cy="3454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10.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3050"/>
            <a:ext cx="91440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Global-sugar-glug-Nature-Lustig-paper-fig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542213"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228600" y="12233"/>
            <a:ext cx="87630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a:p>
            <a:endParaRPr lang="en-US" b="1" dirty="0"/>
          </a:p>
          <a:p>
            <a:pPr algn="ctr"/>
            <a:r>
              <a:rPr lang="en-US" sz="2400" dirty="0">
                <a:solidFill>
                  <a:srgbClr val="CC3300"/>
                </a:solidFill>
                <a:latin typeface="Times New Roman"/>
                <a:cs typeface="Times New Roman"/>
              </a:rPr>
              <a:t>Stanhope KL et al. Consuming fructose-sweetened, not glucose-sweetened, beverages increases visceral adiposity and lipids and decreases insulin sensitivity in overweight/obese humans. </a:t>
            </a:r>
          </a:p>
          <a:p>
            <a:pPr algn="ctr"/>
            <a:r>
              <a:rPr lang="en-US" sz="2400" dirty="0">
                <a:solidFill>
                  <a:srgbClr val="CC3300"/>
                </a:solidFill>
                <a:latin typeface="Times New Roman"/>
                <a:cs typeface="Times New Roman"/>
              </a:rPr>
              <a:t>Journal of Clinical Investigation. 2009 May 1; 119(5): 1322–1334</a:t>
            </a:r>
          </a:p>
          <a:p>
            <a:endParaRPr lang="en-US" sz="2400" b="1" dirty="0">
              <a:latin typeface="Akzidenz-Grotesk Std Light" charset="0"/>
            </a:endParaRPr>
          </a:p>
          <a:p>
            <a:pPr algn="ctr"/>
            <a:r>
              <a:rPr lang="ja-JP" altLang="en-US" sz="2400" dirty="0">
                <a:latin typeface="Times New Roman"/>
                <a:cs typeface="Times New Roman"/>
              </a:rPr>
              <a:t>“</a:t>
            </a:r>
            <a:r>
              <a:rPr lang="en-US" altLang="ja-JP" sz="2400" dirty="0">
                <a:latin typeface="Times New Roman"/>
                <a:cs typeface="Times New Roman"/>
              </a:rPr>
              <a:t>fasting plasma glucose and insulin levels increased and insulin sensitivity decreased in subjects consuming fructose but not in those consuming glucose.</a:t>
            </a:r>
            <a:r>
              <a:rPr lang="ja-JP" altLang="en-US" sz="2400" dirty="0">
                <a:latin typeface="Times New Roman"/>
                <a:cs typeface="Times New Roman"/>
              </a:rPr>
              <a:t>”</a:t>
            </a:r>
            <a:endParaRPr lang="en-US" altLang="ja-JP" sz="2400" dirty="0">
              <a:latin typeface="Times New Roman"/>
              <a:cs typeface="Times New Roman"/>
            </a:endParaRPr>
          </a:p>
          <a:p>
            <a:pPr algn="ctr"/>
            <a:r>
              <a:rPr lang="en-US" sz="2400" dirty="0">
                <a:latin typeface="Times New Roman"/>
                <a:cs typeface="Times New Roman"/>
              </a:rPr>
              <a:t> </a:t>
            </a:r>
          </a:p>
          <a:p>
            <a:pPr algn="ctr"/>
            <a:r>
              <a:rPr lang="ja-JP" altLang="en-US" sz="2400" dirty="0">
                <a:latin typeface="Times New Roman"/>
                <a:cs typeface="Times New Roman"/>
              </a:rPr>
              <a:t>“</a:t>
            </a:r>
            <a:r>
              <a:rPr lang="en-US" altLang="ja-JP" sz="2400" dirty="0">
                <a:latin typeface="Times New Roman"/>
                <a:cs typeface="Times New Roman"/>
              </a:rPr>
              <a:t>dietary fructose specifically increases DNL, promotes dyslipidemia, decreases insulin sensitivity, and increases visceral adiposity in overweight/obese adults.</a:t>
            </a:r>
            <a:r>
              <a:rPr lang="ja-JP" altLang="en-US" sz="2400" dirty="0">
                <a:latin typeface="Times New Roman"/>
                <a:cs typeface="Times New Roman"/>
              </a:rPr>
              <a:t>”</a:t>
            </a:r>
            <a:r>
              <a:rPr lang="en-US" altLang="ja-JP" sz="2400" dirty="0">
                <a:latin typeface="Times New Roman"/>
                <a:cs typeface="Times New Roman"/>
              </a:rPr>
              <a:t> </a:t>
            </a:r>
          </a:p>
          <a:p>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81000" y="609600"/>
            <a:ext cx="7772400" cy="1143000"/>
          </a:xfrm>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defRPr/>
            </a:pPr>
            <a:r>
              <a:rPr lang="en-US" sz="4000" dirty="0" smtClean="0">
                <a:solidFill>
                  <a:srgbClr val="B72935"/>
                </a:solidFill>
                <a:latin typeface="Times New Roman"/>
                <a:ea typeface="+mj-ea"/>
                <a:cs typeface="Times New Roman"/>
              </a:rPr>
              <a:t>Four essential clinical pearls</a:t>
            </a:r>
          </a:p>
        </p:txBody>
      </p:sp>
      <p:sp>
        <p:nvSpPr>
          <p:cNvPr id="91139" name="Rectangle 3"/>
          <p:cNvSpPr>
            <a:spLocks noGrp="1" noChangeArrowheads="1"/>
          </p:cNvSpPr>
          <p:nvPr>
            <p:ph idx="1"/>
          </p:nvPr>
        </p:nvSpPr>
        <p:spPr>
          <a:xfrm>
            <a:off x="228600" y="1752600"/>
            <a:ext cx="8686800" cy="4267200"/>
          </a:xfrm>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marL="514350" indent="-514350" eaLnBrk="1" hangingPunct="1">
              <a:lnSpc>
                <a:spcPct val="80000"/>
              </a:lnSpc>
              <a:buFont typeface="+mj-lt"/>
              <a:buAutoNum type="arabicPeriod"/>
              <a:defRPr/>
            </a:pPr>
            <a:endParaRPr lang="en-US" sz="2800" dirty="0" smtClean="0">
              <a:ea typeface="+mn-ea"/>
              <a:cs typeface="+mn-cs"/>
            </a:endParaRPr>
          </a:p>
          <a:p>
            <a:pPr marL="514350" indent="-514350" eaLnBrk="1" hangingPunct="1">
              <a:lnSpc>
                <a:spcPct val="80000"/>
              </a:lnSpc>
              <a:buFont typeface="+mj-lt"/>
              <a:buAutoNum type="arabicPeriod"/>
              <a:defRPr/>
            </a:pPr>
            <a:r>
              <a:rPr lang="en-US" sz="2800" dirty="0">
                <a:latin typeface="Times New Roman"/>
                <a:ea typeface="+mn-ea"/>
                <a:cs typeface="Times New Roman"/>
              </a:rPr>
              <a:t>C</a:t>
            </a:r>
            <a:r>
              <a:rPr lang="en-US" sz="2800" dirty="0" smtClean="0">
                <a:latin typeface="Times New Roman"/>
                <a:ea typeface="+mn-ea"/>
                <a:cs typeface="Times New Roman"/>
              </a:rPr>
              <a:t>alorie restriction decreases metabolic rate, enhances hunger and reduces the drive to move. For most, e</a:t>
            </a:r>
            <a:r>
              <a:rPr lang="en-US" sz="2800" dirty="0" smtClean="0">
                <a:latin typeface="Times New Roman"/>
                <a:cs typeface="Times New Roman"/>
              </a:rPr>
              <a:t>at </a:t>
            </a:r>
            <a:r>
              <a:rPr lang="en-US" sz="2800" dirty="0">
                <a:latin typeface="Times New Roman"/>
                <a:cs typeface="Times New Roman"/>
              </a:rPr>
              <a:t>less-do more is not a successful </a:t>
            </a:r>
            <a:r>
              <a:rPr lang="en-US" sz="2800" dirty="0" smtClean="0">
                <a:latin typeface="Times New Roman"/>
                <a:cs typeface="Times New Roman"/>
              </a:rPr>
              <a:t>or sustainable strategy. </a:t>
            </a:r>
            <a:endParaRPr lang="en-US" sz="2800" dirty="0" smtClean="0">
              <a:latin typeface="Times New Roman"/>
              <a:ea typeface="+mn-ea"/>
              <a:cs typeface="Times New Roman"/>
            </a:endParaRPr>
          </a:p>
          <a:p>
            <a:pPr marL="514350" indent="-514350" eaLnBrk="1" hangingPunct="1">
              <a:lnSpc>
                <a:spcPct val="80000"/>
              </a:lnSpc>
              <a:buFont typeface="+mj-lt"/>
              <a:buAutoNum type="arabicPeriod"/>
              <a:defRPr/>
            </a:pPr>
            <a:r>
              <a:rPr lang="en-US" sz="2800" dirty="0">
                <a:latin typeface="Times New Roman"/>
                <a:ea typeface="+mn-ea"/>
                <a:cs typeface="Times New Roman"/>
              </a:rPr>
              <a:t>D</a:t>
            </a:r>
            <a:r>
              <a:rPr lang="en-US" sz="2800" dirty="0" smtClean="0">
                <a:latin typeface="Times New Roman"/>
                <a:ea typeface="+mn-ea"/>
                <a:cs typeface="Times New Roman"/>
              </a:rPr>
              <a:t>ifferent macronutrients produce different effects in thermogenesis, hormone regulation, and satiety. </a:t>
            </a:r>
            <a:endParaRPr lang="en-US" sz="2800" dirty="0">
              <a:latin typeface="Times New Roman"/>
              <a:ea typeface="+mn-ea"/>
              <a:cs typeface="Times New Roman"/>
            </a:endParaRPr>
          </a:p>
          <a:p>
            <a:pPr marL="514350" indent="-514350" eaLnBrk="1" hangingPunct="1">
              <a:lnSpc>
                <a:spcPct val="80000"/>
              </a:lnSpc>
              <a:buFont typeface="+mj-lt"/>
              <a:buAutoNum type="arabicPeriod"/>
              <a:defRPr/>
            </a:pPr>
            <a:r>
              <a:rPr lang="en-US" sz="2800" b="1" i="1" dirty="0" smtClean="0">
                <a:latin typeface="Times New Roman"/>
                <a:ea typeface="+mn-ea"/>
                <a:cs typeface="Times New Roman"/>
              </a:rPr>
              <a:t> Quality</a:t>
            </a:r>
            <a:r>
              <a:rPr lang="en-US" sz="2800" dirty="0" smtClean="0">
                <a:latin typeface="Times New Roman"/>
                <a:ea typeface="+mn-ea"/>
                <a:cs typeface="Times New Roman"/>
              </a:rPr>
              <a:t> of calories is MUCH more important than </a:t>
            </a:r>
            <a:r>
              <a:rPr lang="en-US" sz="2800" b="1" i="1" dirty="0" smtClean="0">
                <a:latin typeface="Times New Roman"/>
                <a:ea typeface="+mn-ea"/>
                <a:cs typeface="Times New Roman"/>
              </a:rPr>
              <a:t>quantity</a:t>
            </a:r>
            <a:r>
              <a:rPr lang="en-US" sz="2800" dirty="0" smtClean="0">
                <a:latin typeface="Times New Roman"/>
                <a:ea typeface="+mn-ea"/>
                <a:cs typeface="Times New Roman"/>
              </a:rPr>
              <a:t> of calories.</a:t>
            </a:r>
            <a:endParaRPr lang="en-US" sz="2800" dirty="0" smtClean="0">
              <a:latin typeface="Times New Roman"/>
              <a:ea typeface="+mn-ea"/>
              <a:cs typeface="Times New Roman"/>
            </a:endParaRPr>
          </a:p>
          <a:p>
            <a:pPr marL="514350" indent="-514350" eaLnBrk="1" hangingPunct="1">
              <a:lnSpc>
                <a:spcPct val="80000"/>
              </a:lnSpc>
              <a:buFont typeface="+mj-lt"/>
              <a:buAutoNum type="arabicPeriod"/>
              <a:defRPr/>
            </a:pPr>
            <a:r>
              <a:rPr lang="en-US" sz="2800" dirty="0" smtClean="0">
                <a:latin typeface="Times New Roman"/>
                <a:ea typeface="+mn-ea"/>
                <a:cs typeface="Times New Roman"/>
              </a:rPr>
              <a:t>The ultimate biologic endpoint is to reduce insulin levels. </a:t>
            </a:r>
            <a:endParaRPr lang="en-US" sz="2800" dirty="0" smtClean="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77.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0588" y="2089150"/>
            <a:ext cx="78486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203200"/>
            <a:ext cx="9144000"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descr="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 y="84138"/>
            <a:ext cx="8555038" cy="677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extBox 2"/>
          <p:cNvSpPr txBox="1">
            <a:spLocks noChangeArrowheads="1"/>
          </p:cNvSpPr>
          <p:nvPr/>
        </p:nvSpPr>
        <p:spPr bwMode="auto">
          <a:xfrm>
            <a:off x="249238" y="84138"/>
            <a:ext cx="87503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8.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descr="9.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7391400" cy="519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2895600" cy="1143000"/>
          </a:xfrm>
        </p:spPr>
        <p:txBody>
          <a:bodyPr/>
          <a:lstStyle/>
          <a:p>
            <a:r>
              <a:rPr lang="en-US" sz="4000" dirty="0" smtClean="0">
                <a:solidFill>
                  <a:srgbClr val="FF0000"/>
                </a:solidFill>
                <a:latin typeface="Times New Roman"/>
                <a:cs typeface="Times New Roman"/>
              </a:rPr>
              <a:t>Leptin</a:t>
            </a:r>
            <a:endParaRPr lang="en-US" sz="4000" dirty="0">
              <a:solidFill>
                <a:srgbClr val="FF0000"/>
              </a:solidFill>
              <a:latin typeface="Times New Roman"/>
              <a:cs typeface="Times New Roman"/>
            </a:endParaRPr>
          </a:p>
        </p:txBody>
      </p:sp>
      <p:sp>
        <p:nvSpPr>
          <p:cNvPr id="3" name="Content Placeholder 2"/>
          <p:cNvSpPr>
            <a:spLocks noGrp="1"/>
          </p:cNvSpPr>
          <p:nvPr>
            <p:ph idx="1"/>
          </p:nvPr>
        </p:nvSpPr>
        <p:spPr>
          <a:xfrm>
            <a:off x="685800" y="2819400"/>
            <a:ext cx="7772400" cy="3657600"/>
          </a:xfrm>
        </p:spPr>
        <p:txBody>
          <a:bodyPr/>
          <a:lstStyle/>
          <a:p>
            <a:pPr>
              <a:buFont typeface="Arial"/>
              <a:buChar char="•"/>
            </a:pPr>
            <a:r>
              <a:rPr lang="en-US" dirty="0" smtClean="0"/>
              <a:t>Signals satiety in the brain (hypothalamus)</a:t>
            </a:r>
          </a:p>
          <a:p>
            <a:pPr>
              <a:buFont typeface="Arial"/>
              <a:buChar char="•"/>
            </a:pPr>
            <a:r>
              <a:rPr lang="en-US" dirty="0" smtClean="0"/>
              <a:t>Signals “readiness” to move</a:t>
            </a:r>
          </a:p>
          <a:p>
            <a:pPr>
              <a:buFont typeface="Arial"/>
              <a:buChar char="•"/>
            </a:pPr>
            <a:r>
              <a:rPr lang="en-US" dirty="0" smtClean="0"/>
              <a:t>Leptin resistance = weight gain, hard to control hunger, and a deep desire to minimize activity</a:t>
            </a:r>
          </a:p>
          <a:p>
            <a:pPr>
              <a:buFont typeface="Arial"/>
              <a:buChar char="•"/>
            </a:pPr>
            <a:r>
              <a:rPr lang="en-US" dirty="0" smtClean="0"/>
              <a:t>Inflammation is associated with insulin resistance</a:t>
            </a:r>
          </a:p>
          <a:p>
            <a:pPr>
              <a:buFont typeface="Arial"/>
              <a:buChar char="•"/>
            </a:pPr>
            <a:r>
              <a:rPr lang="en-US" dirty="0" smtClean="0"/>
              <a:t>Insulin resistance is associated with leptin resistance</a:t>
            </a:r>
            <a:endParaRPr lang="en-US" dirty="0"/>
          </a:p>
        </p:txBody>
      </p:sp>
      <p:pic>
        <p:nvPicPr>
          <p:cNvPr id="4" name="Picture 1" descr="cat_image_molecu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81000"/>
            <a:ext cx="3352800" cy="187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98905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81000"/>
            <a:ext cx="2438400" cy="381000"/>
          </a:xfrm>
          <a:prstGeom prst="rect">
            <a:avLst/>
          </a:prstGeom>
          <a:noFill/>
        </p:spPr>
        <p:txBody>
          <a:bodyPr wrap="square" rtlCol="0">
            <a:spAutoFit/>
          </a:bodyPr>
          <a:lstStyle/>
          <a:p>
            <a:r>
              <a:rPr lang="en-US" dirty="0" smtClean="0"/>
              <a:t>Poor Quality Carbs</a:t>
            </a:r>
            <a:endParaRPr lang="en-US" dirty="0"/>
          </a:p>
        </p:txBody>
      </p:sp>
      <p:sp>
        <p:nvSpPr>
          <p:cNvPr id="5" name="TextBox 4"/>
          <p:cNvSpPr txBox="1"/>
          <p:nvPr/>
        </p:nvSpPr>
        <p:spPr>
          <a:xfrm>
            <a:off x="609600" y="1371600"/>
            <a:ext cx="2057400" cy="369332"/>
          </a:xfrm>
          <a:prstGeom prst="rect">
            <a:avLst/>
          </a:prstGeom>
          <a:noFill/>
        </p:spPr>
        <p:txBody>
          <a:bodyPr wrap="square" rtlCol="0">
            <a:spAutoFit/>
          </a:bodyPr>
          <a:lstStyle/>
          <a:p>
            <a:r>
              <a:rPr lang="en-US" dirty="0" smtClean="0"/>
              <a:t>Excess Insulin</a:t>
            </a:r>
            <a:endParaRPr lang="en-US" dirty="0"/>
          </a:p>
        </p:txBody>
      </p:sp>
      <p:sp>
        <p:nvSpPr>
          <p:cNvPr id="6" name="TextBox 5"/>
          <p:cNvSpPr txBox="1"/>
          <p:nvPr/>
        </p:nvSpPr>
        <p:spPr>
          <a:xfrm>
            <a:off x="228600" y="3581400"/>
            <a:ext cx="2895600" cy="646331"/>
          </a:xfrm>
          <a:prstGeom prst="rect">
            <a:avLst/>
          </a:prstGeom>
          <a:noFill/>
        </p:spPr>
        <p:txBody>
          <a:bodyPr wrap="square" rtlCol="0">
            <a:spAutoFit/>
          </a:bodyPr>
          <a:lstStyle/>
          <a:p>
            <a:pPr algn="ctr"/>
            <a:r>
              <a:rPr lang="en-US" dirty="0" smtClean="0"/>
              <a:t>Down-regulation of insulin receptors</a:t>
            </a:r>
            <a:endParaRPr lang="en-US" dirty="0"/>
          </a:p>
        </p:txBody>
      </p:sp>
      <p:sp>
        <p:nvSpPr>
          <p:cNvPr id="7" name="TextBox 6"/>
          <p:cNvSpPr txBox="1"/>
          <p:nvPr/>
        </p:nvSpPr>
        <p:spPr>
          <a:xfrm>
            <a:off x="3276600" y="4495800"/>
            <a:ext cx="2286000" cy="369332"/>
          </a:xfrm>
          <a:prstGeom prst="rect">
            <a:avLst/>
          </a:prstGeom>
          <a:noFill/>
        </p:spPr>
        <p:txBody>
          <a:bodyPr wrap="square" rtlCol="0">
            <a:spAutoFit/>
          </a:bodyPr>
          <a:lstStyle/>
          <a:p>
            <a:r>
              <a:rPr lang="en-US" dirty="0" smtClean="0"/>
              <a:t>Insulin Resistance</a:t>
            </a:r>
            <a:endParaRPr lang="en-US" dirty="0"/>
          </a:p>
        </p:txBody>
      </p:sp>
      <p:sp>
        <p:nvSpPr>
          <p:cNvPr id="8" name="TextBox 7"/>
          <p:cNvSpPr txBox="1"/>
          <p:nvPr/>
        </p:nvSpPr>
        <p:spPr>
          <a:xfrm>
            <a:off x="5410200" y="381000"/>
            <a:ext cx="3352800" cy="2308324"/>
          </a:xfrm>
          <a:prstGeom prst="rect">
            <a:avLst/>
          </a:prstGeom>
          <a:noFill/>
        </p:spPr>
        <p:txBody>
          <a:bodyPr wrap="square" rtlCol="0">
            <a:spAutoFit/>
          </a:bodyPr>
          <a:lstStyle/>
          <a:p>
            <a:r>
              <a:rPr lang="en-US" dirty="0" smtClean="0"/>
              <a:t>Inflammation</a:t>
            </a:r>
          </a:p>
          <a:p>
            <a:pPr marL="285750" indent="-285750">
              <a:buFont typeface="Arial"/>
              <a:buChar char="•"/>
            </a:pPr>
            <a:r>
              <a:rPr lang="en-US" dirty="0" smtClean="0"/>
              <a:t>Visceral fat</a:t>
            </a:r>
          </a:p>
          <a:p>
            <a:pPr marL="285750" indent="-285750">
              <a:buFont typeface="Arial"/>
              <a:buChar char="•"/>
            </a:pPr>
            <a:r>
              <a:rPr lang="en-US" dirty="0" smtClean="0"/>
              <a:t>Stress</a:t>
            </a:r>
          </a:p>
          <a:p>
            <a:pPr marL="285750" indent="-285750">
              <a:buFont typeface="Arial"/>
              <a:buChar char="•"/>
            </a:pPr>
            <a:r>
              <a:rPr lang="en-US" dirty="0" smtClean="0"/>
              <a:t>Sleep disruption</a:t>
            </a:r>
          </a:p>
          <a:p>
            <a:pPr marL="285750" indent="-285750">
              <a:buFont typeface="Arial"/>
              <a:buChar char="•"/>
            </a:pPr>
            <a:r>
              <a:rPr lang="en-US" dirty="0" smtClean="0"/>
              <a:t>Altered gut-permeability/microbiome</a:t>
            </a:r>
          </a:p>
          <a:p>
            <a:pPr marL="285750" indent="-285750">
              <a:buFont typeface="Arial"/>
              <a:buChar char="•"/>
            </a:pPr>
            <a:r>
              <a:rPr lang="en-US" dirty="0" smtClean="0"/>
              <a:t>Social isolation</a:t>
            </a:r>
          </a:p>
          <a:p>
            <a:pPr marL="285750" indent="-285750">
              <a:buFont typeface="Arial"/>
              <a:buChar char="•"/>
            </a:pPr>
            <a:r>
              <a:rPr lang="en-US" dirty="0" smtClean="0"/>
              <a:t>Toxin excess</a:t>
            </a:r>
            <a:endParaRPr lang="en-US" dirty="0"/>
          </a:p>
        </p:txBody>
      </p:sp>
      <p:sp>
        <p:nvSpPr>
          <p:cNvPr id="10" name="TextBox 9"/>
          <p:cNvSpPr txBox="1"/>
          <p:nvPr/>
        </p:nvSpPr>
        <p:spPr>
          <a:xfrm>
            <a:off x="762000" y="2438400"/>
            <a:ext cx="1752600" cy="369332"/>
          </a:xfrm>
          <a:prstGeom prst="rect">
            <a:avLst/>
          </a:prstGeom>
          <a:noFill/>
        </p:spPr>
        <p:txBody>
          <a:bodyPr wrap="square" rtlCol="0">
            <a:spAutoFit/>
          </a:bodyPr>
          <a:lstStyle/>
          <a:p>
            <a:r>
              <a:rPr lang="en-US" dirty="0" smtClean="0"/>
              <a:t>Fat storage</a:t>
            </a:r>
            <a:endParaRPr lang="en-US" dirty="0"/>
          </a:p>
        </p:txBody>
      </p:sp>
      <p:sp>
        <p:nvSpPr>
          <p:cNvPr id="11" name="TextBox 10"/>
          <p:cNvSpPr txBox="1"/>
          <p:nvPr/>
        </p:nvSpPr>
        <p:spPr>
          <a:xfrm>
            <a:off x="3352800" y="5334000"/>
            <a:ext cx="2438400" cy="369332"/>
          </a:xfrm>
          <a:prstGeom prst="rect">
            <a:avLst/>
          </a:prstGeom>
          <a:noFill/>
        </p:spPr>
        <p:txBody>
          <a:bodyPr wrap="square" rtlCol="0">
            <a:spAutoFit/>
          </a:bodyPr>
          <a:lstStyle/>
          <a:p>
            <a:r>
              <a:rPr lang="en-US" dirty="0" smtClean="0"/>
              <a:t>Leptin resistance</a:t>
            </a:r>
            <a:endParaRPr lang="en-US" dirty="0"/>
          </a:p>
        </p:txBody>
      </p:sp>
      <p:sp>
        <p:nvSpPr>
          <p:cNvPr id="12" name="TextBox 11"/>
          <p:cNvSpPr txBox="1"/>
          <p:nvPr/>
        </p:nvSpPr>
        <p:spPr>
          <a:xfrm>
            <a:off x="2438400" y="6248400"/>
            <a:ext cx="3886200" cy="369332"/>
          </a:xfrm>
          <a:prstGeom prst="rect">
            <a:avLst/>
          </a:prstGeom>
          <a:noFill/>
        </p:spPr>
        <p:txBody>
          <a:bodyPr wrap="square" rtlCol="0">
            <a:spAutoFit/>
          </a:bodyPr>
          <a:lstStyle/>
          <a:p>
            <a:pPr algn="ctr"/>
            <a:r>
              <a:rPr lang="en-US" dirty="0" smtClean="0"/>
              <a:t>Eat more and do less</a:t>
            </a:r>
            <a:endParaRPr lang="en-US" dirty="0"/>
          </a:p>
        </p:txBody>
      </p:sp>
      <p:cxnSp>
        <p:nvCxnSpPr>
          <p:cNvPr id="3" name="Straight Arrow Connector 2"/>
          <p:cNvCxnSpPr/>
          <p:nvPr/>
        </p:nvCxnSpPr>
        <p:spPr bwMode="auto">
          <a:xfrm>
            <a:off x="1447800" y="9144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a:off x="1447800" y="19050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a:off x="1447800" y="29718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a:endCxn id="7" idx="1"/>
          </p:cNvCxnSpPr>
          <p:nvPr/>
        </p:nvCxnSpPr>
        <p:spPr bwMode="auto">
          <a:xfrm>
            <a:off x="2209800" y="4267200"/>
            <a:ext cx="1066800" cy="41326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5334000" y="2819400"/>
            <a:ext cx="1066800" cy="1828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a:off x="4267200" y="5029200"/>
            <a:ext cx="0" cy="381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a:off x="4267200" y="57912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flipV="1">
            <a:off x="2209800" y="762000"/>
            <a:ext cx="2971800" cy="182880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98131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descr="Lustig_3_fructose_leptin_resistan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3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descr="Relationship-between-insulin-and-fat-metaboli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12724"/>
            <a:ext cx="8315530" cy="499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76400" y="5715000"/>
            <a:ext cx="5105400" cy="461665"/>
          </a:xfrm>
          <a:prstGeom prst="rect">
            <a:avLst/>
          </a:prstGeom>
          <a:noFill/>
        </p:spPr>
        <p:txBody>
          <a:bodyPr wrap="square" rtlCol="0">
            <a:spAutoFit/>
          </a:bodyPr>
          <a:lstStyle/>
          <a:p>
            <a:pPr algn="ctr"/>
            <a:r>
              <a:rPr lang="en-US" sz="2400" dirty="0" smtClean="0">
                <a:latin typeface="Times New Roman"/>
                <a:cs typeface="Times New Roman"/>
              </a:rPr>
              <a:t>The biologic objective</a:t>
            </a:r>
            <a:endParaRPr lang="en-US" sz="2400"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914400" y="152400"/>
            <a:ext cx="7086600" cy="9461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a:latin typeface="Times" pitchFamily="-108" charset="0"/>
              </a:rPr>
              <a:t>Different carbohydrates produce unique genomic responses!</a:t>
            </a:r>
          </a:p>
        </p:txBody>
      </p:sp>
      <p:sp>
        <p:nvSpPr>
          <p:cNvPr id="57347" name="Text Box 3"/>
          <p:cNvSpPr txBox="1">
            <a:spLocks noChangeArrowheads="1"/>
          </p:cNvSpPr>
          <p:nvPr/>
        </p:nvSpPr>
        <p:spPr bwMode="auto">
          <a:xfrm>
            <a:off x="838200" y="3200400"/>
            <a:ext cx="7467600" cy="276998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b="1" i="1" dirty="0">
                <a:solidFill>
                  <a:srgbClr val="CC0000"/>
                </a:solidFill>
                <a:latin typeface="Times" pitchFamily="-108" charset="0"/>
              </a:rPr>
              <a:t>High Glycemic Carbs            </a:t>
            </a:r>
            <a:r>
              <a:rPr lang="en-US" b="1" i="1" dirty="0" smtClean="0">
                <a:solidFill>
                  <a:srgbClr val="CC0000"/>
                </a:solidFill>
                <a:latin typeface="Times" pitchFamily="-108" charset="0"/>
              </a:rPr>
              <a:t>                            </a:t>
            </a:r>
            <a:r>
              <a:rPr lang="en-US" b="1" i="1" dirty="0">
                <a:solidFill>
                  <a:srgbClr val="CC0000"/>
                </a:solidFill>
                <a:latin typeface="Times" pitchFamily="-108" charset="0"/>
              </a:rPr>
              <a:t>Low Glycemic Carbs</a:t>
            </a:r>
          </a:p>
          <a:p>
            <a:pPr>
              <a:spcBef>
                <a:spcPct val="50000"/>
              </a:spcBef>
            </a:pPr>
            <a:r>
              <a:rPr lang="en-US" sz="2000" dirty="0">
                <a:latin typeface="Times" pitchFamily="-108" charset="0"/>
              </a:rPr>
              <a:t>62 genes regulating                    </a:t>
            </a:r>
            <a:r>
              <a:rPr lang="en-US" sz="2000" dirty="0" smtClean="0">
                <a:latin typeface="Times" pitchFamily="-108" charset="0"/>
              </a:rPr>
              <a:t>               </a:t>
            </a:r>
            <a:r>
              <a:rPr lang="en-US" sz="2000" dirty="0">
                <a:latin typeface="Times" pitchFamily="-108" charset="0"/>
              </a:rPr>
              <a:t>Same genes silenced;</a:t>
            </a:r>
          </a:p>
          <a:p>
            <a:pPr>
              <a:spcBef>
                <a:spcPct val="50000"/>
              </a:spcBef>
            </a:pPr>
            <a:r>
              <a:rPr lang="en-US" sz="2000" dirty="0">
                <a:latin typeface="Times" pitchFamily="-108" charset="0"/>
              </a:rPr>
              <a:t>Inflammation, stress,                  </a:t>
            </a:r>
            <a:r>
              <a:rPr lang="en-US" sz="2000" dirty="0" smtClean="0">
                <a:latin typeface="Times" pitchFamily="-108" charset="0"/>
              </a:rPr>
              <a:t>               Genes </a:t>
            </a:r>
            <a:r>
              <a:rPr lang="en-US" sz="2000" dirty="0">
                <a:latin typeface="Times" pitchFamily="-108" charset="0"/>
              </a:rPr>
              <a:t>regulating insulin </a:t>
            </a:r>
          </a:p>
          <a:p>
            <a:pPr>
              <a:spcBef>
                <a:spcPct val="50000"/>
              </a:spcBef>
            </a:pPr>
            <a:r>
              <a:rPr lang="en-US" sz="2000" dirty="0">
                <a:latin typeface="Times" pitchFamily="-108" charset="0"/>
              </a:rPr>
              <a:t>Immune responses</a:t>
            </a:r>
            <a:r>
              <a:rPr lang="en-US" sz="2000" dirty="0">
                <a:latin typeface="Times" pitchFamily="-108" charset="0"/>
                <a:sym typeface="Symbol" pitchFamily="-108" charset="2"/>
              </a:rPr>
              <a:t></a:t>
            </a:r>
            <a:r>
              <a:rPr lang="en-US" sz="2000" dirty="0">
                <a:latin typeface="Times" pitchFamily="-108" charset="0"/>
              </a:rPr>
              <a:t>                    </a:t>
            </a:r>
            <a:r>
              <a:rPr lang="en-US" sz="2000" dirty="0" smtClean="0">
                <a:latin typeface="Times" pitchFamily="-108" charset="0"/>
              </a:rPr>
              <a:t>            production </a:t>
            </a:r>
            <a:r>
              <a:rPr lang="en-US" sz="2000" dirty="0">
                <a:latin typeface="Times" pitchFamily="-108" charset="0"/>
              </a:rPr>
              <a:t>turned off.</a:t>
            </a:r>
          </a:p>
          <a:p>
            <a:pPr>
              <a:spcBef>
                <a:spcPct val="50000"/>
              </a:spcBef>
            </a:pPr>
            <a:endParaRPr lang="en-US" sz="2000" b="1" dirty="0">
              <a:latin typeface="Times" pitchFamily="-108" charset="0"/>
            </a:endParaRPr>
          </a:p>
          <a:p>
            <a:pPr>
              <a:spcBef>
                <a:spcPct val="50000"/>
              </a:spcBef>
            </a:pPr>
            <a:r>
              <a:rPr lang="en-US" sz="2000" i="1" dirty="0" err="1">
                <a:latin typeface="Times" pitchFamily="-108" charset="0"/>
              </a:rPr>
              <a:t>Kalle</a:t>
            </a:r>
            <a:r>
              <a:rPr lang="en-US" sz="2000" i="1" dirty="0">
                <a:latin typeface="Times" pitchFamily="-108" charset="0"/>
              </a:rPr>
              <a:t> et al. Am J </a:t>
            </a:r>
            <a:r>
              <a:rPr lang="en-US" sz="2000" i="1" dirty="0" err="1">
                <a:latin typeface="Times" pitchFamily="-108" charset="0"/>
              </a:rPr>
              <a:t>Clin</a:t>
            </a:r>
            <a:r>
              <a:rPr lang="en-US" sz="2000" i="1" dirty="0">
                <a:latin typeface="Times" pitchFamily="-108" charset="0"/>
              </a:rPr>
              <a:t> </a:t>
            </a:r>
            <a:r>
              <a:rPr lang="en-US" sz="2000" i="1" dirty="0" err="1">
                <a:latin typeface="Times" pitchFamily="-108" charset="0"/>
              </a:rPr>
              <a:t>Nutr</a:t>
            </a:r>
            <a:r>
              <a:rPr lang="en-US" sz="2000" i="1" dirty="0">
                <a:latin typeface="Times" pitchFamily="-108" charset="0"/>
              </a:rPr>
              <a:t>; 2007:851:1417-27</a:t>
            </a:r>
          </a:p>
        </p:txBody>
      </p:sp>
      <p:pic>
        <p:nvPicPr>
          <p:cNvPr id="57348" name="Picture 4"/>
          <p:cNvPicPr>
            <a:picLocks noChangeAspect="1" noChangeArrowheads="1"/>
          </p:cNvPicPr>
          <p:nvPr/>
        </p:nvPicPr>
        <p:blipFill>
          <a:blip r:embed="rId2"/>
          <a:srcRect/>
          <a:stretch>
            <a:fillRect/>
          </a:stretch>
        </p:blipFill>
        <p:spPr bwMode="auto">
          <a:xfrm>
            <a:off x="5105400" y="1219200"/>
            <a:ext cx="2971800" cy="2012950"/>
          </a:xfrm>
          <a:prstGeom prst="rect">
            <a:avLst/>
          </a:prstGeom>
          <a:noFill/>
          <a:ln w="9525">
            <a:noFill/>
            <a:miter lim="800000"/>
            <a:headEnd/>
            <a:tailEnd/>
          </a:ln>
        </p:spPr>
      </p:pic>
      <p:pic>
        <p:nvPicPr>
          <p:cNvPr id="57349" name="Picture 5"/>
          <p:cNvPicPr>
            <a:picLocks noChangeAspect="1" noChangeArrowheads="1"/>
          </p:cNvPicPr>
          <p:nvPr/>
        </p:nvPicPr>
        <p:blipFill>
          <a:blip r:embed="rId3"/>
          <a:srcRect/>
          <a:stretch>
            <a:fillRect/>
          </a:stretch>
        </p:blipFill>
        <p:spPr bwMode="auto">
          <a:xfrm>
            <a:off x="685800" y="1295400"/>
            <a:ext cx="2540000" cy="1905000"/>
          </a:xfrm>
          <a:prstGeom prst="rect">
            <a:avLst/>
          </a:prstGeom>
          <a:noFill/>
          <a:ln w="9525">
            <a:noFill/>
            <a:miter lim="800000"/>
            <a:headEnd/>
            <a:tailEnd/>
          </a:ln>
        </p:spPr>
      </p:pic>
    </p:spTree>
    <p:extLst>
      <p:ext uri="{BB962C8B-B14F-4D97-AF65-F5344CB8AC3E}">
        <p14:creationId xmlns:p14="http://schemas.microsoft.com/office/powerpoint/2010/main" val="2784050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descr="kswift.tiff"/>
          <p:cNvPicPr>
            <a:picLocks noGrp="1" noChangeAspect="1"/>
          </p:cNvPicPr>
          <p:nvPr>
            <p:ph idx="4294967295"/>
          </p:nvPr>
        </p:nvPicPr>
        <p:blipFill>
          <a:blip r:embed="rId2"/>
          <a:srcRect l="-18114" r="-18114"/>
          <a:stretch>
            <a:fillRect/>
          </a:stretch>
        </p:blipFill>
        <p:spPr>
          <a:xfrm>
            <a:off x="533400" y="609600"/>
            <a:ext cx="7772400" cy="3657600"/>
          </a:xfrm>
        </p:spPr>
      </p:pic>
      <p:sp>
        <p:nvSpPr>
          <p:cNvPr id="23555" name="TextBox 2"/>
          <p:cNvSpPr txBox="1">
            <a:spLocks noChangeArrowheads="1"/>
          </p:cNvSpPr>
          <p:nvPr/>
        </p:nvSpPr>
        <p:spPr bwMode="auto">
          <a:xfrm>
            <a:off x="609600" y="4648200"/>
            <a:ext cx="8077200" cy="461665"/>
          </a:xfrm>
          <a:prstGeom prst="rect">
            <a:avLst/>
          </a:prstGeom>
          <a:noFill/>
          <a:ln w="9525">
            <a:noFill/>
            <a:miter lim="800000"/>
            <a:headEnd/>
            <a:tailEnd/>
          </a:ln>
        </p:spPr>
        <p:txBody>
          <a:bodyPr wrap="square">
            <a:prstTxWarp prst="textNoShape">
              <a:avLst/>
            </a:prstTxWarp>
            <a:spAutoFit/>
          </a:bodyPr>
          <a:lstStyle/>
          <a:p>
            <a:pPr algn="ctr"/>
            <a:r>
              <a:rPr lang="en-US" dirty="0" smtClean="0">
                <a:latin typeface="Times New Roman" pitchFamily="-108" charset="0"/>
                <a:ea typeface="Times New Roman" pitchFamily="-108" charset="0"/>
                <a:cs typeface="Times New Roman" pitchFamily="-108" charset="0"/>
              </a:rPr>
              <a:t>Health </a:t>
            </a:r>
            <a:r>
              <a:rPr lang="en-US" dirty="0">
                <a:latin typeface="Times New Roman" pitchFamily="-108" charset="0"/>
                <a:ea typeface="Times New Roman" pitchFamily="-108" charset="0"/>
                <a:cs typeface="Times New Roman" pitchFamily="-108" charset="0"/>
              </a:rPr>
              <a:t>as a byproduct of gene-</a:t>
            </a:r>
            <a:r>
              <a:rPr lang="en-US" dirty="0" smtClean="0">
                <a:latin typeface="Times New Roman" pitchFamily="-108" charset="0"/>
                <a:ea typeface="Times New Roman" pitchFamily="-108" charset="0"/>
                <a:cs typeface="Times New Roman" pitchFamily="-108" charset="0"/>
              </a:rPr>
              <a:t>environment </a:t>
            </a:r>
            <a:r>
              <a:rPr lang="en-US" dirty="0">
                <a:latin typeface="Times New Roman" pitchFamily="-108" charset="0"/>
                <a:ea typeface="Times New Roman" pitchFamily="-108" charset="0"/>
                <a:cs typeface="Times New Roman" pitchFamily="-108" charset="0"/>
              </a:rPr>
              <a:t>compatibility</a:t>
            </a:r>
          </a:p>
        </p:txBody>
      </p:sp>
    </p:spTree>
    <p:extLst>
      <p:ext uri="{BB962C8B-B14F-4D97-AF65-F5344CB8AC3E}">
        <p14:creationId xmlns:p14="http://schemas.microsoft.com/office/powerpoint/2010/main" val="351736454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rrowheads="1"/>
          </p:cNvSpPr>
          <p:nvPr/>
        </p:nvSpPr>
        <p:spPr bwMode="auto">
          <a:xfrm>
            <a:off x="2971800" y="533400"/>
            <a:ext cx="3124200" cy="2971800"/>
          </a:xfrm>
          <a:prstGeom prst="ellipse">
            <a:avLst/>
          </a:prstGeom>
          <a:solidFill>
            <a:srgbClr val="FFCE13">
              <a:alpha val="45097"/>
            </a:srgbClr>
          </a:solidFill>
          <a:ln w="9525">
            <a:solidFill>
              <a:schemeClr val="tx1"/>
            </a:solidFill>
            <a:round/>
            <a:headEnd/>
            <a:tailEnd/>
          </a:ln>
        </p:spPr>
        <p:txBody>
          <a:bodyPr/>
          <a:lstStyle/>
          <a:p>
            <a:pPr eaLnBrk="0" hangingPunct="0"/>
            <a:endParaRPr lang="en-US" b="1" dirty="0">
              <a:latin typeface="Times New Roman" charset="0"/>
              <a:cs typeface="Times New Roman" charset="0"/>
            </a:endParaRPr>
          </a:p>
          <a:p>
            <a:pPr algn="ctr" eaLnBrk="0" hangingPunct="0"/>
            <a:endParaRPr lang="en-US" b="1" dirty="0">
              <a:latin typeface="Times New Roman" charset="0"/>
              <a:cs typeface="Times New Roman" charset="0"/>
            </a:endParaRPr>
          </a:p>
          <a:p>
            <a:pPr algn="ctr" eaLnBrk="0" hangingPunct="0"/>
            <a:r>
              <a:rPr lang="en-US" b="1" dirty="0">
                <a:latin typeface="Times New Roman" charset="0"/>
                <a:cs typeface="Times New Roman" charset="0"/>
              </a:rPr>
              <a:t>Environment</a:t>
            </a:r>
          </a:p>
        </p:txBody>
      </p:sp>
      <p:sp>
        <p:nvSpPr>
          <p:cNvPr id="3" name="Oval 2"/>
          <p:cNvSpPr>
            <a:spLocks noChangeArrowheads="1"/>
          </p:cNvSpPr>
          <p:nvPr/>
        </p:nvSpPr>
        <p:spPr bwMode="auto">
          <a:xfrm>
            <a:off x="1905000" y="2514600"/>
            <a:ext cx="3048000" cy="3124200"/>
          </a:xfrm>
          <a:prstGeom prst="ellipse">
            <a:avLst/>
          </a:prstGeom>
          <a:solidFill>
            <a:srgbClr val="FF0000">
              <a:alpha val="58038"/>
            </a:srgbClr>
          </a:solidFill>
          <a:ln w="9525">
            <a:solidFill>
              <a:schemeClr val="tx1"/>
            </a:solidFill>
            <a:round/>
            <a:headEnd/>
            <a:tailEnd/>
          </a:ln>
        </p:spPr>
        <p:txBody>
          <a:bodyPr/>
          <a:lstStyle/>
          <a:p>
            <a:pPr eaLnBrk="0" hangingPunct="0"/>
            <a:endParaRPr lang="en-US" b="1" dirty="0">
              <a:latin typeface="Times New Roman" charset="0"/>
              <a:cs typeface="Times New Roman" charset="0"/>
            </a:endParaRPr>
          </a:p>
          <a:p>
            <a:pPr eaLnBrk="0" hangingPunct="0"/>
            <a:endParaRPr lang="en-US" b="1" dirty="0">
              <a:latin typeface="Times New Roman" charset="0"/>
              <a:cs typeface="Times New Roman" charset="0"/>
            </a:endParaRPr>
          </a:p>
          <a:p>
            <a:pPr algn="ctr" eaLnBrk="0" hangingPunct="0"/>
            <a:endParaRPr lang="en-US" b="1" dirty="0">
              <a:latin typeface="Times New Roman" charset="0"/>
              <a:cs typeface="Times New Roman" charset="0"/>
            </a:endParaRPr>
          </a:p>
          <a:p>
            <a:pPr algn="ctr" eaLnBrk="0" hangingPunct="0"/>
            <a:r>
              <a:rPr lang="en-US" b="1" dirty="0" err="1">
                <a:latin typeface="Times New Roman" charset="0"/>
                <a:cs typeface="Times New Roman" charset="0"/>
              </a:rPr>
              <a:t>Epigenome</a:t>
            </a:r>
            <a:endParaRPr lang="en-US" b="1">
              <a:latin typeface="Times New Roman" charset="0"/>
              <a:cs typeface="Times New Roman" charset="0"/>
            </a:endParaRPr>
          </a:p>
        </p:txBody>
      </p:sp>
      <p:sp>
        <p:nvSpPr>
          <p:cNvPr id="4" name="Oval 3"/>
          <p:cNvSpPr>
            <a:spLocks noChangeArrowheads="1"/>
          </p:cNvSpPr>
          <p:nvPr/>
        </p:nvSpPr>
        <p:spPr bwMode="auto">
          <a:xfrm>
            <a:off x="4343400" y="2514600"/>
            <a:ext cx="3124200" cy="3048000"/>
          </a:xfrm>
          <a:prstGeom prst="ellipse">
            <a:avLst/>
          </a:prstGeom>
          <a:solidFill>
            <a:srgbClr val="0000FF">
              <a:alpha val="52156"/>
            </a:srgbClr>
          </a:solidFill>
          <a:ln w="9525">
            <a:solidFill>
              <a:schemeClr val="tx1"/>
            </a:solidFill>
            <a:round/>
            <a:headEnd/>
            <a:tailEnd/>
          </a:ln>
        </p:spPr>
        <p:txBody>
          <a:bodyPr/>
          <a:lstStyle/>
          <a:p>
            <a:pPr eaLnBrk="0" hangingPunct="0"/>
            <a:endParaRPr lang="en-US" sz="2000" b="1">
              <a:latin typeface="Times New Roman" charset="0"/>
              <a:cs typeface="Times New Roman" charset="0"/>
            </a:endParaRPr>
          </a:p>
          <a:p>
            <a:pPr eaLnBrk="0" hangingPunct="0"/>
            <a:endParaRPr lang="en-US" sz="2000" b="1">
              <a:latin typeface="Times New Roman" charset="0"/>
              <a:cs typeface="Times New Roman" charset="0"/>
            </a:endParaRPr>
          </a:p>
          <a:p>
            <a:pPr algn="ctr" eaLnBrk="0" hangingPunct="0"/>
            <a:endParaRPr lang="en-US" b="1">
              <a:latin typeface="Times New Roman" charset="0"/>
              <a:cs typeface="Times New Roman" charset="0"/>
            </a:endParaRPr>
          </a:p>
          <a:p>
            <a:pPr algn="ctr" eaLnBrk="0" hangingPunct="0"/>
            <a:r>
              <a:rPr lang="en-US" b="1">
                <a:latin typeface="Times New Roman" charset="0"/>
                <a:cs typeface="Times New Roman" charset="0"/>
              </a:rPr>
              <a:t>Microbiome</a:t>
            </a:r>
          </a:p>
        </p:txBody>
      </p:sp>
      <p:cxnSp>
        <p:nvCxnSpPr>
          <p:cNvPr id="8" name="Straight Arrow Connector 7"/>
          <p:cNvCxnSpPr>
            <a:cxnSpLocks noChangeShapeType="1"/>
          </p:cNvCxnSpPr>
          <p:nvPr/>
        </p:nvCxnSpPr>
        <p:spPr bwMode="auto">
          <a:xfrm flipH="1">
            <a:off x="4648200" y="1219200"/>
            <a:ext cx="3048000" cy="2209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 name="TextBox 8"/>
          <p:cNvSpPr txBox="1">
            <a:spLocks noChangeArrowheads="1"/>
          </p:cNvSpPr>
          <p:nvPr/>
        </p:nvSpPr>
        <p:spPr bwMode="auto">
          <a:xfrm>
            <a:off x="7696200" y="762000"/>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latin typeface="Times New Roman" charset="0"/>
                <a:cs typeface="Times New Roman" charset="0"/>
              </a:rPr>
              <a:t>Life</a:t>
            </a:r>
          </a:p>
        </p:txBody>
      </p:sp>
      <p:sp>
        <p:nvSpPr>
          <p:cNvPr id="6" name="TextBox 5"/>
          <p:cNvSpPr txBox="1">
            <a:spLocks noChangeArrowheads="1"/>
          </p:cNvSpPr>
          <p:nvPr/>
        </p:nvSpPr>
        <p:spPr bwMode="auto">
          <a:xfrm>
            <a:off x="3581400" y="56388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Times New Roman" charset="0"/>
                <a:cs typeface="Times New Roman" charset="0"/>
              </a:rPr>
              <a:t>Consciousness</a:t>
            </a:r>
          </a:p>
        </p:txBody>
      </p:sp>
      <p:sp>
        <p:nvSpPr>
          <p:cNvPr id="11" name="Oval 10"/>
          <p:cNvSpPr>
            <a:spLocks noChangeArrowheads="1"/>
          </p:cNvSpPr>
          <p:nvPr/>
        </p:nvSpPr>
        <p:spPr bwMode="auto">
          <a:xfrm>
            <a:off x="1676400" y="304800"/>
            <a:ext cx="6019800" cy="6248400"/>
          </a:xfrm>
          <a:prstGeom prst="ellipse">
            <a:avLst/>
          </a:prstGeom>
          <a:solidFill>
            <a:schemeClr val="accent1">
              <a:alpha val="12941"/>
            </a:schemeClr>
          </a:solidFill>
          <a:ln w="9525">
            <a:solidFill>
              <a:schemeClr val="tx1"/>
            </a:solidFill>
            <a:round/>
            <a:headEnd/>
            <a:tailEnd/>
          </a:ln>
        </p:spPr>
        <p:txBody>
          <a:bodyPr/>
          <a:lstStyle/>
          <a:p>
            <a:pPr eaLnBrk="0" hangingPunct="0"/>
            <a:endParaRPr lang="en-US" sz="2400">
              <a:latin typeface="Akzidenz-Grotesk BQ Light" charset="0"/>
            </a:endParaRPr>
          </a:p>
        </p:txBody>
      </p:sp>
    </p:spTree>
    <p:extLst>
      <p:ext uri="{BB962C8B-B14F-4D97-AF65-F5344CB8AC3E}">
        <p14:creationId xmlns:p14="http://schemas.microsoft.com/office/powerpoint/2010/main" val="3164271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P spid="6" grpId="0"/>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19JPZIMM-master67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8600"/>
            <a:ext cx="5715000"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57400" y="5334000"/>
            <a:ext cx="4724400" cy="708025"/>
          </a:xfrm>
          <a:prstGeom prst="rect">
            <a:avLst/>
          </a:prstGeom>
          <a:noFill/>
        </p:spPr>
        <p:txBody>
          <a:bodyPr>
            <a:spAutoFit/>
          </a:bodyPr>
          <a:lstStyle/>
          <a:p>
            <a:pPr algn="ctr">
              <a:defRPr/>
            </a:pPr>
            <a:r>
              <a:rPr lang="en-US" sz="2000" dirty="0">
                <a:solidFill>
                  <a:srgbClr val="161616"/>
                </a:solidFill>
                <a:latin typeface="+mj-lt"/>
              </a:rPr>
              <a:t>Are we just an elaborate vessel for the </a:t>
            </a:r>
            <a:r>
              <a:rPr lang="en-US" sz="2000" dirty="0" err="1">
                <a:solidFill>
                  <a:srgbClr val="161616"/>
                </a:solidFill>
                <a:latin typeface="+mj-lt"/>
              </a:rPr>
              <a:t>propogation</a:t>
            </a:r>
            <a:r>
              <a:rPr lang="en-US" sz="2000" dirty="0">
                <a:solidFill>
                  <a:srgbClr val="161616"/>
                </a:solidFill>
                <a:latin typeface="+mj-lt"/>
              </a:rPr>
              <a:t> of microbes?</a:t>
            </a:r>
          </a:p>
        </p:txBody>
      </p:sp>
    </p:spTree>
    <p:extLst>
      <p:ext uri="{BB962C8B-B14F-4D97-AF65-F5344CB8AC3E}">
        <p14:creationId xmlns:p14="http://schemas.microsoft.com/office/powerpoint/2010/main" val="533958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7772400" cy="1143000"/>
          </a:xfrm>
        </p:spPr>
        <p:txBody>
          <a:bodyPr/>
          <a:lstStyle/>
          <a:p>
            <a:r>
              <a:rPr lang="en-US" sz="3200" dirty="0" smtClean="0">
                <a:solidFill>
                  <a:srgbClr val="CC0000"/>
                </a:solidFill>
                <a:latin typeface="Times New Roman"/>
                <a:cs typeface="Times New Roman"/>
              </a:rPr>
              <a:t>The </a:t>
            </a:r>
            <a:r>
              <a:rPr lang="en-US" sz="3200" dirty="0" err="1" smtClean="0">
                <a:solidFill>
                  <a:srgbClr val="CC0000"/>
                </a:solidFill>
                <a:latin typeface="Times New Roman"/>
                <a:cs typeface="Times New Roman"/>
              </a:rPr>
              <a:t>Microbiome</a:t>
            </a:r>
            <a:r>
              <a:rPr lang="en-US" sz="3200" dirty="0" smtClean="0">
                <a:solidFill>
                  <a:srgbClr val="CC0000"/>
                </a:solidFill>
                <a:latin typeface="Times New Roman"/>
                <a:cs typeface="Times New Roman"/>
              </a:rPr>
              <a:t>…an evolving story</a:t>
            </a:r>
            <a:endParaRPr lang="en-US" sz="3200" dirty="0">
              <a:solidFill>
                <a:srgbClr val="CC0000"/>
              </a:solidFill>
              <a:latin typeface="Times New Roman"/>
              <a:cs typeface="Times New Roman"/>
            </a:endParaRPr>
          </a:p>
        </p:txBody>
      </p:sp>
      <p:sp>
        <p:nvSpPr>
          <p:cNvPr id="3" name="Content Placeholder 2"/>
          <p:cNvSpPr>
            <a:spLocks noGrp="1"/>
          </p:cNvSpPr>
          <p:nvPr>
            <p:ph idx="1"/>
          </p:nvPr>
        </p:nvSpPr>
        <p:spPr>
          <a:xfrm>
            <a:off x="152400" y="1828800"/>
            <a:ext cx="8991600" cy="3657600"/>
          </a:xfrm>
        </p:spPr>
        <p:txBody>
          <a:bodyPr/>
          <a:lstStyle/>
          <a:p>
            <a:pPr>
              <a:buFont typeface="Arial"/>
              <a:buChar char="•"/>
            </a:pPr>
            <a:r>
              <a:rPr lang="en-US" dirty="0" smtClean="0">
                <a:latin typeface="Times New Roman"/>
                <a:cs typeface="Times New Roman"/>
              </a:rPr>
              <a:t>The MB has evolved with humans to allow survival</a:t>
            </a:r>
          </a:p>
          <a:p>
            <a:pPr>
              <a:buFont typeface="Arial"/>
              <a:buChar char="•"/>
            </a:pPr>
            <a:r>
              <a:rPr lang="en-US" dirty="0" smtClean="0">
                <a:latin typeface="Times New Roman"/>
                <a:cs typeface="Times New Roman"/>
              </a:rPr>
              <a:t>The MB provides important functions in digestion, immunity, metabolism and detoxification</a:t>
            </a:r>
          </a:p>
          <a:p>
            <a:pPr>
              <a:buFont typeface="Arial"/>
              <a:buChar char="•"/>
            </a:pPr>
            <a:r>
              <a:rPr lang="en-US" dirty="0" smtClean="0">
                <a:latin typeface="Times New Roman"/>
                <a:cs typeface="Times New Roman"/>
              </a:rPr>
              <a:t>Increased diversity seen with decreased hygiene</a:t>
            </a:r>
          </a:p>
          <a:p>
            <a:pPr>
              <a:buFont typeface="Arial"/>
              <a:buChar char="•"/>
            </a:pPr>
            <a:r>
              <a:rPr lang="en-US" dirty="0" smtClean="0">
                <a:latin typeface="Times New Roman"/>
                <a:cs typeface="Times New Roman"/>
              </a:rPr>
              <a:t>Early and diverse exposure key to a “healthy </a:t>
            </a:r>
            <a:r>
              <a:rPr lang="en-US" dirty="0" err="1" smtClean="0">
                <a:latin typeface="Times New Roman"/>
                <a:cs typeface="Times New Roman"/>
              </a:rPr>
              <a:t>microbiome</a:t>
            </a:r>
            <a:r>
              <a:rPr lang="en-US" dirty="0" smtClean="0">
                <a:latin typeface="Times New Roman"/>
                <a:cs typeface="Times New Roman"/>
              </a:rPr>
              <a:t>”</a:t>
            </a:r>
          </a:p>
          <a:p>
            <a:pPr>
              <a:buFont typeface="Arial"/>
              <a:buChar char="•"/>
            </a:pPr>
            <a:r>
              <a:rPr lang="en-US" dirty="0" smtClean="0">
                <a:latin typeface="Times New Roman"/>
                <a:cs typeface="Times New Roman"/>
              </a:rPr>
              <a:t>Getting dirty may be good for you</a:t>
            </a:r>
          </a:p>
          <a:p>
            <a:pPr>
              <a:buFont typeface="Arial"/>
              <a:buChar char="•"/>
            </a:pPr>
            <a:r>
              <a:rPr lang="en-US" dirty="0" smtClean="0">
                <a:latin typeface="Times New Roman"/>
                <a:cs typeface="Times New Roman"/>
              </a:rPr>
              <a:t>Increased CHO digesting MB in populations with higher CHO intake</a:t>
            </a:r>
          </a:p>
          <a:p>
            <a:pPr>
              <a:buFont typeface="Arial"/>
              <a:buChar char="•"/>
            </a:pPr>
            <a:r>
              <a:rPr lang="en-US" dirty="0" smtClean="0">
                <a:latin typeface="Times New Roman"/>
                <a:cs typeface="Times New Roman"/>
              </a:rPr>
              <a:t>Reduced diversity seen in obesity, IBD, autism spectrum</a:t>
            </a:r>
          </a:p>
          <a:p>
            <a:pPr>
              <a:buFont typeface="Arial"/>
              <a:buChar char="•"/>
            </a:pPr>
            <a:r>
              <a:rPr lang="en-US" dirty="0" smtClean="0">
                <a:latin typeface="Times New Roman"/>
                <a:cs typeface="Times New Roman"/>
              </a:rPr>
              <a:t>Diet is a powerful factor that can shift the </a:t>
            </a:r>
            <a:r>
              <a:rPr lang="en-US" dirty="0" err="1" smtClean="0">
                <a:latin typeface="Times New Roman"/>
                <a:cs typeface="Times New Roman"/>
              </a:rPr>
              <a:t>microbiome</a:t>
            </a:r>
            <a:endParaRPr lang="en-US" dirty="0" smtClean="0">
              <a:latin typeface="Times New Roman"/>
              <a:cs typeface="Times New Roman"/>
            </a:endParaRPr>
          </a:p>
          <a:p>
            <a:pPr>
              <a:buFont typeface="Arial"/>
              <a:buChar char="•"/>
            </a:pPr>
            <a:endParaRPr lang="en-US" dirty="0">
              <a:latin typeface="Times New Roman"/>
              <a:cs typeface="Times New Roman"/>
            </a:endParaRPr>
          </a:p>
        </p:txBody>
      </p:sp>
    </p:spTree>
    <p:extLst>
      <p:ext uri="{BB962C8B-B14F-4D97-AF65-F5344CB8AC3E}">
        <p14:creationId xmlns:p14="http://schemas.microsoft.com/office/powerpoint/2010/main" val="427567239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tiff"/>
          <p:cNvPicPr>
            <a:picLocks noChangeAspect="1"/>
          </p:cNvPicPr>
          <p:nvPr/>
        </p:nvPicPr>
        <p:blipFill>
          <a:blip r:embed="rId2"/>
          <a:stretch>
            <a:fillRect/>
          </a:stretch>
        </p:blipFill>
        <p:spPr>
          <a:xfrm>
            <a:off x="501650" y="558800"/>
            <a:ext cx="8115300" cy="5664200"/>
          </a:xfrm>
          <a:prstGeom prst="rect">
            <a:avLst/>
          </a:prstGeom>
        </p:spPr>
      </p:pic>
    </p:spTree>
    <p:extLst>
      <p:ext uri="{BB962C8B-B14F-4D97-AF65-F5344CB8AC3E}">
        <p14:creationId xmlns:p14="http://schemas.microsoft.com/office/powerpoint/2010/main" val="2376321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tiff"/>
          <p:cNvPicPr>
            <a:picLocks noChangeAspect="1"/>
          </p:cNvPicPr>
          <p:nvPr/>
        </p:nvPicPr>
        <p:blipFill>
          <a:blip r:embed="rId2"/>
          <a:stretch>
            <a:fillRect/>
          </a:stretch>
        </p:blipFill>
        <p:spPr>
          <a:xfrm>
            <a:off x="0" y="49212"/>
            <a:ext cx="9144000" cy="6709375"/>
          </a:xfrm>
          <a:prstGeom prst="rect">
            <a:avLst/>
          </a:prstGeom>
        </p:spPr>
      </p:pic>
    </p:spTree>
    <p:extLst>
      <p:ext uri="{BB962C8B-B14F-4D97-AF65-F5344CB8AC3E}">
        <p14:creationId xmlns:p14="http://schemas.microsoft.com/office/powerpoint/2010/main" val="3129359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descr="940.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709" y="696912"/>
            <a:ext cx="7411141"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07466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849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457200"/>
            <a:ext cx="9046464"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30044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fx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09600"/>
            <a:ext cx="5562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tiff"/>
          <p:cNvPicPr>
            <a:picLocks noChangeAspect="1"/>
          </p:cNvPicPr>
          <p:nvPr/>
        </p:nvPicPr>
        <p:blipFill>
          <a:blip r:embed="rId2"/>
          <a:stretch>
            <a:fillRect/>
          </a:stretch>
        </p:blipFill>
        <p:spPr>
          <a:xfrm>
            <a:off x="627063" y="271463"/>
            <a:ext cx="8039100" cy="5892800"/>
          </a:xfrm>
          <a:prstGeom prst="rect">
            <a:avLst/>
          </a:prstGeom>
        </p:spPr>
      </p:pic>
    </p:spTree>
    <p:extLst>
      <p:ext uri="{BB962C8B-B14F-4D97-AF65-F5344CB8AC3E}">
        <p14:creationId xmlns:p14="http://schemas.microsoft.com/office/powerpoint/2010/main" val="913002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ArtificialSweetener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rrowheads="1"/>
          </p:cNvSpPr>
          <p:nvPr/>
        </p:nvSpPr>
        <p:spPr bwMode="auto">
          <a:xfrm>
            <a:off x="2971800" y="533400"/>
            <a:ext cx="3124200" cy="2971800"/>
          </a:xfrm>
          <a:prstGeom prst="ellipse">
            <a:avLst/>
          </a:prstGeom>
          <a:solidFill>
            <a:srgbClr val="FFCE13">
              <a:alpha val="45097"/>
            </a:srgbClr>
          </a:solidFill>
          <a:ln w="9525">
            <a:solidFill>
              <a:schemeClr val="tx1"/>
            </a:solidFill>
            <a:round/>
            <a:headEnd/>
            <a:tailEnd/>
          </a:ln>
        </p:spPr>
        <p:txBody>
          <a:bodyPr/>
          <a:lstStyle/>
          <a:p>
            <a:pPr eaLnBrk="0" hangingPunct="0"/>
            <a:endParaRPr lang="en-US" b="1" dirty="0">
              <a:latin typeface="Times New Roman" charset="0"/>
              <a:cs typeface="Times New Roman" charset="0"/>
            </a:endParaRPr>
          </a:p>
          <a:p>
            <a:pPr algn="ctr" eaLnBrk="0" hangingPunct="0"/>
            <a:endParaRPr lang="en-US" b="1" dirty="0">
              <a:latin typeface="Times New Roman" charset="0"/>
              <a:cs typeface="Times New Roman" charset="0"/>
            </a:endParaRPr>
          </a:p>
          <a:p>
            <a:pPr algn="ctr" eaLnBrk="0" hangingPunct="0"/>
            <a:r>
              <a:rPr lang="en-US" b="1" dirty="0">
                <a:latin typeface="Times New Roman" charset="0"/>
                <a:cs typeface="Times New Roman" charset="0"/>
              </a:rPr>
              <a:t>Environment</a:t>
            </a:r>
          </a:p>
        </p:txBody>
      </p:sp>
      <p:sp>
        <p:nvSpPr>
          <p:cNvPr id="3" name="Oval 2"/>
          <p:cNvSpPr>
            <a:spLocks noChangeArrowheads="1"/>
          </p:cNvSpPr>
          <p:nvPr/>
        </p:nvSpPr>
        <p:spPr bwMode="auto">
          <a:xfrm>
            <a:off x="1905000" y="2514600"/>
            <a:ext cx="3048000" cy="3124200"/>
          </a:xfrm>
          <a:prstGeom prst="ellipse">
            <a:avLst/>
          </a:prstGeom>
          <a:solidFill>
            <a:srgbClr val="FF0000">
              <a:alpha val="58038"/>
            </a:srgbClr>
          </a:solidFill>
          <a:ln w="9525">
            <a:solidFill>
              <a:schemeClr val="tx1"/>
            </a:solidFill>
            <a:round/>
            <a:headEnd/>
            <a:tailEnd/>
          </a:ln>
        </p:spPr>
        <p:txBody>
          <a:bodyPr/>
          <a:lstStyle/>
          <a:p>
            <a:pPr eaLnBrk="0" hangingPunct="0"/>
            <a:endParaRPr lang="en-US" b="1" dirty="0">
              <a:latin typeface="Times New Roman" charset="0"/>
              <a:cs typeface="Times New Roman" charset="0"/>
            </a:endParaRPr>
          </a:p>
          <a:p>
            <a:pPr eaLnBrk="0" hangingPunct="0"/>
            <a:endParaRPr lang="en-US" b="1" dirty="0">
              <a:latin typeface="Times New Roman" charset="0"/>
              <a:cs typeface="Times New Roman" charset="0"/>
            </a:endParaRPr>
          </a:p>
          <a:p>
            <a:pPr algn="ctr" eaLnBrk="0" hangingPunct="0"/>
            <a:endParaRPr lang="en-US" b="1" dirty="0">
              <a:latin typeface="Times New Roman" charset="0"/>
              <a:cs typeface="Times New Roman" charset="0"/>
            </a:endParaRPr>
          </a:p>
          <a:p>
            <a:pPr algn="ctr" eaLnBrk="0" hangingPunct="0"/>
            <a:r>
              <a:rPr lang="en-US" b="1" dirty="0" err="1">
                <a:latin typeface="Times New Roman" charset="0"/>
                <a:cs typeface="Times New Roman" charset="0"/>
              </a:rPr>
              <a:t>Epigenome</a:t>
            </a:r>
            <a:endParaRPr lang="en-US" b="1">
              <a:latin typeface="Times New Roman" charset="0"/>
              <a:cs typeface="Times New Roman" charset="0"/>
            </a:endParaRPr>
          </a:p>
        </p:txBody>
      </p:sp>
      <p:sp>
        <p:nvSpPr>
          <p:cNvPr id="4" name="Oval 3"/>
          <p:cNvSpPr>
            <a:spLocks noChangeArrowheads="1"/>
          </p:cNvSpPr>
          <p:nvPr/>
        </p:nvSpPr>
        <p:spPr bwMode="auto">
          <a:xfrm>
            <a:off x="4343400" y="2514600"/>
            <a:ext cx="3124200" cy="3048000"/>
          </a:xfrm>
          <a:prstGeom prst="ellipse">
            <a:avLst/>
          </a:prstGeom>
          <a:solidFill>
            <a:srgbClr val="0000FF">
              <a:alpha val="52156"/>
            </a:srgbClr>
          </a:solidFill>
          <a:ln w="9525">
            <a:solidFill>
              <a:schemeClr val="tx1"/>
            </a:solidFill>
            <a:round/>
            <a:headEnd/>
            <a:tailEnd/>
          </a:ln>
        </p:spPr>
        <p:txBody>
          <a:bodyPr/>
          <a:lstStyle/>
          <a:p>
            <a:pPr eaLnBrk="0" hangingPunct="0"/>
            <a:endParaRPr lang="en-US" sz="2000" b="1">
              <a:latin typeface="Times New Roman" charset="0"/>
              <a:cs typeface="Times New Roman" charset="0"/>
            </a:endParaRPr>
          </a:p>
          <a:p>
            <a:pPr eaLnBrk="0" hangingPunct="0"/>
            <a:endParaRPr lang="en-US" sz="2000" b="1">
              <a:latin typeface="Times New Roman" charset="0"/>
              <a:cs typeface="Times New Roman" charset="0"/>
            </a:endParaRPr>
          </a:p>
          <a:p>
            <a:pPr algn="ctr" eaLnBrk="0" hangingPunct="0"/>
            <a:endParaRPr lang="en-US" b="1">
              <a:latin typeface="Times New Roman" charset="0"/>
              <a:cs typeface="Times New Roman" charset="0"/>
            </a:endParaRPr>
          </a:p>
          <a:p>
            <a:pPr algn="ctr" eaLnBrk="0" hangingPunct="0"/>
            <a:r>
              <a:rPr lang="en-US" b="1">
                <a:latin typeface="Times New Roman" charset="0"/>
                <a:cs typeface="Times New Roman" charset="0"/>
              </a:rPr>
              <a:t>Microbiome</a:t>
            </a:r>
          </a:p>
        </p:txBody>
      </p:sp>
      <p:cxnSp>
        <p:nvCxnSpPr>
          <p:cNvPr id="8" name="Straight Arrow Connector 7"/>
          <p:cNvCxnSpPr>
            <a:cxnSpLocks noChangeShapeType="1"/>
          </p:cNvCxnSpPr>
          <p:nvPr/>
        </p:nvCxnSpPr>
        <p:spPr bwMode="auto">
          <a:xfrm flipH="1">
            <a:off x="4648200" y="1219200"/>
            <a:ext cx="3048000" cy="2209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 name="TextBox 8"/>
          <p:cNvSpPr txBox="1">
            <a:spLocks noChangeArrowheads="1"/>
          </p:cNvSpPr>
          <p:nvPr/>
        </p:nvSpPr>
        <p:spPr bwMode="auto">
          <a:xfrm>
            <a:off x="7696200" y="762000"/>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latin typeface="Times New Roman" charset="0"/>
                <a:cs typeface="Times New Roman" charset="0"/>
              </a:rPr>
              <a:t>Life</a:t>
            </a:r>
          </a:p>
        </p:txBody>
      </p:sp>
      <p:sp>
        <p:nvSpPr>
          <p:cNvPr id="6" name="TextBox 5"/>
          <p:cNvSpPr txBox="1">
            <a:spLocks noChangeArrowheads="1"/>
          </p:cNvSpPr>
          <p:nvPr/>
        </p:nvSpPr>
        <p:spPr bwMode="auto">
          <a:xfrm>
            <a:off x="3581400" y="56388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Times New Roman" charset="0"/>
                <a:cs typeface="Times New Roman" charset="0"/>
              </a:rPr>
              <a:t>Consciousness</a:t>
            </a:r>
          </a:p>
        </p:txBody>
      </p:sp>
      <p:sp>
        <p:nvSpPr>
          <p:cNvPr id="11" name="Oval 10"/>
          <p:cNvSpPr>
            <a:spLocks noChangeArrowheads="1"/>
          </p:cNvSpPr>
          <p:nvPr/>
        </p:nvSpPr>
        <p:spPr bwMode="auto">
          <a:xfrm>
            <a:off x="1676400" y="304800"/>
            <a:ext cx="6019800" cy="6248400"/>
          </a:xfrm>
          <a:prstGeom prst="ellipse">
            <a:avLst/>
          </a:prstGeom>
          <a:solidFill>
            <a:schemeClr val="accent1">
              <a:alpha val="12941"/>
            </a:schemeClr>
          </a:solidFill>
          <a:ln w="9525">
            <a:solidFill>
              <a:schemeClr val="tx1"/>
            </a:solidFill>
            <a:round/>
            <a:headEnd/>
            <a:tailEnd/>
          </a:ln>
        </p:spPr>
        <p:txBody>
          <a:bodyPr/>
          <a:lstStyle/>
          <a:p>
            <a:pPr eaLnBrk="0" hangingPunct="0"/>
            <a:endParaRPr lang="en-US" sz="2400">
              <a:latin typeface="Akzidenz-Grotesk BQ Light"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P spid="6" grpId="0"/>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0"/>
            <a:ext cx="6705601" cy="3352800"/>
          </a:xfrm>
          <a:prstGeom prst="rect">
            <a:avLst/>
          </a:prstGeom>
        </p:spPr>
      </p:pic>
      <p:pic>
        <p:nvPicPr>
          <p:cNvPr id="3" name="Picture 2"/>
          <p:cNvPicPr>
            <a:picLocks noChangeAspect="1"/>
          </p:cNvPicPr>
          <p:nvPr/>
        </p:nvPicPr>
        <p:blipFill>
          <a:blip r:embed="rId3"/>
          <a:stretch>
            <a:fillRect/>
          </a:stretch>
        </p:blipFill>
        <p:spPr>
          <a:xfrm>
            <a:off x="1828800" y="3303190"/>
            <a:ext cx="7315200" cy="3554810"/>
          </a:xfrm>
          <a:prstGeom prst="rect">
            <a:avLst/>
          </a:prstGeom>
        </p:spPr>
      </p:pic>
    </p:spTree>
    <p:extLst>
      <p:ext uri="{BB962C8B-B14F-4D97-AF65-F5344CB8AC3E}">
        <p14:creationId xmlns:p14="http://schemas.microsoft.com/office/powerpoint/2010/main" val="202397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lowcarb#2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4775"/>
            <a:ext cx="9144000"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descr="lowcarb#2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65200"/>
            <a:ext cx="91440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descr="lowcarb#19.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09538"/>
            <a:ext cx="9042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2000"/>
            <a:ext cx="9105662" cy="4038599"/>
          </a:xfrm>
          <a:prstGeom prst="rect">
            <a:avLst/>
          </a:prstGeom>
        </p:spPr>
      </p:pic>
    </p:spTree>
    <p:extLst>
      <p:ext uri="{BB962C8B-B14F-4D97-AF65-F5344CB8AC3E}">
        <p14:creationId xmlns:p14="http://schemas.microsoft.com/office/powerpoint/2010/main" val="425007197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p:cNvSpPr>
            <a:spLocks noChangeArrowheads="1"/>
          </p:cNvSpPr>
          <p:nvPr/>
        </p:nvSpPr>
        <p:spPr bwMode="auto">
          <a:xfrm>
            <a:off x="457200" y="457200"/>
            <a:ext cx="7848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161616"/>
                </a:solidFill>
                <a:hlinkClick r:id="rId2" tooltip="BMJ (Clinical research ed.)."/>
              </a:rPr>
              <a:t>BMJ.</a:t>
            </a:r>
            <a:r>
              <a:rPr lang="en-US">
                <a:solidFill>
                  <a:srgbClr val="161616"/>
                </a:solidFill>
              </a:rPr>
              <a:t> 2013 Feb 4;346:e8707. doi: 10.1136/bmj.e8707.</a:t>
            </a:r>
          </a:p>
          <a:p>
            <a:r>
              <a:rPr lang="en-US" b="1">
                <a:solidFill>
                  <a:srgbClr val="161616"/>
                </a:solidFill>
              </a:rPr>
              <a:t>Use of dietary linoleic acid for secondary prevention of coronary heart disease and death: evaluation of recovered data from the Sydney Diet Heart Study and updated meta-analysis.</a:t>
            </a:r>
          </a:p>
          <a:p>
            <a:r>
              <a:rPr lang="en-US">
                <a:solidFill>
                  <a:srgbClr val="161616"/>
                </a:solidFill>
                <a:hlinkClick r:id="rId2"/>
              </a:rPr>
              <a:t>Ramsden CE</a:t>
            </a:r>
            <a:r>
              <a:rPr lang="en-US">
                <a:solidFill>
                  <a:srgbClr val="161616"/>
                </a:solidFill>
              </a:rPr>
              <a:t>, </a:t>
            </a:r>
            <a:r>
              <a:rPr lang="en-US">
                <a:solidFill>
                  <a:srgbClr val="161616"/>
                </a:solidFill>
                <a:hlinkClick r:id="rId3"/>
              </a:rPr>
              <a:t>Zamora D</a:t>
            </a:r>
            <a:r>
              <a:rPr lang="en-US">
                <a:solidFill>
                  <a:srgbClr val="161616"/>
                </a:solidFill>
              </a:rPr>
              <a:t>, </a:t>
            </a:r>
            <a:r>
              <a:rPr lang="en-US">
                <a:solidFill>
                  <a:srgbClr val="161616"/>
                </a:solidFill>
                <a:hlinkClick r:id="rId4"/>
              </a:rPr>
              <a:t>Leelarthaepin B</a:t>
            </a:r>
            <a:r>
              <a:rPr lang="en-US">
                <a:solidFill>
                  <a:srgbClr val="161616"/>
                </a:solidFill>
              </a:rPr>
              <a:t>, </a:t>
            </a:r>
            <a:r>
              <a:rPr lang="en-US">
                <a:solidFill>
                  <a:srgbClr val="161616"/>
                </a:solidFill>
                <a:hlinkClick r:id="rId5"/>
              </a:rPr>
              <a:t>Majchrzak-Hong SF</a:t>
            </a:r>
            <a:r>
              <a:rPr lang="en-US">
                <a:solidFill>
                  <a:srgbClr val="161616"/>
                </a:solidFill>
              </a:rPr>
              <a:t>, </a:t>
            </a:r>
            <a:r>
              <a:rPr lang="en-US">
                <a:solidFill>
                  <a:srgbClr val="161616"/>
                </a:solidFill>
                <a:hlinkClick r:id="rId6"/>
              </a:rPr>
              <a:t>Faurot KR</a:t>
            </a:r>
            <a:r>
              <a:rPr lang="en-US">
                <a:solidFill>
                  <a:srgbClr val="161616"/>
                </a:solidFill>
              </a:rPr>
              <a:t>, </a:t>
            </a:r>
            <a:r>
              <a:rPr lang="en-US">
                <a:solidFill>
                  <a:srgbClr val="161616"/>
                </a:solidFill>
                <a:hlinkClick r:id="rId7"/>
              </a:rPr>
              <a:t>Suchindran CM</a:t>
            </a:r>
            <a:r>
              <a:rPr lang="en-US">
                <a:solidFill>
                  <a:srgbClr val="161616"/>
                </a:solidFill>
              </a:rPr>
              <a:t>, </a:t>
            </a:r>
            <a:r>
              <a:rPr lang="en-US">
                <a:solidFill>
                  <a:srgbClr val="161616"/>
                </a:solidFill>
                <a:hlinkClick r:id="rId8"/>
              </a:rPr>
              <a:t>Ringel A</a:t>
            </a:r>
            <a:r>
              <a:rPr lang="en-US">
                <a:solidFill>
                  <a:srgbClr val="161616"/>
                </a:solidFill>
              </a:rPr>
              <a:t>, </a:t>
            </a:r>
            <a:r>
              <a:rPr lang="en-US">
                <a:solidFill>
                  <a:srgbClr val="161616"/>
                </a:solidFill>
                <a:hlinkClick r:id="rId9"/>
              </a:rPr>
              <a:t>Davis JM</a:t>
            </a:r>
            <a:r>
              <a:rPr lang="en-US">
                <a:solidFill>
                  <a:srgbClr val="161616"/>
                </a:solidFill>
              </a:rPr>
              <a:t>, </a:t>
            </a:r>
            <a:r>
              <a:rPr lang="en-US">
                <a:solidFill>
                  <a:srgbClr val="161616"/>
                </a:solidFill>
                <a:hlinkClick r:id="rId10"/>
              </a:rPr>
              <a:t>Hibbeln JR</a:t>
            </a:r>
            <a:r>
              <a:rPr lang="en-US">
                <a:solidFill>
                  <a:srgbClr val="161616"/>
                </a:solidFill>
              </a:rPr>
              <a:t>.</a:t>
            </a:r>
          </a:p>
          <a:p>
            <a:endParaRPr lang="en-US" b="1">
              <a:solidFill>
                <a:srgbClr val="161616"/>
              </a:solidFill>
            </a:endParaRPr>
          </a:p>
          <a:p>
            <a:endParaRPr lang="en-US">
              <a:solidFill>
                <a:srgbClr val="161616"/>
              </a:solidFill>
            </a:endParaRPr>
          </a:p>
          <a:p>
            <a:r>
              <a:rPr lang="en-US" b="1">
                <a:solidFill>
                  <a:srgbClr val="161616"/>
                </a:solidFill>
              </a:rPr>
              <a:t>CONCLUSIONS: </a:t>
            </a:r>
          </a:p>
          <a:p>
            <a:r>
              <a:rPr lang="en-US">
                <a:solidFill>
                  <a:srgbClr val="161616"/>
                </a:solidFill>
              </a:rPr>
              <a:t>Advice to substitute polyunsaturated fats for saturated fats is a key component of worldwide dietary guidelines for coronary heart disease risk reduction. However, clinical benefits of the most abundant polyunsaturated fatty acid, omega 6 linoleic acid, have not been established. In this cohort, substituting dietary linoleic acid in place of saturated fats increased the rates of death from all causes, coronary heart disease, and cardiovascular disease. An updated meta-analysis of linoleic acid intervention trials showed no evidence of cardiovascular benefit. These findings could have important implications for worldwide dietary advice to substitute omega 6 linoleic acid, or polyunsaturated fats in general, for saturated fats.</a:t>
            </a:r>
          </a:p>
        </p:txBody>
      </p:sp>
      <p:sp>
        <p:nvSpPr>
          <p:cNvPr id="2" name="TextBox 1"/>
          <p:cNvSpPr txBox="1">
            <a:spLocks noChangeArrowheads="1"/>
          </p:cNvSpPr>
          <p:nvPr/>
        </p:nvSpPr>
        <p:spPr bwMode="auto">
          <a:xfrm>
            <a:off x="0" y="3657600"/>
            <a:ext cx="90678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FF0000"/>
                </a:solidFill>
                <a:latin typeface="Book Antiqua" charset="0"/>
                <a:cs typeface="Book Antiqua" charset="0"/>
              </a:rPr>
              <a:t>Conclusion: Substituting polyunsaturated vegetable oils for saturated fats increased cardiovascular risks and deaths from all causes.</a:t>
            </a:r>
          </a:p>
        </p:txBody>
      </p:sp>
    </p:spTree>
    <p:extLst>
      <p:ext uri="{BB962C8B-B14F-4D97-AF65-F5344CB8AC3E}">
        <p14:creationId xmlns:p14="http://schemas.microsoft.com/office/powerpoint/2010/main" val="2547793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descr="lowsatfat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fat-cov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302802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oils_fa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599" y="3581400"/>
            <a:ext cx="4715933" cy="3276600"/>
          </a:xfrm>
          <a:prstGeom prst="rect">
            <a:avLst/>
          </a:prstGeom>
        </p:spPr>
      </p:pic>
      <p:pic>
        <p:nvPicPr>
          <p:cNvPr id="4" name="Picture 1" descr="woman-smiling-holding-a-fried-eg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9431" y="25400"/>
            <a:ext cx="5331169"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girl-eating-mea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67" y="3844260"/>
            <a:ext cx="4513263" cy="299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152400" y="762000"/>
            <a:ext cx="4419600" cy="1066800"/>
          </a:xfrm>
        </p:spPr>
        <p:txBody>
          <a:bodyPr/>
          <a:lstStyle/>
          <a:p>
            <a:pPr eaLnBrk="1" hangingPunct="1">
              <a:defRPr/>
            </a:pPr>
            <a:r>
              <a:rPr lang="en-US" sz="3600" dirty="0">
                <a:solidFill>
                  <a:srgbClr val="FF0000"/>
                </a:solidFill>
                <a:latin typeface="Times New Roman" charset="0"/>
              </a:rPr>
              <a:t>Activity and </a:t>
            </a:r>
            <a:r>
              <a:rPr lang="en-US" sz="3200" dirty="0">
                <a:solidFill>
                  <a:srgbClr val="FF0000"/>
                </a:solidFill>
                <a:latin typeface="Times New Roman" charset="0"/>
              </a:rPr>
              <a:t>Movement</a:t>
            </a:r>
          </a:p>
        </p:txBody>
      </p:sp>
      <p:sp>
        <p:nvSpPr>
          <p:cNvPr id="74754" name="Rectangle 3"/>
          <p:cNvSpPr>
            <a:spLocks noGrp="1" noChangeArrowheads="1"/>
          </p:cNvSpPr>
          <p:nvPr>
            <p:ph type="body" idx="1"/>
          </p:nvPr>
        </p:nvSpPr>
        <p:spPr>
          <a:xfrm>
            <a:off x="228600" y="2209800"/>
            <a:ext cx="8305800" cy="4572000"/>
          </a:xfrm>
        </p:spPr>
        <p:txBody>
          <a:bodyPr/>
          <a:lstStyle/>
          <a:p>
            <a:pPr eaLnBrk="1" hangingPunct="1">
              <a:buFontTx/>
              <a:buChar char="•"/>
              <a:defRPr/>
            </a:pPr>
            <a:r>
              <a:rPr lang="en-US" dirty="0">
                <a:latin typeface="Times New Roman" charset="0"/>
              </a:rPr>
              <a:t>Motion is the lotion</a:t>
            </a:r>
          </a:p>
          <a:p>
            <a:pPr eaLnBrk="1" hangingPunct="1">
              <a:buFontTx/>
              <a:buChar char="•"/>
              <a:defRPr/>
            </a:pPr>
            <a:r>
              <a:rPr lang="en-US" dirty="0" smtClean="0">
                <a:latin typeface="Times New Roman" charset="0"/>
              </a:rPr>
              <a:t>HIT - mitochondria, </a:t>
            </a:r>
            <a:r>
              <a:rPr lang="en-US" dirty="0">
                <a:latin typeface="Times New Roman" charset="0"/>
              </a:rPr>
              <a:t>resistance, dance</a:t>
            </a:r>
          </a:p>
          <a:p>
            <a:pPr eaLnBrk="1" hangingPunct="1">
              <a:buFontTx/>
              <a:buChar char="•"/>
              <a:defRPr/>
            </a:pPr>
            <a:r>
              <a:rPr lang="en-US" dirty="0">
                <a:latin typeface="Times New Roman" charset="0"/>
              </a:rPr>
              <a:t>Muscle as a metabolic engine</a:t>
            </a:r>
          </a:p>
          <a:p>
            <a:pPr eaLnBrk="1" hangingPunct="1">
              <a:buFontTx/>
              <a:buChar char="•"/>
              <a:defRPr/>
            </a:pPr>
            <a:r>
              <a:rPr lang="en-US" dirty="0">
                <a:latin typeface="Times New Roman" charset="0"/>
                <a:sym typeface="Symbol" charset="0"/>
              </a:rPr>
              <a:t>  cortisol, endorphins and dopamine</a:t>
            </a:r>
          </a:p>
          <a:p>
            <a:pPr eaLnBrk="1" hangingPunct="1">
              <a:buFontTx/>
              <a:buChar char="•"/>
              <a:defRPr/>
            </a:pPr>
            <a:r>
              <a:rPr lang="en-US" dirty="0">
                <a:latin typeface="Times New Roman" charset="0"/>
                <a:sym typeface="Symbol" charset="0"/>
              </a:rPr>
              <a:t>Positive Epigenetic effects </a:t>
            </a:r>
            <a:r>
              <a:rPr lang="en-US" dirty="0" smtClean="0">
                <a:latin typeface="Times New Roman" charset="0"/>
                <a:sym typeface="Symbol" charset="0"/>
              </a:rPr>
              <a:t>on reducing  </a:t>
            </a:r>
            <a:r>
              <a:rPr lang="en-US" dirty="0">
                <a:latin typeface="Times New Roman" charset="0"/>
                <a:sym typeface="Symbol" charset="0"/>
              </a:rPr>
              <a:t>inflammation</a:t>
            </a:r>
            <a:r>
              <a:rPr lang="en-US" dirty="0" smtClean="0">
                <a:latin typeface="Times New Roman" charset="0"/>
                <a:sym typeface="Symbol" charset="0"/>
              </a:rPr>
              <a:t>, increasing </a:t>
            </a:r>
            <a:r>
              <a:rPr lang="en-US" dirty="0">
                <a:latin typeface="Times New Roman" charset="0"/>
                <a:sym typeface="Symbol" charset="0"/>
              </a:rPr>
              <a:t>insulin sensitivity and energy efficiency</a:t>
            </a:r>
          </a:p>
          <a:p>
            <a:pPr eaLnBrk="1" hangingPunct="1">
              <a:buFontTx/>
              <a:buChar char="•"/>
              <a:defRPr/>
            </a:pPr>
            <a:r>
              <a:rPr lang="en-US" dirty="0">
                <a:latin typeface="Times New Roman" charset="0"/>
                <a:sym typeface="Symbol" charset="0"/>
              </a:rPr>
              <a:t>Enhanced strength, resilience, balance, concentration, mood</a:t>
            </a:r>
          </a:p>
          <a:p>
            <a:pPr eaLnBrk="1" hangingPunct="1">
              <a:buFontTx/>
              <a:buChar char="•"/>
              <a:defRPr/>
            </a:pPr>
            <a:r>
              <a:rPr lang="en-US" dirty="0">
                <a:latin typeface="Times New Roman" charset="0"/>
                <a:sym typeface="Symbol" charset="0"/>
              </a:rPr>
              <a:t>Decreased cardiovascular, diabetes, cancer risk</a:t>
            </a:r>
          </a:p>
          <a:p>
            <a:pPr eaLnBrk="1" hangingPunct="1">
              <a:buFontTx/>
              <a:buChar char="•"/>
              <a:defRPr/>
            </a:pPr>
            <a:r>
              <a:rPr lang="en-US" dirty="0">
                <a:latin typeface="Times New Roman" charset="0"/>
                <a:sym typeface="Symbol" charset="0"/>
              </a:rPr>
              <a:t>Longevity and quality of life profoundly enhanced</a:t>
            </a:r>
            <a:endParaRPr lang="en-US" dirty="0">
              <a:latin typeface="Times New Roman" charset="0"/>
            </a:endParaRPr>
          </a:p>
        </p:txBody>
      </p:sp>
      <p:pic>
        <p:nvPicPr>
          <p:cNvPr id="8089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57200"/>
            <a:ext cx="3446463" cy="228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685800" y="838200"/>
            <a:ext cx="4208463" cy="1066800"/>
          </a:xfrm>
        </p:spPr>
        <p:txBody>
          <a:bodyPr/>
          <a:lstStyle/>
          <a:p>
            <a:pPr eaLnBrk="1" hangingPunct="1">
              <a:defRPr/>
            </a:pPr>
            <a:r>
              <a:rPr lang="en-US" sz="3600" dirty="0">
                <a:solidFill>
                  <a:srgbClr val="FF0000"/>
                </a:solidFill>
                <a:latin typeface="Times New Roman" charset="0"/>
              </a:rPr>
              <a:t>Stress Management</a:t>
            </a:r>
          </a:p>
        </p:txBody>
      </p:sp>
      <p:sp>
        <p:nvSpPr>
          <p:cNvPr id="83970" name="Rectangle 3"/>
          <p:cNvSpPr>
            <a:spLocks noGrp="1" noChangeArrowheads="1"/>
          </p:cNvSpPr>
          <p:nvPr>
            <p:ph type="body" idx="1"/>
          </p:nvPr>
        </p:nvSpPr>
        <p:spPr>
          <a:xfrm>
            <a:off x="304800" y="2514600"/>
            <a:ext cx="7327900" cy="3079750"/>
          </a:xfrm>
        </p:spPr>
        <p:txBody>
          <a:bodyPr/>
          <a:lstStyle/>
          <a:p>
            <a:pPr eaLnBrk="1" hangingPunct="1">
              <a:buFontTx/>
              <a:buChar char="•"/>
              <a:defRPr/>
            </a:pPr>
            <a:r>
              <a:rPr lang="en-US" sz="2000" dirty="0">
                <a:latin typeface="Times New Roman" charset="0"/>
              </a:rPr>
              <a:t>Meditation, prayer, relaxation response, guided imagery, yoga, tai chi, biofeedback, gratitude </a:t>
            </a:r>
            <a:r>
              <a:rPr lang="en-US" sz="2000" dirty="0" smtClean="0">
                <a:latin typeface="Times New Roman" charset="0"/>
              </a:rPr>
              <a:t>journal</a:t>
            </a:r>
          </a:p>
          <a:p>
            <a:pPr eaLnBrk="1" hangingPunct="1">
              <a:buFontTx/>
              <a:buChar char="•"/>
              <a:defRPr/>
            </a:pPr>
            <a:r>
              <a:rPr lang="en-US" sz="2000" dirty="0" smtClean="0">
                <a:latin typeface="Times New Roman" charset="0"/>
              </a:rPr>
              <a:t>HRV-</a:t>
            </a:r>
            <a:r>
              <a:rPr lang="en-US" sz="2000" dirty="0" err="1" smtClean="0">
                <a:latin typeface="Times New Roman" charset="0"/>
              </a:rPr>
              <a:t>HeartMath</a:t>
            </a:r>
            <a:r>
              <a:rPr lang="en-US" sz="2000" dirty="0" smtClean="0">
                <a:latin typeface="Times New Roman" charset="0"/>
              </a:rPr>
              <a:t> (</a:t>
            </a:r>
            <a:r>
              <a:rPr lang="en-US" sz="2000" dirty="0" err="1" smtClean="0">
                <a:latin typeface="Times New Roman" charset="0"/>
              </a:rPr>
              <a:t>heartmath.com</a:t>
            </a:r>
            <a:r>
              <a:rPr lang="en-US" sz="2000" dirty="0" smtClean="0">
                <a:latin typeface="Times New Roman" charset="0"/>
              </a:rPr>
              <a:t>)</a:t>
            </a:r>
            <a:endParaRPr lang="en-US" sz="2000" dirty="0">
              <a:latin typeface="Times New Roman" charset="0"/>
            </a:endParaRPr>
          </a:p>
          <a:p>
            <a:pPr eaLnBrk="1" hangingPunct="1">
              <a:buFontTx/>
              <a:buChar char="•"/>
              <a:defRPr/>
            </a:pPr>
            <a:r>
              <a:rPr lang="en-US" sz="2000" dirty="0">
                <a:latin typeface="Times New Roman" charset="0"/>
              </a:rPr>
              <a:t>Decreased cortisol, flight-fight response, BP, </a:t>
            </a:r>
          </a:p>
          <a:p>
            <a:pPr eaLnBrk="1" hangingPunct="1">
              <a:buFontTx/>
              <a:buChar char="•"/>
              <a:defRPr/>
            </a:pPr>
            <a:r>
              <a:rPr lang="en-US" sz="2000" dirty="0">
                <a:latin typeface="Times New Roman" charset="0"/>
              </a:rPr>
              <a:t>Increased parasympathetic tone</a:t>
            </a:r>
          </a:p>
          <a:p>
            <a:pPr eaLnBrk="1" hangingPunct="1">
              <a:buFontTx/>
              <a:buChar char="•"/>
              <a:defRPr/>
            </a:pPr>
            <a:r>
              <a:rPr lang="en-US" sz="2000" dirty="0">
                <a:latin typeface="Times New Roman" charset="0"/>
              </a:rPr>
              <a:t>Improved mood, concentration, pain tolerance, resilience</a:t>
            </a:r>
          </a:p>
          <a:p>
            <a:pPr eaLnBrk="1" hangingPunct="1">
              <a:buFontTx/>
              <a:buChar char="•"/>
              <a:defRPr/>
            </a:pPr>
            <a:r>
              <a:rPr lang="en-US" sz="2000" dirty="0">
                <a:latin typeface="Times New Roman" charset="0"/>
              </a:rPr>
              <a:t>Positive epigenetic effects on inflammation, insulin sensitivity and energy efficiency e.g. mitochondrial health</a:t>
            </a:r>
          </a:p>
          <a:p>
            <a:pPr eaLnBrk="1" hangingPunct="1">
              <a:buFontTx/>
              <a:buChar char="•"/>
              <a:defRPr/>
            </a:pPr>
            <a:r>
              <a:rPr lang="en-US" sz="2000" dirty="0">
                <a:latin typeface="Times New Roman" charset="0"/>
              </a:rPr>
              <a:t>Decreased cardiovascular risk</a:t>
            </a:r>
          </a:p>
          <a:p>
            <a:pPr eaLnBrk="1" hangingPunct="1">
              <a:buFontTx/>
              <a:buChar char="•"/>
              <a:defRPr/>
            </a:pPr>
            <a:r>
              <a:rPr lang="en-US" sz="2000" dirty="0">
                <a:latin typeface="Times New Roman" charset="0"/>
              </a:rPr>
              <a:t>Enhanced neuroplasticity</a:t>
            </a:r>
          </a:p>
        </p:txBody>
      </p:sp>
      <p:pic>
        <p:nvPicPr>
          <p:cNvPr id="8397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04800"/>
            <a:ext cx="205581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914400"/>
            <a:ext cx="3548062"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3276600" y="4267200"/>
            <a:ext cx="5867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u="sng">
                <a:latin typeface="Times New Roman" charset="0"/>
                <a:cs typeface="Times New Roman" charset="0"/>
              </a:rPr>
              <a:t>Root Causes (what are their origins)</a:t>
            </a:r>
          </a:p>
          <a:p>
            <a:pPr algn="ctr" eaLnBrk="1" hangingPunct="1"/>
            <a:r>
              <a:rPr lang="en-US" sz="2000">
                <a:solidFill>
                  <a:srgbClr val="FF0000"/>
                </a:solidFill>
                <a:latin typeface="Times New Roman" charset="0"/>
                <a:cs typeface="Times New Roman" charset="0"/>
              </a:rPr>
              <a:t>Gene-Epigenome-Environment</a:t>
            </a:r>
          </a:p>
          <a:p>
            <a:pPr algn="ctr" eaLnBrk="1" hangingPunct="1"/>
            <a:r>
              <a:rPr lang="en-US" sz="1800">
                <a:latin typeface="Times New Roman" charset="0"/>
                <a:cs typeface="Times New Roman" charset="0"/>
              </a:rPr>
              <a:t>Nutrition   Movement   Stress Response  Environmental toxins   Sleep   Social Connection  Trauma   Conflict Management   Mindfulness   Meaning in Work, Love &amp; Play</a:t>
            </a:r>
          </a:p>
          <a:p>
            <a:pPr algn="ctr" eaLnBrk="1" hangingPunct="1"/>
            <a:r>
              <a:rPr lang="en-US" sz="1800">
                <a:latin typeface="Times New Roman" charset="0"/>
                <a:cs typeface="Times New Roman" charset="0"/>
              </a:rPr>
              <a:t>Smoking</a:t>
            </a:r>
          </a:p>
        </p:txBody>
      </p:sp>
      <p:cxnSp>
        <p:nvCxnSpPr>
          <p:cNvPr id="6" name="Straight Arrow Connector 5"/>
          <p:cNvCxnSpPr/>
          <p:nvPr/>
        </p:nvCxnSpPr>
        <p:spPr>
          <a:xfrm flipH="1">
            <a:off x="2819400" y="4572000"/>
            <a:ext cx="12954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797" name="TextBox 10"/>
          <p:cNvSpPr txBox="1">
            <a:spLocks noChangeArrowheads="1"/>
          </p:cNvSpPr>
          <p:nvPr/>
        </p:nvSpPr>
        <p:spPr bwMode="auto">
          <a:xfrm>
            <a:off x="3276600" y="2209800"/>
            <a:ext cx="58674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u="sng">
                <a:latin typeface="Times New Roman" charset="0"/>
                <a:cs typeface="Times New Roman" charset="0"/>
              </a:rPr>
              <a:t>Core Metabolic Imbalances (what drives them)</a:t>
            </a:r>
          </a:p>
          <a:p>
            <a:pPr algn="ctr" eaLnBrk="1" hangingPunct="1"/>
            <a:r>
              <a:rPr lang="en-US" sz="1800">
                <a:latin typeface="Times New Roman" charset="0"/>
                <a:cs typeface="Times New Roman" charset="0"/>
              </a:rPr>
              <a:t>Inflammation-Immunomodulation</a:t>
            </a:r>
          </a:p>
          <a:p>
            <a:pPr algn="ctr" eaLnBrk="1" hangingPunct="1"/>
            <a:r>
              <a:rPr lang="en-US" sz="1800">
                <a:latin typeface="Times New Roman" charset="0"/>
                <a:cs typeface="Times New Roman" charset="0"/>
              </a:rPr>
              <a:t> Fight-Flight (HPA axis)   Microbiome (Gut-Immune)</a:t>
            </a:r>
          </a:p>
          <a:p>
            <a:pPr algn="ctr" eaLnBrk="1" hangingPunct="1"/>
            <a:r>
              <a:rPr lang="en-US" sz="1800">
                <a:latin typeface="Times New Roman" charset="0"/>
                <a:cs typeface="Times New Roman" charset="0"/>
              </a:rPr>
              <a:t>Mitochondria-Bioenergetics</a:t>
            </a:r>
          </a:p>
          <a:p>
            <a:pPr algn="ctr" eaLnBrk="1" hangingPunct="1"/>
            <a:r>
              <a:rPr lang="en-US" sz="1800">
                <a:solidFill>
                  <a:srgbClr val="000000"/>
                </a:solidFill>
                <a:latin typeface="Times New Roman" charset="0"/>
                <a:cs typeface="Times New Roman" charset="0"/>
              </a:rPr>
              <a:t>Detoxification, Hormonal, Insulin resistance (cell-signalling)</a:t>
            </a:r>
          </a:p>
        </p:txBody>
      </p:sp>
      <p:sp>
        <p:nvSpPr>
          <p:cNvPr id="33798" name="TextBox 11"/>
          <p:cNvSpPr txBox="1">
            <a:spLocks noChangeArrowheads="1"/>
          </p:cNvSpPr>
          <p:nvPr/>
        </p:nvSpPr>
        <p:spPr bwMode="auto">
          <a:xfrm>
            <a:off x="3657600" y="0"/>
            <a:ext cx="520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u="sng">
                <a:latin typeface="Times New Roman" charset="0"/>
                <a:cs typeface="Times New Roman" charset="0"/>
              </a:rPr>
              <a:t>Disease (how things appear)</a:t>
            </a:r>
          </a:p>
          <a:p>
            <a:pPr algn="ctr" eaLnBrk="1" hangingPunct="1"/>
            <a:r>
              <a:rPr lang="en-US" sz="1800">
                <a:latin typeface="Times New Roman" charset="0"/>
                <a:cs typeface="Times New Roman" charset="0"/>
              </a:rPr>
              <a:t>Pre-diabetes, Diabetes, Obesity, Metabolic Syndrome, Heart Disease, Stroke, Depression, Autoimmunity, Alzheimer’s, Cancer, Autism, ADD, Hypertension</a:t>
            </a:r>
          </a:p>
          <a:p>
            <a:pPr algn="ctr" eaLnBrk="1" hangingPunct="1"/>
            <a:r>
              <a:rPr lang="en-US" sz="1800">
                <a:latin typeface="Times New Roman" charset="0"/>
                <a:cs typeface="Times New Roman" charset="0"/>
              </a:rPr>
              <a:t>Fibromyalgia, CFS, MS, PD</a:t>
            </a:r>
          </a:p>
        </p:txBody>
      </p:sp>
      <p:cxnSp>
        <p:nvCxnSpPr>
          <p:cNvPr id="14" name="Straight Arrow Connector 13"/>
          <p:cNvCxnSpPr/>
          <p:nvPr/>
        </p:nvCxnSpPr>
        <p:spPr>
          <a:xfrm rot="10800000" flipV="1">
            <a:off x="2057400" y="2743200"/>
            <a:ext cx="1574800" cy="533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0800000" flipV="1">
            <a:off x="1905000" y="685800"/>
            <a:ext cx="1828800" cy="1066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Up-Down Arrow 12"/>
          <p:cNvSpPr>
            <a:spLocks noChangeArrowheads="1"/>
          </p:cNvSpPr>
          <p:nvPr/>
        </p:nvSpPr>
        <p:spPr bwMode="auto">
          <a:xfrm flipH="1">
            <a:off x="5943600" y="3657600"/>
            <a:ext cx="152400" cy="609600"/>
          </a:xfrm>
          <a:prstGeom prst="upDownArrow">
            <a:avLst>
              <a:gd name="adj1" fmla="val 50000"/>
              <a:gd name="adj2" fmla="val 50000"/>
            </a:avLst>
          </a:prstGeom>
          <a:solidFill>
            <a:schemeClr val="tx1"/>
          </a:solidFill>
          <a:ln w="9525">
            <a:solidFill>
              <a:schemeClr val="tx1"/>
            </a:solidFill>
            <a:round/>
            <a:headEnd/>
            <a:tailEnd/>
          </a:ln>
        </p:spPr>
        <p:txBody>
          <a:bodyPr/>
          <a:lstStyle/>
          <a:p>
            <a:pPr eaLnBrk="0" hangingPunct="0"/>
            <a:endParaRPr lang="en-US" sz="2400">
              <a:latin typeface="Akzidenz-Grotesk BQ Light" charset="0"/>
            </a:endParaRPr>
          </a:p>
        </p:txBody>
      </p:sp>
      <p:sp>
        <p:nvSpPr>
          <p:cNvPr id="15" name="Up-Down Arrow 14"/>
          <p:cNvSpPr>
            <a:spLocks noChangeArrowheads="1"/>
          </p:cNvSpPr>
          <p:nvPr/>
        </p:nvSpPr>
        <p:spPr bwMode="auto">
          <a:xfrm>
            <a:off x="5943600" y="1524000"/>
            <a:ext cx="152400" cy="685800"/>
          </a:xfrm>
          <a:prstGeom prst="upDownArrow">
            <a:avLst>
              <a:gd name="adj1" fmla="val 50000"/>
              <a:gd name="adj2" fmla="val 50000"/>
            </a:avLst>
          </a:prstGeom>
          <a:solidFill>
            <a:schemeClr val="tx1"/>
          </a:solidFill>
          <a:ln w="9525">
            <a:solidFill>
              <a:schemeClr val="tx1"/>
            </a:solidFill>
            <a:round/>
            <a:headEnd/>
            <a:tailEnd/>
          </a:ln>
        </p:spPr>
        <p:txBody>
          <a:bodyPr/>
          <a:lstStyle/>
          <a:p>
            <a:pPr eaLnBrk="0" hangingPunct="0"/>
            <a:endParaRPr lang="en-US" sz="2400">
              <a:latin typeface="Akzidenz-Grotesk BQ Light"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0"/>
                                        <p:tgtEl>
                                          <p:spTgt spid="2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79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79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33798" grpId="0"/>
      <p:bldP spid="13" grpId="0" animBg="1"/>
      <p:bldP spid="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914400"/>
            <a:ext cx="1600200" cy="584776"/>
          </a:xfrm>
          <a:prstGeom prst="rect">
            <a:avLst/>
          </a:prstGeom>
          <a:noFill/>
        </p:spPr>
        <p:txBody>
          <a:bodyPr wrap="square" rtlCol="0">
            <a:spAutoFit/>
          </a:bodyPr>
          <a:lstStyle/>
          <a:p>
            <a:r>
              <a:rPr lang="en-US" sz="3200" dirty="0" smtClean="0">
                <a:solidFill>
                  <a:srgbClr val="FF0000"/>
                </a:solidFill>
                <a:latin typeface="Times New Roman"/>
                <a:cs typeface="Times New Roman"/>
              </a:rPr>
              <a:t>Sleep</a:t>
            </a:r>
            <a:endParaRPr lang="en-US" sz="3200" dirty="0">
              <a:solidFill>
                <a:srgbClr val="FF0000"/>
              </a:solidFill>
              <a:latin typeface="Times New Roman"/>
              <a:cs typeface="Times New Roman"/>
            </a:endParaRPr>
          </a:p>
        </p:txBody>
      </p:sp>
      <p:sp>
        <p:nvSpPr>
          <p:cNvPr id="5" name="TextBox 4"/>
          <p:cNvSpPr txBox="1"/>
          <p:nvPr/>
        </p:nvSpPr>
        <p:spPr>
          <a:xfrm>
            <a:off x="1447800" y="2209800"/>
            <a:ext cx="4495800" cy="369332"/>
          </a:xfrm>
          <a:prstGeom prst="rect">
            <a:avLst/>
          </a:prstGeom>
          <a:noFill/>
        </p:spPr>
        <p:txBody>
          <a:bodyPr wrap="square" rtlCol="0">
            <a:spAutoFit/>
          </a:bodyPr>
          <a:lstStyle/>
          <a:p>
            <a:endParaRPr lang="en-US" dirty="0"/>
          </a:p>
        </p:txBody>
      </p:sp>
      <p:pic>
        <p:nvPicPr>
          <p:cNvPr id="6" name="Picture 5" descr="sleep-deprived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304800"/>
            <a:ext cx="3619500" cy="2401645"/>
          </a:xfrm>
          <a:prstGeom prst="rect">
            <a:avLst/>
          </a:prstGeom>
        </p:spPr>
      </p:pic>
      <p:sp>
        <p:nvSpPr>
          <p:cNvPr id="7" name="Rectangle 6"/>
          <p:cNvSpPr/>
          <p:nvPr/>
        </p:nvSpPr>
        <p:spPr>
          <a:xfrm>
            <a:off x="457200" y="1905000"/>
            <a:ext cx="4876800" cy="4093428"/>
          </a:xfrm>
          <a:prstGeom prst="rect">
            <a:avLst/>
          </a:prstGeom>
        </p:spPr>
        <p:txBody>
          <a:bodyPr wrap="square">
            <a:spAutoFit/>
          </a:bodyPr>
          <a:lstStyle/>
          <a:p>
            <a:pPr>
              <a:defRPr/>
            </a:pPr>
            <a:r>
              <a:rPr lang="en-US" sz="2000" b="1" dirty="0">
                <a:latin typeface="Times New Roman"/>
                <a:cs typeface="Times New Roman"/>
              </a:rPr>
              <a:t>Disrupted Sleep-Loss of entrainment</a:t>
            </a:r>
          </a:p>
          <a:p>
            <a:pPr>
              <a:defRPr/>
            </a:pPr>
            <a:endParaRPr lang="en-US" sz="2000" b="1" dirty="0">
              <a:latin typeface="Times New Roman"/>
              <a:cs typeface="Times New Roman"/>
            </a:endParaRPr>
          </a:p>
          <a:p>
            <a:pPr marL="285750" indent="-285750">
              <a:buFont typeface="Arial"/>
              <a:buChar char="•"/>
              <a:defRPr/>
            </a:pPr>
            <a:r>
              <a:rPr lang="en-US" sz="2000" dirty="0">
                <a:latin typeface="Times New Roman"/>
                <a:cs typeface="Times New Roman"/>
              </a:rPr>
              <a:t>15% Americans experience chronic insomnia</a:t>
            </a:r>
          </a:p>
          <a:p>
            <a:pPr marL="285750" indent="-285750">
              <a:buFont typeface="Arial"/>
              <a:buChar char="•"/>
              <a:defRPr/>
            </a:pPr>
            <a:r>
              <a:rPr lang="en-US" sz="2000" dirty="0">
                <a:latin typeface="Times New Roman"/>
                <a:cs typeface="Times New Roman"/>
              </a:rPr>
              <a:t>1 out of 3 has sleep disruption on one or more nights each week </a:t>
            </a:r>
          </a:p>
          <a:p>
            <a:pPr marL="285750" indent="-285750">
              <a:buFont typeface="Arial"/>
              <a:buChar char="•"/>
              <a:defRPr/>
            </a:pPr>
            <a:r>
              <a:rPr lang="en-US" sz="2000" dirty="0">
                <a:latin typeface="Times New Roman"/>
                <a:cs typeface="Times New Roman"/>
              </a:rPr>
              <a:t>Major risk factor for many chronic complex diseases</a:t>
            </a:r>
          </a:p>
          <a:p>
            <a:pPr marL="285750" indent="-285750">
              <a:buFont typeface="Arial"/>
              <a:buChar char="•"/>
              <a:defRPr/>
            </a:pPr>
            <a:r>
              <a:rPr lang="en-US" sz="2000" dirty="0">
                <a:latin typeface="Times New Roman"/>
                <a:cs typeface="Times New Roman"/>
              </a:rPr>
              <a:t>Neuro-endocrine-immune disruption</a:t>
            </a:r>
          </a:p>
          <a:p>
            <a:pPr marL="285750" indent="-285750">
              <a:buFont typeface="Arial"/>
              <a:buChar char="•"/>
              <a:defRPr/>
            </a:pPr>
            <a:r>
              <a:rPr lang="en-US" sz="2000" dirty="0">
                <a:latin typeface="Times New Roman"/>
                <a:cs typeface="Times New Roman"/>
              </a:rPr>
              <a:t>Sleep hygiene</a:t>
            </a:r>
          </a:p>
          <a:p>
            <a:pPr marL="285750" indent="-285750">
              <a:buFont typeface="Arial"/>
              <a:buChar char="•"/>
              <a:defRPr/>
            </a:pPr>
            <a:r>
              <a:rPr lang="en-US" sz="2000" dirty="0">
                <a:latin typeface="Times New Roman"/>
                <a:cs typeface="Times New Roman"/>
              </a:rPr>
              <a:t>Obstructive sleep apnea</a:t>
            </a:r>
          </a:p>
          <a:p>
            <a:pPr marL="285750" indent="-285750">
              <a:buFont typeface="Arial"/>
              <a:buChar char="•"/>
              <a:defRPr/>
            </a:pPr>
            <a:r>
              <a:rPr lang="en-US" sz="2000" dirty="0">
                <a:latin typeface="Times New Roman"/>
                <a:cs typeface="Times New Roman"/>
              </a:rPr>
              <a:t>Avoid pitfalls of sleeping medications</a:t>
            </a:r>
          </a:p>
          <a:p>
            <a:pPr marL="285750" indent="-285750">
              <a:buFont typeface="Arial"/>
              <a:buChar char="•"/>
              <a:defRPr/>
            </a:pPr>
            <a:endParaRPr lang="en-US" sz="2000" dirty="0">
              <a:latin typeface="Times New Roman"/>
              <a:cs typeface="Times New Roman"/>
            </a:endParaRPr>
          </a:p>
        </p:txBody>
      </p:sp>
    </p:spTree>
    <p:extLst>
      <p:ext uri="{BB962C8B-B14F-4D97-AF65-F5344CB8AC3E}">
        <p14:creationId xmlns:p14="http://schemas.microsoft.com/office/powerpoint/2010/main" val="71834244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descr="isstrip_0002_Layer-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253038"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8" name="Picture 2" descr="NASA - USA at nigh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352800"/>
            <a:ext cx="518160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59651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777.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925" y="369888"/>
            <a:ext cx="7940675" cy="567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8547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75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92138"/>
            <a:ext cx="704215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6315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80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47093"/>
            <a:ext cx="7772400" cy="544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168034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229600" cy="1143000"/>
          </a:xfrm>
        </p:spPr>
        <p:txBody>
          <a:bodyPr>
            <a:normAutofit fontScale="90000"/>
          </a:bodyPr>
          <a:lstStyle/>
          <a:p>
            <a:pPr algn="ctr">
              <a:defRPr/>
            </a:pPr>
            <a:r>
              <a:rPr lang="en-US" sz="3200" dirty="0" smtClean="0">
                <a:solidFill>
                  <a:srgbClr val="B72935"/>
                </a:solidFill>
                <a:latin typeface="Times New Roman"/>
                <a:cs typeface="Times New Roman"/>
              </a:rPr>
              <a:t>Summary: Nutritional interventions for enhancing </a:t>
            </a:r>
            <a:r>
              <a:rPr lang="en-US" sz="3200" dirty="0" smtClean="0">
                <a:solidFill>
                  <a:srgbClr val="B72935"/>
                </a:solidFill>
                <a:latin typeface="Times New Roman"/>
                <a:cs typeface="Times New Roman"/>
              </a:rPr>
              <a:t>metabolic </a:t>
            </a:r>
            <a:r>
              <a:rPr lang="en-US" sz="3200" dirty="0" smtClean="0">
                <a:solidFill>
                  <a:srgbClr val="B72935"/>
                </a:solidFill>
                <a:latin typeface="Times New Roman"/>
                <a:cs typeface="Times New Roman"/>
              </a:rPr>
              <a:t>efficiency </a:t>
            </a:r>
            <a:r>
              <a:rPr lang="en-US" sz="3200" dirty="0" smtClean="0">
                <a:solidFill>
                  <a:srgbClr val="B72935"/>
                </a:solidFill>
                <a:latin typeface="Times New Roman"/>
                <a:cs typeface="Times New Roman"/>
              </a:rPr>
              <a:t/>
            </a:r>
            <a:br>
              <a:rPr lang="en-US" sz="3200" dirty="0" smtClean="0">
                <a:solidFill>
                  <a:srgbClr val="B72935"/>
                </a:solidFill>
                <a:latin typeface="Times New Roman"/>
                <a:cs typeface="Times New Roman"/>
              </a:rPr>
            </a:br>
            <a:endParaRPr lang="en-US" dirty="0">
              <a:solidFill>
                <a:srgbClr val="B72935"/>
              </a:solidFill>
              <a:latin typeface="Times New Roman"/>
              <a:cs typeface="Times New Roman"/>
            </a:endParaRPr>
          </a:p>
        </p:txBody>
      </p:sp>
      <p:sp>
        <p:nvSpPr>
          <p:cNvPr id="3" name="Content Placeholder 2"/>
          <p:cNvSpPr>
            <a:spLocks noGrp="1"/>
          </p:cNvSpPr>
          <p:nvPr>
            <p:ph idx="1"/>
          </p:nvPr>
        </p:nvSpPr>
        <p:spPr>
          <a:xfrm>
            <a:off x="0" y="1600200"/>
            <a:ext cx="9144000" cy="4946650"/>
          </a:xfrm>
        </p:spPr>
        <p:txBody>
          <a:bodyPr>
            <a:noAutofit/>
          </a:bodyPr>
          <a:lstStyle/>
          <a:p>
            <a:pPr>
              <a:buFont typeface="Arial"/>
              <a:buChar char="•"/>
              <a:defRPr/>
            </a:pPr>
            <a:r>
              <a:rPr lang="en-US" sz="2000" dirty="0" smtClean="0">
                <a:latin typeface="Times New Roman"/>
                <a:cs typeface="Times New Roman"/>
              </a:rPr>
              <a:t>Quality of calories trumps quantity of calories</a:t>
            </a:r>
          </a:p>
          <a:p>
            <a:pPr>
              <a:buFont typeface="Arial"/>
              <a:buChar char="•"/>
              <a:defRPr/>
            </a:pPr>
            <a:r>
              <a:rPr lang="en-US" sz="2000" dirty="0" smtClean="0">
                <a:latin typeface="Times New Roman"/>
                <a:cs typeface="Times New Roman"/>
              </a:rPr>
              <a:t>Cut </a:t>
            </a:r>
            <a:r>
              <a:rPr lang="en-US" sz="2000" dirty="0">
                <a:latin typeface="Times New Roman"/>
                <a:cs typeface="Times New Roman"/>
              </a:rPr>
              <a:t>– reduce sugar-fructose in all it’s </a:t>
            </a:r>
            <a:r>
              <a:rPr lang="en-US" sz="2000" dirty="0" smtClean="0">
                <a:latin typeface="Times New Roman"/>
                <a:cs typeface="Times New Roman"/>
              </a:rPr>
              <a:t>forms</a:t>
            </a:r>
          </a:p>
          <a:p>
            <a:pPr>
              <a:buFont typeface="Arial"/>
              <a:buChar char="•"/>
              <a:defRPr/>
            </a:pPr>
            <a:r>
              <a:rPr lang="en-US" sz="2000" dirty="0" smtClean="0">
                <a:latin typeface="Times New Roman"/>
                <a:cs typeface="Times New Roman"/>
              </a:rPr>
              <a:t>For obesity, insulin resistance-diabetes, reduce poor quality carbs and introduce more healthy fats</a:t>
            </a:r>
            <a:endParaRPr lang="en-US" sz="2000" dirty="0">
              <a:latin typeface="Times New Roman"/>
              <a:cs typeface="Times New Roman"/>
            </a:endParaRPr>
          </a:p>
          <a:p>
            <a:pPr>
              <a:buFont typeface="Arial"/>
              <a:buChar char="•"/>
              <a:defRPr/>
            </a:pPr>
            <a:r>
              <a:rPr lang="en-US" sz="2000" dirty="0" smtClean="0">
                <a:latin typeface="Times New Roman"/>
                <a:cs typeface="Times New Roman"/>
              </a:rPr>
              <a:t>Whole grains trump refined </a:t>
            </a:r>
            <a:r>
              <a:rPr lang="en-US" sz="2000" dirty="0" smtClean="0">
                <a:latin typeface="Times New Roman"/>
                <a:cs typeface="Times New Roman"/>
              </a:rPr>
              <a:t>grain flours, and </a:t>
            </a:r>
            <a:r>
              <a:rPr lang="en-US" sz="2000" b="1" i="1" dirty="0" smtClean="0">
                <a:latin typeface="Times New Roman"/>
                <a:cs typeface="Times New Roman"/>
              </a:rPr>
              <a:t>carbohydrate-dense processed foods</a:t>
            </a:r>
            <a:r>
              <a:rPr lang="en-US" sz="2000" dirty="0" smtClean="0">
                <a:latin typeface="Times New Roman"/>
                <a:cs typeface="Times New Roman"/>
              </a:rPr>
              <a:t>.</a:t>
            </a:r>
          </a:p>
          <a:p>
            <a:pPr>
              <a:buFont typeface="Arial"/>
              <a:buChar char="•"/>
              <a:defRPr/>
            </a:pPr>
            <a:r>
              <a:rPr lang="en-US" sz="2000" dirty="0" smtClean="0">
                <a:latin typeface="Times New Roman"/>
                <a:cs typeface="Times New Roman"/>
              </a:rPr>
              <a:t>Reduce omega-6 containing processed seed oils, replacing them with healthy fats e.g. extra virgin olive oil, fatty fish e.g. salmon, mackerel, sardines; grass-fed butter and coconut oil; lard, ghee, avocados, nuts and seeds</a:t>
            </a:r>
          </a:p>
          <a:p>
            <a:pPr>
              <a:buFont typeface="Arial"/>
              <a:buChar char="•"/>
              <a:defRPr/>
            </a:pPr>
            <a:r>
              <a:rPr lang="en-US" sz="2000" dirty="0" smtClean="0">
                <a:latin typeface="Times New Roman"/>
                <a:cs typeface="Times New Roman"/>
              </a:rPr>
              <a:t>Pasture-raised eggs are nutrient dense and a great value</a:t>
            </a:r>
          </a:p>
          <a:p>
            <a:pPr>
              <a:buFont typeface="Arial"/>
              <a:buChar char="•"/>
              <a:defRPr/>
            </a:pPr>
            <a:r>
              <a:rPr lang="en-US" sz="2000" dirty="0" smtClean="0">
                <a:latin typeface="Times New Roman"/>
                <a:cs typeface="Times New Roman"/>
              </a:rPr>
              <a:t>OK to Consume pasture-raised meats, small fish, shellfish</a:t>
            </a:r>
            <a:r>
              <a:rPr lang="en-US" sz="2000" dirty="0">
                <a:latin typeface="Times New Roman"/>
                <a:cs typeface="Times New Roman"/>
              </a:rPr>
              <a:t>,</a:t>
            </a:r>
            <a:r>
              <a:rPr lang="en-US" sz="2000" dirty="0" smtClean="0">
                <a:latin typeface="Times New Roman"/>
                <a:cs typeface="Times New Roman"/>
              </a:rPr>
              <a:t> organ meats</a:t>
            </a:r>
          </a:p>
          <a:p>
            <a:pPr>
              <a:buFont typeface="Arial"/>
              <a:buChar char="•"/>
              <a:defRPr/>
            </a:pPr>
            <a:r>
              <a:rPr lang="en-US" sz="2000" dirty="0" smtClean="0">
                <a:latin typeface="Times New Roman"/>
                <a:cs typeface="Times New Roman"/>
              </a:rPr>
              <a:t>Dairy: </a:t>
            </a:r>
            <a:r>
              <a:rPr lang="en-US" sz="2000" dirty="0">
                <a:latin typeface="Times New Roman"/>
                <a:cs typeface="Times New Roman"/>
              </a:rPr>
              <a:t>?</a:t>
            </a:r>
            <a:r>
              <a:rPr lang="en-US" sz="2000" dirty="0" smtClean="0">
                <a:latin typeface="Times New Roman"/>
                <a:cs typeface="Times New Roman"/>
              </a:rPr>
              <a:t> full-fat organic; Fermented e.g. yogurt, kefir, cheese</a:t>
            </a:r>
          </a:p>
          <a:p>
            <a:pPr>
              <a:buFont typeface="Arial"/>
              <a:buChar char="•"/>
              <a:defRPr/>
            </a:pPr>
            <a:r>
              <a:rPr lang="en-US" sz="2000" dirty="0" smtClean="0">
                <a:latin typeface="Times New Roman"/>
                <a:cs typeface="Times New Roman"/>
              </a:rPr>
              <a:t>Coconut Oil </a:t>
            </a:r>
            <a:r>
              <a:rPr lang="en-US" sz="2000" dirty="0" err="1" smtClean="0">
                <a:latin typeface="Times New Roman"/>
                <a:cs typeface="Times New Roman"/>
              </a:rPr>
              <a:t>Lauric</a:t>
            </a:r>
            <a:r>
              <a:rPr lang="en-US" sz="2000" dirty="0" smtClean="0">
                <a:latin typeface="Times New Roman"/>
                <a:cs typeface="Times New Roman"/>
              </a:rPr>
              <a:t> acid a safe saturated fat; MCTs, gut permeability </a:t>
            </a:r>
            <a:r>
              <a:rPr lang="en-US" sz="2000" dirty="0" smtClean="0">
                <a:latin typeface="Times New Roman"/>
                <a:cs typeface="Times New Roman"/>
              </a:rPr>
              <a:t>improved</a:t>
            </a:r>
            <a:endParaRPr lang="en-US" sz="2000" dirty="0" smtClean="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descr="ima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676400"/>
            <a:ext cx="224536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 descr="51QRY33F2Z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196720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heNewAtkinsForANewYou.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173744"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09600" y="5715000"/>
            <a:ext cx="7772400" cy="838200"/>
          </a:xfrm>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algn="ctr" eaLnBrk="1" hangingPunct="1">
              <a:defRPr/>
            </a:pPr>
            <a:r>
              <a:rPr lang="en-US" sz="3200" dirty="0">
                <a:solidFill>
                  <a:srgbClr val="000000"/>
                </a:solidFill>
                <a:latin typeface="Times New Roman"/>
                <a:ea typeface="+mj-ea"/>
                <a:cs typeface="Times New Roman"/>
              </a:rPr>
              <a:t>t</a:t>
            </a:r>
            <a:r>
              <a:rPr lang="en-US" sz="3200" dirty="0" smtClean="0">
                <a:solidFill>
                  <a:srgbClr val="000000"/>
                </a:solidFill>
                <a:latin typeface="Times New Roman"/>
                <a:ea typeface="+mj-ea"/>
                <a:cs typeface="Times New Roman"/>
              </a:rPr>
              <a:t>hank you!</a:t>
            </a:r>
          </a:p>
        </p:txBody>
      </p:sp>
      <p:pic>
        <p:nvPicPr>
          <p:cNvPr id="3" name="Picture 2" descr="thunderbolt_race_hut_2-12-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81000"/>
            <a:ext cx="6908800" cy="5181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1"/>
            <a:ext cx="8493120" cy="614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Fig 5 Proposed mechanistic model linking dietary LA to cardiovascular disease pathogenesis.34 35 36 37 38 39 40 41 42 43 44 45 46 47 48 Conversion of LA to OXLAMs can proceed enzymatically, or via free radical mediated oxidative stress.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6099214"/>
            <a:ext cx="1141920" cy="750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676400"/>
            <a:ext cx="4113494" cy="3891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98864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Ramsden C E et al. BMJ 2013;346:bmj.e8707</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©2013 by British Medical Journal Publishing Group</a:t>
            </a:r>
          </a:p>
        </p:txBody>
      </p:sp>
    </p:spTree>
    <p:extLst>
      <p:ext uri="{BB962C8B-B14F-4D97-AF65-F5344CB8AC3E}">
        <p14:creationId xmlns:p14="http://schemas.microsoft.com/office/powerpoint/2010/main" val="10722139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Obesity Statistics</a:t>
            </a:r>
            <a:endParaRPr lang="en-US" dirty="0"/>
          </a:p>
        </p:txBody>
      </p:sp>
      <p:sp>
        <p:nvSpPr>
          <p:cNvPr id="2" name="Text Placeholder 1"/>
          <p:cNvSpPr>
            <a:spLocks noGrp="1"/>
          </p:cNvSpPr>
          <p:nvPr>
            <p:ph type="body" idx="1"/>
          </p:nvPr>
        </p:nvSpPr>
        <p:spPr/>
        <p:txBody>
          <a:bodyPr>
            <a:normAutofit/>
          </a:bodyPr>
          <a:lstStyle/>
          <a:p>
            <a:r>
              <a:rPr lang="en-US" dirty="0" smtClean="0">
                <a:solidFill>
                  <a:srgbClr val="404040"/>
                </a:solidFill>
              </a:rPr>
              <a:t>World Health Organization</a:t>
            </a:r>
          </a:p>
          <a:p>
            <a:r>
              <a:rPr lang="en-US" dirty="0" smtClean="0">
                <a:solidFill>
                  <a:srgbClr val="404040"/>
                </a:solidFill>
              </a:rPr>
              <a:t>&amp; US DHHS. NIH.NIDDK</a:t>
            </a:r>
            <a:endParaRPr lang="en-US" dirty="0">
              <a:solidFill>
                <a:srgbClr val="404040"/>
              </a:solidFill>
            </a:endParaRPr>
          </a:p>
        </p:txBody>
      </p:sp>
    </p:spTree>
    <p:extLst>
      <p:ext uri="{BB962C8B-B14F-4D97-AF65-F5344CB8AC3E}">
        <p14:creationId xmlns:p14="http://schemas.microsoft.com/office/powerpoint/2010/main" val="18762960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solidFill>
                  <a:srgbClr val="B72935"/>
                </a:solidFill>
                <a:latin typeface="Times New Roman"/>
                <a:cs typeface="Times New Roman"/>
              </a:rPr>
              <a:t>International Data</a:t>
            </a:r>
            <a:endParaRPr lang="en-US" sz="3200" dirty="0">
              <a:solidFill>
                <a:srgbClr val="B72935"/>
              </a:solidFill>
              <a:latin typeface="Times New Roman"/>
              <a:cs typeface="Times New Roman"/>
            </a:endParaRPr>
          </a:p>
        </p:txBody>
      </p:sp>
      <p:sp>
        <p:nvSpPr>
          <p:cNvPr id="2" name="Content Placeholder 1"/>
          <p:cNvSpPr>
            <a:spLocks noGrp="1"/>
          </p:cNvSpPr>
          <p:nvPr>
            <p:ph idx="1"/>
          </p:nvPr>
        </p:nvSpPr>
        <p:spPr>
          <a:xfrm>
            <a:off x="1600200" y="2286000"/>
            <a:ext cx="6248400" cy="3657600"/>
          </a:xfrm>
        </p:spPr>
        <p:txBody>
          <a:bodyPr>
            <a:normAutofit/>
          </a:bodyPr>
          <a:lstStyle/>
          <a:p>
            <a:r>
              <a:rPr lang="en-US" dirty="0" smtClean="0">
                <a:solidFill>
                  <a:srgbClr val="404040"/>
                </a:solidFill>
              </a:rPr>
              <a:t>Global Problem (2005)</a:t>
            </a:r>
          </a:p>
          <a:p>
            <a:pPr lvl="1"/>
            <a:r>
              <a:rPr lang="en-US" dirty="0" smtClean="0">
                <a:solidFill>
                  <a:srgbClr val="404040"/>
                </a:solidFill>
              </a:rPr>
              <a:t>1.6 billion adults overweight (age 15+)</a:t>
            </a:r>
          </a:p>
          <a:p>
            <a:pPr lvl="1"/>
            <a:r>
              <a:rPr lang="en-US" dirty="0" smtClean="0">
                <a:solidFill>
                  <a:srgbClr val="404040"/>
                </a:solidFill>
              </a:rPr>
              <a:t>400 million adults obese</a:t>
            </a:r>
          </a:p>
          <a:p>
            <a:pPr lvl="1"/>
            <a:r>
              <a:rPr lang="en-US" dirty="0" smtClean="0">
                <a:solidFill>
                  <a:srgbClr val="404040"/>
                </a:solidFill>
              </a:rPr>
              <a:t>20 million children under age 5 overweight</a:t>
            </a:r>
          </a:p>
          <a:p>
            <a:r>
              <a:rPr lang="en-US" dirty="0" smtClean="0">
                <a:solidFill>
                  <a:srgbClr val="404040"/>
                </a:solidFill>
              </a:rPr>
              <a:t>Current Trends – by 2015</a:t>
            </a:r>
          </a:p>
          <a:p>
            <a:pPr lvl="1"/>
            <a:r>
              <a:rPr lang="en-US" dirty="0" smtClean="0">
                <a:solidFill>
                  <a:srgbClr val="404040"/>
                </a:solidFill>
              </a:rPr>
              <a:t>2.3 billion adults overweight</a:t>
            </a:r>
          </a:p>
          <a:p>
            <a:pPr lvl="1"/>
            <a:r>
              <a:rPr lang="en-US" dirty="0" smtClean="0">
                <a:solidFill>
                  <a:srgbClr val="404040"/>
                </a:solidFill>
              </a:rPr>
              <a:t>700 million - obese</a:t>
            </a:r>
          </a:p>
          <a:p>
            <a:pPr marL="384048" lvl="1" indent="0">
              <a:buNone/>
            </a:pPr>
            <a:endParaRPr lang="en-US" dirty="0" smtClean="0"/>
          </a:p>
        </p:txBody>
      </p:sp>
    </p:spTree>
    <p:extLst>
      <p:ext uri="{BB962C8B-B14F-4D97-AF65-F5344CB8AC3E}">
        <p14:creationId xmlns:p14="http://schemas.microsoft.com/office/powerpoint/2010/main" val="269428844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Kripalu_template">
  <a:themeElements>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ripalu_template">
      <a:majorFont>
        <a:latin typeface="Akzidenz-Grotesk Std Med"/>
        <a:ea typeface=""/>
        <a:cs typeface=""/>
      </a:majorFont>
      <a:minorFont>
        <a:latin typeface="Akzidenz-Grotesk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kzidenz-Grotesk BQ Light"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kzidenz-Grotesk BQ Light" pitchFamily="1" charset="0"/>
          </a:defRPr>
        </a:defPPr>
      </a:lstStyle>
    </a:lnDef>
  </a:objectDefaults>
  <a:extraClrSchemeLst>
    <a:extraClrScheme>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ripalu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ripalu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ripalu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ripalu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ripalu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ripalu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ripalu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ripalu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ripalu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ripalu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ripalu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Kripalu_template</Template>
  <TotalTime>16045</TotalTime>
  <Words>2340</Words>
  <Application>Microsoft Macintosh PowerPoint</Application>
  <PresentationFormat>On-screen Show (4:3)</PresentationFormat>
  <Paragraphs>278</Paragraphs>
  <Slides>78</Slides>
  <Notes>7</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Kripalu_template</vt:lpstr>
      <vt:lpstr>Understanding Metabolism   how did the fat switch get turned on?</vt:lpstr>
      <vt:lpstr>The Course</vt:lpstr>
      <vt:lpstr>Learning Objectives</vt:lpstr>
      <vt:lpstr>Four essential clinical pearls</vt:lpstr>
      <vt:lpstr>PowerPoint Presentation</vt:lpstr>
      <vt:lpstr>PowerPoint Presentation</vt:lpstr>
      <vt:lpstr>PowerPoint Presentation</vt:lpstr>
      <vt:lpstr>Obesity Statistics</vt:lpstr>
      <vt:lpstr>International Data</vt:lpstr>
      <vt:lpstr>PowerPoint Presentation</vt:lpstr>
      <vt:lpstr>US Data: National Institute of Diabetes, Digestive &amp; Kidney Diseases (NIDDK)</vt:lpstr>
      <vt:lpstr>How do we get FAT?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20 Sources of Calories in    the American diet (2013) </vt:lpstr>
      <vt:lpstr>PowerPoint Presentation</vt:lpstr>
      <vt:lpstr>PowerPoint Presentation</vt:lpstr>
      <vt:lpstr>PowerPoint Presentation</vt:lpstr>
      <vt:lpstr>PowerPoint Presentation</vt:lpstr>
      <vt:lpstr>PowerPoint Presentation</vt:lpstr>
      <vt:lpstr>PowerPoint Presentation</vt:lpstr>
      <vt:lpstr>How food composition affects metabolism</vt:lpstr>
      <vt:lpstr>PowerPoint Presentation</vt:lpstr>
      <vt:lpstr>PowerPoint Presentation</vt:lpstr>
      <vt:lpstr>A calorie is not a calorie…</vt:lpstr>
      <vt:lpstr>What is metabolic syndrome?</vt:lpstr>
      <vt:lpstr>Prevalence</vt:lpstr>
      <vt:lpstr>Consequences of metabolic syndrome</vt:lpstr>
      <vt:lpstr>NAFLD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Leptin</vt:lpstr>
      <vt:lpstr>PowerPoint Presentation</vt:lpstr>
      <vt:lpstr>PowerPoint Presentation</vt:lpstr>
      <vt:lpstr>PowerPoint Presentation</vt:lpstr>
      <vt:lpstr>PowerPoint Presentation</vt:lpstr>
      <vt:lpstr>PowerPoint Presentation</vt:lpstr>
      <vt:lpstr>PowerPoint Presentation</vt:lpstr>
      <vt:lpstr>The Microbiome…an evolving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and Movement</vt:lpstr>
      <vt:lpstr>Stress Management</vt:lpstr>
      <vt:lpstr>PowerPoint Presentation</vt:lpstr>
      <vt:lpstr>PowerPoint Presentation</vt:lpstr>
      <vt:lpstr>PowerPoint Presentation</vt:lpstr>
      <vt:lpstr>PowerPoint Presentation</vt:lpstr>
      <vt:lpstr>PowerPoint Presentation</vt:lpstr>
      <vt:lpstr>Summary: Nutritional interventions for enhancing metabolic efficiency  </vt:lpstr>
      <vt:lpstr>PowerPoint Presentation</vt:lpstr>
      <vt:lpstr>thank you!</vt:lpstr>
      <vt:lpstr>PowerPoint Presentation</vt:lpstr>
    </vt:vector>
  </TitlesOfParts>
  <Company>UMF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UMF Excel</dc:creator>
  <cp:lastModifiedBy>Mark Pettus</cp:lastModifiedBy>
  <cp:revision>347</cp:revision>
  <cp:lastPrinted>2013-04-02T18:52:16Z</cp:lastPrinted>
  <dcterms:created xsi:type="dcterms:W3CDTF">2005-05-02T22:57:54Z</dcterms:created>
  <dcterms:modified xsi:type="dcterms:W3CDTF">2015-02-11T20:02:26Z</dcterms:modified>
</cp:coreProperties>
</file>