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notesSlides/notesSlide7.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sldIdLst>
    <p:sldId id="647" r:id="rId2"/>
    <p:sldId id="1042" r:id="rId3"/>
    <p:sldId id="976" r:id="rId4"/>
    <p:sldId id="977" r:id="rId5"/>
    <p:sldId id="968" r:id="rId6"/>
    <p:sldId id="969" r:id="rId7"/>
    <p:sldId id="1032" r:id="rId8"/>
    <p:sldId id="936" r:id="rId9"/>
    <p:sldId id="923" r:id="rId10"/>
    <p:sldId id="674" r:id="rId11"/>
    <p:sldId id="988" r:id="rId12"/>
    <p:sldId id="649" r:id="rId13"/>
    <p:sldId id="652" r:id="rId14"/>
    <p:sldId id="965" r:id="rId15"/>
    <p:sldId id="966" r:id="rId16"/>
    <p:sldId id="929" r:id="rId17"/>
    <p:sldId id="656" r:id="rId18"/>
    <p:sldId id="653" r:id="rId19"/>
    <p:sldId id="654" r:id="rId20"/>
    <p:sldId id="663" r:id="rId21"/>
    <p:sldId id="930" r:id="rId22"/>
    <p:sldId id="932" r:id="rId23"/>
    <p:sldId id="658" r:id="rId24"/>
    <p:sldId id="961" r:id="rId25"/>
    <p:sldId id="666" r:id="rId26"/>
    <p:sldId id="676" r:id="rId27"/>
    <p:sldId id="1043" r:id="rId28"/>
    <p:sldId id="678" r:id="rId29"/>
    <p:sldId id="906" r:id="rId30"/>
    <p:sldId id="1044" r:id="rId31"/>
    <p:sldId id="655" r:id="rId32"/>
    <p:sldId id="665" r:id="rId33"/>
    <p:sldId id="979" r:id="rId34"/>
    <p:sldId id="990" r:id="rId35"/>
    <p:sldId id="994" r:id="rId36"/>
    <p:sldId id="995" r:id="rId37"/>
    <p:sldId id="996" r:id="rId38"/>
    <p:sldId id="1000" r:id="rId39"/>
    <p:sldId id="1001" r:id="rId40"/>
    <p:sldId id="1002" r:id="rId41"/>
    <p:sldId id="1003" r:id="rId42"/>
    <p:sldId id="1004" r:id="rId43"/>
    <p:sldId id="1005" r:id="rId44"/>
    <p:sldId id="1006" r:id="rId45"/>
    <p:sldId id="1007" r:id="rId46"/>
    <p:sldId id="1008" r:id="rId47"/>
    <p:sldId id="1009" r:id="rId48"/>
    <p:sldId id="1010" r:id="rId49"/>
    <p:sldId id="1011" r:id="rId50"/>
    <p:sldId id="1013" r:id="rId51"/>
    <p:sldId id="1014" r:id="rId52"/>
    <p:sldId id="1015" r:id="rId53"/>
    <p:sldId id="1016" r:id="rId54"/>
    <p:sldId id="1034" r:id="rId55"/>
    <p:sldId id="1033" r:id="rId56"/>
    <p:sldId id="1035" r:id="rId57"/>
    <p:sldId id="1036" r:id="rId58"/>
    <p:sldId id="1037" r:id="rId59"/>
    <p:sldId id="1038" r:id="rId60"/>
    <p:sldId id="1039" r:id="rId61"/>
    <p:sldId id="1040" r:id="rId62"/>
    <p:sldId id="1041" r:id="rId63"/>
    <p:sldId id="1017" r:id="rId64"/>
    <p:sldId id="1020" r:id="rId65"/>
    <p:sldId id="1021" r:id="rId66"/>
    <p:sldId id="1022" r:id="rId67"/>
    <p:sldId id="1023" r:id="rId68"/>
    <p:sldId id="1024" r:id="rId69"/>
    <p:sldId id="1025" r:id="rId70"/>
    <p:sldId id="1026" r:id="rId71"/>
    <p:sldId id="1027" r:id="rId72"/>
    <p:sldId id="1028" r:id="rId73"/>
    <p:sldId id="1029" r:id="rId74"/>
    <p:sldId id="681" r:id="rId75"/>
    <p:sldId id="683" r:id="rId76"/>
    <p:sldId id="970" r:id="rId77"/>
    <p:sldId id="1019" r:id="rId78"/>
    <p:sldId id="1031"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kzidenz-Grotesk BQ Light" charset="0"/>
        <a:ea typeface="ＭＳ Ｐゴシック" charset="0"/>
        <a:cs typeface="ＭＳ Ｐゴシック" charset="0"/>
      </a:defRPr>
    </a:lvl5pPr>
    <a:lvl6pPr marL="2286000" algn="l" defTabSz="457200" rtl="0" eaLnBrk="1" latinLnBrk="0" hangingPunct="1">
      <a:defRPr sz="2400" kern="1200">
        <a:solidFill>
          <a:schemeClr val="tx1"/>
        </a:solidFill>
        <a:latin typeface="Akzidenz-Grotesk BQ Light" charset="0"/>
        <a:ea typeface="ＭＳ Ｐゴシック" charset="0"/>
        <a:cs typeface="ＭＳ Ｐゴシック" charset="0"/>
      </a:defRPr>
    </a:lvl6pPr>
    <a:lvl7pPr marL="2743200" algn="l" defTabSz="457200" rtl="0" eaLnBrk="1" latinLnBrk="0" hangingPunct="1">
      <a:defRPr sz="2400" kern="1200">
        <a:solidFill>
          <a:schemeClr val="tx1"/>
        </a:solidFill>
        <a:latin typeface="Akzidenz-Grotesk BQ Light" charset="0"/>
        <a:ea typeface="ＭＳ Ｐゴシック" charset="0"/>
        <a:cs typeface="ＭＳ Ｐゴシック" charset="0"/>
      </a:defRPr>
    </a:lvl7pPr>
    <a:lvl8pPr marL="3200400" algn="l" defTabSz="457200" rtl="0" eaLnBrk="1" latinLnBrk="0" hangingPunct="1">
      <a:defRPr sz="2400" kern="1200">
        <a:solidFill>
          <a:schemeClr val="tx1"/>
        </a:solidFill>
        <a:latin typeface="Akzidenz-Grotesk BQ Light" charset="0"/>
        <a:ea typeface="ＭＳ Ｐゴシック" charset="0"/>
        <a:cs typeface="ＭＳ Ｐゴシック" charset="0"/>
      </a:defRPr>
    </a:lvl8pPr>
    <a:lvl9pPr marL="3657600" algn="l" defTabSz="457200" rtl="0" eaLnBrk="1" latinLnBrk="0" hangingPunct="1">
      <a:defRPr sz="2400" kern="1200">
        <a:solidFill>
          <a:schemeClr val="tx1"/>
        </a:solidFill>
        <a:latin typeface="Akzidenz-Grotesk BQ Light"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hie Swift" initials=""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1A1F"/>
    <a:srgbClr val="B05EED"/>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12"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commentAuthors" Target="commentAuthors.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1-25T22:58:23.799" idx="1">
    <p:pos x="10" y="10"/>
    <p:text>This is the slide where you identify Core Metabolic Imbalances…
Can you have a slide with each of these as a lead in to your content
Also, I didn't see much on Detoxification in this ppt…?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1-25T22:49:18.653" idx="4">
    <p:pos x="10" y="10"/>
    <p:text>Maybe put the Spreadbury on dense carbs after this slide?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1-25T22:50:45.650" idx="7">
    <p:pos x="10" y="10"/>
    <p:text>IDO - please write out</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01-25T22:51:05.135" idx="8">
    <p:pos x="10" y="10"/>
    <p:text>Heading for this content?</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4-01-25T22:47:53.988" idx="9">
    <p:pos x="10" y="10"/>
    <p:text>Should this come after you explain some of the basics in the next few slides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4-01-25T22:47:10.005" idx="10">
    <p:pos x="10" y="10"/>
    <p:text>Include reference on bottom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B4A5B8E4-39A1-204A-9D53-D7A353E196F3}" type="slidenum">
              <a:rPr lang="en-US"/>
              <a:pPr>
                <a:defRPr/>
              </a:pPr>
              <a:t>‹#›</a:t>
            </a:fld>
            <a:endParaRPr lang="en-US"/>
          </a:p>
        </p:txBody>
      </p:sp>
    </p:spTree>
    <p:extLst>
      <p:ext uri="{BB962C8B-B14F-4D97-AF65-F5344CB8AC3E}">
        <p14:creationId xmlns:p14="http://schemas.microsoft.com/office/powerpoint/2010/main" val="730681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68A67FA8-34A0-654A-903A-A4B3899BF1D8}" type="slidenum">
              <a:rPr lang="en-US" sz="1200">
                <a:latin typeface="Times" charset="0"/>
              </a:rPr>
              <a:pPr/>
              <a:t>10</a:t>
            </a:fld>
            <a:endParaRPr lang="en-US" sz="1200">
              <a:latin typeface="Times" charset="0"/>
            </a:endParaRPr>
          </a:p>
        </p:txBody>
      </p:sp>
      <p:sp>
        <p:nvSpPr>
          <p:cNvPr id="11266" name="Rectangle 2"/>
          <p:cNvSpPr>
            <a:spLocks noGrp="1" noRot="1" noChangeAspect="1" noChangeArrowheads="1"/>
          </p:cNvSpPr>
          <p:nvPr>
            <p:ph type="sldImg"/>
          </p:nvPr>
        </p:nvSpPr>
        <p:spPr>
          <a:solidFill>
            <a:srgbClr val="FFFFFF"/>
          </a:solidFill>
          <a:ln/>
        </p:spPr>
      </p:sp>
      <p:sp>
        <p:nvSpPr>
          <p:cNvPr id="1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The role of NF-κB within the cellular context of the nervous system. Constitutively activated NF-κB is detected mostly in glutamatergic neurons (green nuclei), whereas NF-κB in glia has a lower basal activity and is heavily inducible (red nuclei). For details, see text.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3F1E2137-158C-5B48-9625-CE0D50155B44}" type="slidenum">
              <a:rPr lang="en-US" sz="1200">
                <a:latin typeface="Times" charset="0"/>
              </a:rPr>
              <a:pPr/>
              <a:t>17</a:t>
            </a:fld>
            <a:endParaRPr lang="en-US" sz="1200">
              <a:latin typeface="Times" charset="0"/>
            </a:endParaRPr>
          </a:p>
        </p:txBody>
      </p:sp>
      <p:sp>
        <p:nvSpPr>
          <p:cNvPr id="20482" name="Rectangle 2"/>
          <p:cNvSpPr>
            <a:spLocks noGrp="1" noRot="1" noChangeAspect="1" noChangeArrowheads="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ea typeface="ＭＳ Ｐゴシック" charset="0"/>
                <a:cs typeface="ＭＳ Ｐゴシック" charset="0"/>
              </a:rPr>
              <a:t>References:(i) Ludvigsson JF, Montgomery SM, Ekbom A, Brandt L, Granath F. Small-intestinal histopathology and mortality risk in celiac disease. JAMA. 2009 Sep 16;302(11):1171-8.(ii) Rubio-Tapia A, Kyle RA, Kaplan EL, Johnson DR, Page W, Erdtmann F, Brantner TL, Kim WR, Phelps TK, Lahr BD, Zinsmeister AR, Melton LJ 3rd, Murray JA. Increased prevalence and mortality in undiagnosed celiac disease. Gastroenterology. 2009 Jul;137(1):88-93(iii) Green PH, Neugut AI, Naiyer AJ, Edwards ZC, Gabinelle S, Chinburapa V. Economic benefits of increased diagnosis of celiac disease in a national managed care population in the United States. J Insur Med. 2008;40(3-4):218-28.(iv) Farrell RJ, Kelly CP. Celiac sprue. N Engl J Med. 2002 Jan 17;346(3):180-8. Review.(v) Sedghizadeh PP, Shuler CF, Allen CM, Beck FM, Kalmar JR. Celiac disease and recurrent aphthous stomatitis: a report and review of the literature. Oral Surg Oral Med Oral Pathol Oral Radiol Endod. 2002;94(4):474-478.(vi) Margutti P, Delunardo F, Ortona E. Autoantibodies associated with psychiatric disorders. Curr Neurovasc Res. 2006 May;3(2):149-57. Review.(vii) Ludvigsson JF, Reutfors J, Osby U, Ekbom A, Montgomery SM. Coeliac disease and risk of mood disorders–a general population-based cohort study. J Affect Disord. 2007 Apr;99(1-3):117-26. Epub 2006 Oct 6.(viii) Ludvigsson JF, Osby U, Ekbom A, Montgomery SM. Coeliac disease and risk of schizophrenia and other psychosis: a general population cohort study. Scand J Gastroenterol. 2007 Feb;42(2):179-85.(ix) Hu WT, Murray JA, Greenaway MC, Parisi JE, Josephs KA. Cognitive impairment and celiac disease. Arch Neurol. 2006 Oct;63(10):1440-6.(x) Bushara KO. Neurologic presentation of celiac disease. Gastroenterology. 2005 Apr;128(4 Suppl 1):S92-7. Review.(xi) Millward C, Ferriter M, Calver S, Connell-Jones G. Gluten- and casein-free diets for autistic spectrum disorder. Cochrane Database Syst Rev. 2004;(2):CD003498. Review.</a:t>
            </a: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09A3C5DF-3453-7644-9C4C-FB3014AAE514}" type="slidenum">
              <a:rPr lang="en-US" sz="1200">
                <a:latin typeface="Times" charset="0"/>
              </a:rPr>
              <a:pPr/>
              <a:t>24</a:t>
            </a:fld>
            <a:endParaRPr lang="en-US" sz="1200">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597BD065-C11F-E444-B7E8-5084783994B3}" type="slidenum">
              <a:rPr lang="en-US" sz="1200">
                <a:latin typeface="Times" charset="0"/>
              </a:rPr>
              <a:pPr/>
              <a:t>28</a:t>
            </a:fld>
            <a:endParaRPr lang="en-US" sz="1200">
              <a:latin typeface="Times" charset="0"/>
            </a:endParaRPr>
          </a:p>
        </p:txBody>
      </p:sp>
      <p:sp>
        <p:nvSpPr>
          <p:cNvPr id="32770" name="Rectangle 2"/>
          <p:cNvSpPr>
            <a:spLocks noGrp="1" noRot="1" noChangeAspect="1" noChangeArrowheads="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fld id="{4863F821-F44A-554A-B31C-6701C22097B5}" type="slidenum">
              <a:rPr lang="en-US" sz="1200">
                <a:latin typeface="Times" charset="0"/>
              </a:rPr>
              <a:pPr eaLnBrk="1" hangingPunct="1"/>
              <a:t>34</a:t>
            </a:fld>
            <a:endParaRPr lang="en-US" sz="1200">
              <a:latin typeface="Times" charset="0"/>
            </a:endParaRPr>
          </a:p>
        </p:txBody>
      </p:sp>
      <p:sp>
        <p:nvSpPr>
          <p:cNvPr id="39938"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fld id="{45825D51-30CD-244C-9E8E-3E06265C3114}"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94">
              <a:defRPr b="1">
                <a:solidFill>
                  <a:schemeClr val="tx1"/>
                </a:solidFill>
                <a:latin typeface="Arial" charset="0"/>
                <a:ea typeface="ＭＳ Ｐゴシック" charset="0"/>
              </a:defRPr>
            </a:lvl1pPr>
            <a:lvl2pPr marL="729057" indent="-280406" defTabSz="915994">
              <a:defRPr b="1">
                <a:solidFill>
                  <a:schemeClr val="tx1"/>
                </a:solidFill>
                <a:latin typeface="Arial" charset="0"/>
                <a:ea typeface="ＭＳ Ｐゴシック" charset="0"/>
              </a:defRPr>
            </a:lvl2pPr>
            <a:lvl3pPr marL="1121626" indent="-224325" defTabSz="915994">
              <a:defRPr b="1">
                <a:solidFill>
                  <a:schemeClr val="tx1"/>
                </a:solidFill>
                <a:latin typeface="Arial" charset="0"/>
                <a:ea typeface="ＭＳ Ｐゴシック" charset="0"/>
              </a:defRPr>
            </a:lvl3pPr>
            <a:lvl4pPr marL="1570276" indent="-224325" defTabSz="915994">
              <a:defRPr b="1">
                <a:solidFill>
                  <a:schemeClr val="tx1"/>
                </a:solidFill>
                <a:latin typeface="Arial" charset="0"/>
                <a:ea typeface="ＭＳ Ｐゴシック" charset="0"/>
              </a:defRPr>
            </a:lvl4pPr>
            <a:lvl5pPr marL="2018927" indent="-224325" defTabSz="915994">
              <a:defRPr b="1">
                <a:solidFill>
                  <a:schemeClr val="tx1"/>
                </a:solidFill>
                <a:latin typeface="Arial" charset="0"/>
                <a:ea typeface="ＭＳ Ｐゴシック" charset="0"/>
              </a:defRPr>
            </a:lvl5pPr>
            <a:lvl6pPr marL="2467577" indent="-224325" algn="ctr" defTabSz="915994" eaLnBrk="0" fontAlgn="base" hangingPunct="0">
              <a:spcBef>
                <a:spcPct val="0"/>
              </a:spcBef>
              <a:spcAft>
                <a:spcPct val="0"/>
              </a:spcAft>
              <a:defRPr b="1">
                <a:solidFill>
                  <a:schemeClr val="tx1"/>
                </a:solidFill>
                <a:latin typeface="Arial" charset="0"/>
                <a:ea typeface="ＭＳ Ｐゴシック" charset="0"/>
              </a:defRPr>
            </a:lvl6pPr>
            <a:lvl7pPr marL="2916227" indent="-224325" algn="ctr" defTabSz="915994" eaLnBrk="0" fontAlgn="base" hangingPunct="0">
              <a:spcBef>
                <a:spcPct val="0"/>
              </a:spcBef>
              <a:spcAft>
                <a:spcPct val="0"/>
              </a:spcAft>
              <a:defRPr b="1">
                <a:solidFill>
                  <a:schemeClr val="tx1"/>
                </a:solidFill>
                <a:latin typeface="Arial" charset="0"/>
                <a:ea typeface="ＭＳ Ｐゴシック" charset="0"/>
              </a:defRPr>
            </a:lvl7pPr>
            <a:lvl8pPr marL="3364878" indent="-224325" algn="ctr" defTabSz="915994" eaLnBrk="0" fontAlgn="base" hangingPunct="0">
              <a:spcBef>
                <a:spcPct val="0"/>
              </a:spcBef>
              <a:spcAft>
                <a:spcPct val="0"/>
              </a:spcAft>
              <a:defRPr b="1">
                <a:solidFill>
                  <a:schemeClr val="tx1"/>
                </a:solidFill>
                <a:latin typeface="Arial" charset="0"/>
                <a:ea typeface="ＭＳ Ｐゴシック" charset="0"/>
              </a:defRPr>
            </a:lvl8pPr>
            <a:lvl9pPr marL="3813528" indent="-224325" algn="ctr" defTabSz="915994" eaLnBrk="0" fontAlgn="base" hangingPunct="0">
              <a:spcBef>
                <a:spcPct val="0"/>
              </a:spcBef>
              <a:spcAft>
                <a:spcPct val="0"/>
              </a:spcAft>
              <a:defRPr b="1">
                <a:solidFill>
                  <a:schemeClr val="tx1"/>
                </a:solidFill>
                <a:latin typeface="Arial" charset="0"/>
                <a:ea typeface="ＭＳ Ｐゴシック" charset="0"/>
              </a:defRPr>
            </a:lvl9pPr>
          </a:lstStyle>
          <a:p>
            <a:pPr>
              <a:defRPr/>
            </a:pPr>
            <a:r>
              <a:rPr lang="en-US" b="0">
                <a:latin typeface="Times" charset="0"/>
              </a:rPr>
              <a:t>BMS Confidential - Not to be distributed</a:t>
            </a:r>
          </a:p>
        </p:txBody>
      </p:sp>
      <p:sp>
        <p:nvSpPr>
          <p:cNvPr id="217091"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94">
              <a:defRPr b="1">
                <a:solidFill>
                  <a:schemeClr val="tx1"/>
                </a:solidFill>
                <a:latin typeface="Arial" charset="0"/>
                <a:ea typeface="ＭＳ Ｐゴシック" charset="0"/>
              </a:defRPr>
            </a:lvl1pPr>
            <a:lvl2pPr marL="729057" indent="-280406" defTabSz="915994">
              <a:defRPr b="1">
                <a:solidFill>
                  <a:schemeClr val="tx1"/>
                </a:solidFill>
                <a:latin typeface="Arial" charset="0"/>
                <a:ea typeface="ＭＳ Ｐゴシック" charset="0"/>
              </a:defRPr>
            </a:lvl2pPr>
            <a:lvl3pPr marL="1121626" indent="-224325" defTabSz="915994">
              <a:defRPr b="1">
                <a:solidFill>
                  <a:schemeClr val="tx1"/>
                </a:solidFill>
                <a:latin typeface="Arial" charset="0"/>
                <a:ea typeface="ＭＳ Ｐゴシック" charset="0"/>
              </a:defRPr>
            </a:lvl3pPr>
            <a:lvl4pPr marL="1570276" indent="-224325" defTabSz="915994">
              <a:defRPr b="1">
                <a:solidFill>
                  <a:schemeClr val="tx1"/>
                </a:solidFill>
                <a:latin typeface="Arial" charset="0"/>
                <a:ea typeface="ＭＳ Ｐゴシック" charset="0"/>
              </a:defRPr>
            </a:lvl4pPr>
            <a:lvl5pPr marL="2018927" indent="-224325" defTabSz="915994">
              <a:defRPr b="1">
                <a:solidFill>
                  <a:schemeClr val="tx1"/>
                </a:solidFill>
                <a:latin typeface="Arial" charset="0"/>
                <a:ea typeface="ＭＳ Ｐゴシック" charset="0"/>
              </a:defRPr>
            </a:lvl5pPr>
            <a:lvl6pPr marL="2467577" indent="-224325" algn="ctr" defTabSz="915994" eaLnBrk="0" fontAlgn="base" hangingPunct="0">
              <a:spcBef>
                <a:spcPct val="0"/>
              </a:spcBef>
              <a:spcAft>
                <a:spcPct val="0"/>
              </a:spcAft>
              <a:defRPr b="1">
                <a:solidFill>
                  <a:schemeClr val="tx1"/>
                </a:solidFill>
                <a:latin typeface="Arial" charset="0"/>
                <a:ea typeface="ＭＳ Ｐゴシック" charset="0"/>
              </a:defRPr>
            </a:lvl6pPr>
            <a:lvl7pPr marL="2916227" indent="-224325" algn="ctr" defTabSz="915994" eaLnBrk="0" fontAlgn="base" hangingPunct="0">
              <a:spcBef>
                <a:spcPct val="0"/>
              </a:spcBef>
              <a:spcAft>
                <a:spcPct val="0"/>
              </a:spcAft>
              <a:defRPr b="1">
                <a:solidFill>
                  <a:schemeClr val="tx1"/>
                </a:solidFill>
                <a:latin typeface="Arial" charset="0"/>
                <a:ea typeface="ＭＳ Ｐゴシック" charset="0"/>
              </a:defRPr>
            </a:lvl7pPr>
            <a:lvl8pPr marL="3364878" indent="-224325" algn="ctr" defTabSz="915994" eaLnBrk="0" fontAlgn="base" hangingPunct="0">
              <a:spcBef>
                <a:spcPct val="0"/>
              </a:spcBef>
              <a:spcAft>
                <a:spcPct val="0"/>
              </a:spcAft>
              <a:defRPr b="1">
                <a:solidFill>
                  <a:schemeClr val="tx1"/>
                </a:solidFill>
                <a:latin typeface="Arial" charset="0"/>
                <a:ea typeface="ＭＳ Ｐゴシック" charset="0"/>
              </a:defRPr>
            </a:lvl8pPr>
            <a:lvl9pPr marL="3813528" indent="-224325" algn="ctr" defTabSz="915994" eaLnBrk="0" fontAlgn="base" hangingPunct="0">
              <a:spcBef>
                <a:spcPct val="0"/>
              </a:spcBef>
              <a:spcAft>
                <a:spcPct val="0"/>
              </a:spcAft>
              <a:defRPr b="1">
                <a:solidFill>
                  <a:schemeClr val="tx1"/>
                </a:solidFill>
                <a:latin typeface="Arial" charset="0"/>
                <a:ea typeface="ＭＳ Ｐゴシック" charset="0"/>
              </a:defRPr>
            </a:lvl9pPr>
          </a:lstStyle>
          <a:p>
            <a:pPr>
              <a:defRPr/>
            </a:pPr>
            <a:r>
              <a:rPr lang="en-US" b="0">
                <a:latin typeface="Times" charset="0"/>
              </a:rPr>
              <a:t>Core slide deck with annotationsCore Slide Deck with Annotations</a:t>
            </a:r>
          </a:p>
        </p:txBody>
      </p:sp>
      <p:sp>
        <p:nvSpPr>
          <p:cNvPr id="72707" name="Rectangle 2"/>
          <p:cNvSpPr txBox="1">
            <a:spLocks noGrp="1"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defTabSz="931863">
              <a:defRPr sz="2400">
                <a:solidFill>
                  <a:schemeClr val="tx1"/>
                </a:solidFill>
                <a:latin typeface="Akzidenz-Grotesk BQ Light" charset="0"/>
                <a:ea typeface="ＭＳ Ｐゴシック" charset="0"/>
                <a:cs typeface="ＭＳ Ｐゴシック" charset="0"/>
              </a:defRPr>
            </a:lvl1pPr>
            <a:lvl2pPr marL="742950" indent="-285750" defTabSz="931863">
              <a:defRPr sz="2400">
                <a:solidFill>
                  <a:schemeClr val="tx1"/>
                </a:solidFill>
                <a:latin typeface="Akzidenz-Grotesk BQ Light" charset="0"/>
                <a:ea typeface="ＭＳ Ｐゴシック" charset="0"/>
              </a:defRPr>
            </a:lvl2pPr>
            <a:lvl3pPr marL="1143000" indent="-228600" defTabSz="931863">
              <a:defRPr sz="2400">
                <a:solidFill>
                  <a:schemeClr val="tx1"/>
                </a:solidFill>
                <a:latin typeface="Akzidenz-Grotesk BQ Light" charset="0"/>
                <a:ea typeface="ＭＳ Ｐゴシック" charset="0"/>
              </a:defRPr>
            </a:lvl3pPr>
            <a:lvl4pPr marL="1600200" indent="-228600" defTabSz="931863">
              <a:defRPr sz="2400">
                <a:solidFill>
                  <a:schemeClr val="tx1"/>
                </a:solidFill>
                <a:latin typeface="Akzidenz-Grotesk BQ Light" charset="0"/>
                <a:ea typeface="ＭＳ Ｐゴシック" charset="0"/>
              </a:defRPr>
            </a:lvl4pPr>
            <a:lvl5pPr marL="2057400" indent="-228600" defTabSz="931863">
              <a:defRPr sz="2400">
                <a:solidFill>
                  <a:schemeClr val="tx1"/>
                </a:solidFill>
                <a:latin typeface="Akzidenz-Grotesk BQ Light"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200">
                <a:latin typeface="Calibri" charset="0"/>
                <a:cs typeface="Arial" charset="0"/>
              </a:rPr>
              <a:t>BMS Confidential - Not to be distributed</a:t>
            </a:r>
          </a:p>
        </p:txBody>
      </p:sp>
      <p:sp>
        <p:nvSpPr>
          <p:cNvPr id="72708" name="Rectangle 6"/>
          <p:cNvSpPr txBox="1">
            <a:spLocks noGrp="1"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defTabSz="931863">
              <a:defRPr sz="2400">
                <a:solidFill>
                  <a:schemeClr val="tx1"/>
                </a:solidFill>
                <a:latin typeface="Akzidenz-Grotesk BQ Light" charset="0"/>
                <a:ea typeface="ＭＳ Ｐゴシック" charset="0"/>
                <a:cs typeface="ＭＳ Ｐゴシック" charset="0"/>
              </a:defRPr>
            </a:lvl1pPr>
            <a:lvl2pPr marL="742950" indent="-285750" defTabSz="931863">
              <a:defRPr sz="2400">
                <a:solidFill>
                  <a:schemeClr val="tx1"/>
                </a:solidFill>
                <a:latin typeface="Akzidenz-Grotesk BQ Light" charset="0"/>
                <a:ea typeface="ＭＳ Ｐゴシック" charset="0"/>
              </a:defRPr>
            </a:lvl2pPr>
            <a:lvl3pPr marL="1143000" indent="-228600" defTabSz="931863">
              <a:defRPr sz="2400">
                <a:solidFill>
                  <a:schemeClr val="tx1"/>
                </a:solidFill>
                <a:latin typeface="Akzidenz-Grotesk BQ Light" charset="0"/>
                <a:ea typeface="ＭＳ Ｐゴシック" charset="0"/>
              </a:defRPr>
            </a:lvl3pPr>
            <a:lvl4pPr marL="1600200" indent="-228600" defTabSz="931863">
              <a:defRPr sz="2400">
                <a:solidFill>
                  <a:schemeClr val="tx1"/>
                </a:solidFill>
                <a:latin typeface="Akzidenz-Grotesk BQ Light" charset="0"/>
                <a:ea typeface="ＭＳ Ｐゴシック" charset="0"/>
              </a:defRPr>
            </a:lvl4pPr>
            <a:lvl5pPr marL="2057400" indent="-228600" defTabSz="931863">
              <a:defRPr sz="2400">
                <a:solidFill>
                  <a:schemeClr val="tx1"/>
                </a:solidFill>
                <a:latin typeface="Akzidenz-Grotesk BQ Light"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200">
                <a:latin typeface="Calibri" charset="0"/>
                <a:cs typeface="Arial" charset="0"/>
              </a:rPr>
              <a:t>Core slide deck with annotationsCore Slide Deck with Annotations</a:t>
            </a:r>
          </a:p>
        </p:txBody>
      </p:sp>
      <p:sp>
        <p:nvSpPr>
          <p:cNvPr id="72709" name="Rectangle 2"/>
          <p:cNvSpPr>
            <a:spLocks noGrp="1" noRot="1" noChangeAspect="1" noChangeArrowheads="1" noTextEdit="1"/>
          </p:cNvSpPr>
          <p:nvPr>
            <p:ph type="sldImg"/>
          </p:nvPr>
        </p:nvSpPr>
        <p:spPr>
          <a:xfrm>
            <a:off x="1144588" y="687388"/>
            <a:ext cx="4568825" cy="3427412"/>
          </a:xfrm>
          <a:solidFill>
            <a:srgbClr val="FFFFFF"/>
          </a:solidFill>
          <a:ln/>
        </p:spPr>
      </p:sp>
      <p:sp>
        <p:nvSpPr>
          <p:cNvPr id="727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91435" tIns="45718" rIns="91435" bIns="45718"/>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363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5941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381000"/>
            <a:ext cx="20002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58483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7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955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5385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93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3299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5224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044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3356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6333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2098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8"/>
          <p:cNvSpPr>
            <a:spLocks noChangeShapeType="1"/>
          </p:cNvSpPr>
          <p:nvPr/>
        </p:nvSpPr>
        <p:spPr bwMode="auto">
          <a:xfrm>
            <a:off x="304800" y="6096000"/>
            <a:ext cx="8458200" cy="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29"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934200" y="6172200"/>
            <a:ext cx="1863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800">
          <a:solidFill>
            <a:srgbClr val="FF1A1F"/>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2pPr>
      <a:lvl3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3pPr>
      <a:lvl4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4pPr>
      <a:lvl5pPr algn="l" rtl="0" eaLnBrk="0" fontAlgn="base" hangingPunct="0">
        <a:spcBef>
          <a:spcPct val="0"/>
        </a:spcBef>
        <a:spcAft>
          <a:spcPct val="0"/>
        </a:spcAft>
        <a:defRPr sz="2800">
          <a:solidFill>
            <a:srgbClr val="FF1A1F"/>
          </a:solidFill>
          <a:latin typeface="Times" charset="0"/>
          <a:ea typeface="ＭＳ Ｐゴシック" charset="-128"/>
          <a:cs typeface="ＭＳ Ｐゴシック" charset="-128"/>
        </a:defRPr>
      </a:lvl5pPr>
      <a:lvl6pPr marL="457200" algn="l" rtl="0" fontAlgn="base">
        <a:spcBef>
          <a:spcPct val="0"/>
        </a:spcBef>
        <a:spcAft>
          <a:spcPct val="0"/>
        </a:spcAft>
        <a:defRPr sz="2800">
          <a:solidFill>
            <a:srgbClr val="CC0000"/>
          </a:solidFill>
          <a:latin typeface="Times" charset="0"/>
        </a:defRPr>
      </a:lvl6pPr>
      <a:lvl7pPr marL="914400" algn="l" rtl="0" fontAlgn="base">
        <a:spcBef>
          <a:spcPct val="0"/>
        </a:spcBef>
        <a:spcAft>
          <a:spcPct val="0"/>
        </a:spcAft>
        <a:defRPr sz="2800">
          <a:solidFill>
            <a:srgbClr val="CC0000"/>
          </a:solidFill>
          <a:latin typeface="Times" charset="0"/>
        </a:defRPr>
      </a:lvl7pPr>
      <a:lvl8pPr marL="1371600" algn="l" rtl="0" fontAlgn="base">
        <a:spcBef>
          <a:spcPct val="0"/>
        </a:spcBef>
        <a:spcAft>
          <a:spcPct val="0"/>
        </a:spcAft>
        <a:defRPr sz="2800">
          <a:solidFill>
            <a:srgbClr val="CC0000"/>
          </a:solidFill>
          <a:latin typeface="Times" charset="0"/>
        </a:defRPr>
      </a:lvl8pPr>
      <a:lvl9pPr marL="1828800" algn="l" rtl="0" fontAlgn="base">
        <a:spcBef>
          <a:spcPct val="0"/>
        </a:spcBef>
        <a:spcAft>
          <a:spcPct val="0"/>
        </a:spcAft>
        <a:defRPr sz="2800">
          <a:solidFill>
            <a:srgbClr val="CC0000"/>
          </a:solidFill>
          <a:latin typeface="Times" charset="0"/>
        </a:defRPr>
      </a:lvl9pPr>
    </p:titleStyle>
    <p:bodyStyle>
      <a:lvl1pPr marL="342900" indent="-342900" algn="l" rtl="0" eaLnBrk="0" fontAlgn="base" hangingPunct="0">
        <a:spcBef>
          <a:spcPct val="20000"/>
        </a:spcBef>
        <a:spcAft>
          <a:spcPct val="0"/>
        </a:spcAft>
        <a:defRPr sz="2400">
          <a:solidFill>
            <a:srgbClr val="161616"/>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rgbClr val="16161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161616"/>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161616"/>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161616"/>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www.ncbi.nlm.nih.gov/pubmed?term=Ramsden%20CE%5BAuthor%5D&amp;cauthor=true&amp;cauthor_uid=23386268" TargetMode="External"/><Relationship Id="rId4" Type="http://schemas.openxmlformats.org/officeDocument/2006/relationships/hyperlink" Target="http://www.ncbi.nlm.nih.gov/pubmed?term=Leelarthaepin%20B%5BAuthor%5D&amp;cauthor=true&amp;cauthor_uid=23386268" TargetMode="External"/><Relationship Id="rId5" Type="http://schemas.openxmlformats.org/officeDocument/2006/relationships/hyperlink" Target="http://www.ncbi.nlm.nih.gov/pubmed?term=Majchrzak-Hong%20SF%5BAuthor%5D&amp;cauthor=true&amp;cauthor_uid=23386268" TargetMode="External"/><Relationship Id="rId6" Type="http://schemas.openxmlformats.org/officeDocument/2006/relationships/hyperlink" Target="http://www.ncbi.nlm.nih.gov/pubmed?term=Faurot%20KR%5BAuthor%5D&amp;cauthor=true&amp;cauthor_uid=23386268" TargetMode="External"/><Relationship Id="rId7" Type="http://schemas.openxmlformats.org/officeDocument/2006/relationships/hyperlink" Target="http://www.ncbi.nlm.nih.gov/pubmed?term=Suchindran%20CM%5BAuthor%5D&amp;cauthor=true&amp;cauthor_uid=23386268" TargetMode="External"/><Relationship Id="rId8" Type="http://schemas.openxmlformats.org/officeDocument/2006/relationships/hyperlink" Target="http://www.ncbi.nlm.nih.gov/pubmed?term=Ringel%20A%5BAuthor%5D&amp;cauthor=true&amp;cauthor_uid=23386268" TargetMode="External"/><Relationship Id="rId9" Type="http://schemas.openxmlformats.org/officeDocument/2006/relationships/hyperlink" Target="http://www.ncbi.nlm.nih.gov/pubmed?term=Davis%20JM%5BAuthor%5D&amp;cauthor=true&amp;cauthor_uid=23386268" TargetMode="External"/><Relationship Id="rId10" Type="http://schemas.openxmlformats.org/officeDocument/2006/relationships/hyperlink" Target="http://www.ncbi.nlm.nih.gov/pubmed?term=Hibbeln%20JR%5BAuthor%5D&amp;cauthor=true&amp;cauthor_uid=23386268" TargetMode="External"/><Relationship Id="rId1" Type="http://schemas.openxmlformats.org/officeDocument/2006/relationships/slideLayout" Target="../slideLayouts/slideLayout7.xml"/><Relationship Id="rId2" Type="http://schemas.openxmlformats.org/officeDocument/2006/relationships/hyperlink" Target="http://www.ncbi.nlm.nih.gov/pubmed?term=Zamora%20D%5BAuthor%5D&amp;cauthor=true&amp;cauthor_uid=233862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2.png"/><Relationship Id="rId5" Type="http://schemas.openxmlformats.org/officeDocument/2006/relationships/image" Target="../media/image33.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omments" Target="../comments/commen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omments" Target="../comments/commen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omments" Target="../comments/commen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hyperlink" Target="http://www.acponline.org/" TargetMode="External"/><Relationship Id="rId5"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hyperlink" Target="http://www.annal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comments" Target="../comments/commen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comments" Target="../comments/commen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idx="4294967295"/>
          </p:nvPr>
        </p:nvSpPr>
        <p:spPr>
          <a:xfrm>
            <a:off x="0" y="152400"/>
            <a:ext cx="6781800" cy="762000"/>
          </a:xfrm>
        </p:spPr>
        <p:txBody>
          <a:bodyPr/>
          <a:lstStyle/>
          <a:p>
            <a:pPr eaLnBrk="1" hangingPunct="1"/>
            <a:r>
              <a:rPr lang="en-US">
                <a:solidFill>
                  <a:schemeClr val="tx1"/>
                </a:solidFill>
                <a:latin typeface="Times New Roman" charset="0"/>
                <a:ea typeface="ＭＳ Ｐゴシック" charset="0"/>
                <a:cs typeface="ＭＳ Ｐゴシック" charset="0"/>
              </a:rPr>
              <a:t>Inflammation: Are you playing with fire?</a:t>
            </a:r>
          </a:p>
        </p:txBody>
      </p:sp>
      <p:sp>
        <p:nvSpPr>
          <p:cNvPr id="3074" name="Text Box 4"/>
          <p:cNvSpPr txBox="1">
            <a:spLocks noChangeArrowheads="1"/>
          </p:cNvSpPr>
          <p:nvPr/>
        </p:nvSpPr>
        <p:spPr bwMode="auto">
          <a:xfrm>
            <a:off x="4876800" y="3581400"/>
            <a:ext cx="39322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endParaRPr lang="en-US">
              <a:ea typeface="MS PGothic" charset="0"/>
              <a:cs typeface="MS PGothic" charset="0"/>
            </a:endParaRPr>
          </a:p>
          <a:p>
            <a:pPr algn="ctr">
              <a:spcBef>
                <a:spcPct val="50000"/>
              </a:spcBef>
            </a:pPr>
            <a:r>
              <a:rPr lang="en-US">
                <a:solidFill>
                  <a:srgbClr val="161616"/>
                </a:solidFill>
                <a:latin typeface="Times New Roman" charset="0"/>
                <a:ea typeface="MS PGothic" charset="0"/>
                <a:cs typeface="MS PGothic" charset="0"/>
              </a:rPr>
              <a:t>Mark Pettus MD</a:t>
            </a:r>
          </a:p>
          <a:p>
            <a:pPr algn="ctr">
              <a:spcBef>
                <a:spcPct val="50000"/>
              </a:spcBef>
            </a:pPr>
            <a:r>
              <a:rPr lang="en-US">
                <a:solidFill>
                  <a:srgbClr val="161616"/>
                </a:solidFill>
                <a:latin typeface="Times New Roman" charset="0"/>
                <a:ea typeface="MS PGothic" charset="0"/>
                <a:cs typeface="MS PGothic" charset="0"/>
              </a:rPr>
              <a:t>February 18, 2015</a:t>
            </a:r>
          </a:p>
        </p:txBody>
      </p:sp>
      <p:pic>
        <p:nvPicPr>
          <p:cNvPr id="307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35814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descr="brain-food-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71600"/>
            <a:ext cx="28336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descr="Picture 2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533400" y="644525"/>
            <a:ext cx="38735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 Box 3"/>
          <p:cNvSpPr txBox="1">
            <a:spLocks noChangeArrowheads="1"/>
          </p:cNvSpPr>
          <p:nvPr/>
        </p:nvSpPr>
        <p:spPr bwMode="auto">
          <a:xfrm>
            <a:off x="4572000" y="533400"/>
            <a:ext cx="35052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a:solidFill>
                  <a:srgbClr val="CC0000"/>
                </a:solidFill>
                <a:latin typeface="Times New Roman" charset="0"/>
                <a:ea typeface="MS PGothic" charset="0"/>
                <a:cs typeface="MS PGothic" charset="0"/>
              </a:rPr>
              <a:t>Evidence for increased inflammation in</a:t>
            </a:r>
            <a:r>
              <a:rPr lang="en-US">
                <a:solidFill>
                  <a:srgbClr val="000000"/>
                </a:solidFill>
                <a:latin typeface="Times New Roman" charset="0"/>
                <a:ea typeface="MS PGothic" charset="0"/>
                <a:cs typeface="MS PGothic" charset="0"/>
              </a:rPr>
              <a:t>:</a:t>
            </a:r>
            <a:endParaRPr lang="en-US">
              <a:solidFill>
                <a:srgbClr val="CC0000"/>
              </a:solidFill>
              <a:latin typeface="Times New Roman" charset="0"/>
              <a:ea typeface="MS PGothic" charset="0"/>
              <a:cs typeface="MS PGothic" charset="0"/>
            </a:endParaRPr>
          </a:p>
          <a:p>
            <a:pPr>
              <a:spcBef>
                <a:spcPct val="50000"/>
              </a:spcBef>
              <a:buFont typeface="Times" charset="0"/>
              <a:buChar char="•"/>
            </a:pPr>
            <a:r>
              <a:rPr lang="en-US" sz="2000">
                <a:latin typeface="Times New Roman" charset="0"/>
                <a:ea typeface="MS PGothic" charset="0"/>
                <a:cs typeface="MS PGothic" charset="0"/>
              </a:rPr>
              <a:t> Alzheimer</a:t>
            </a:r>
            <a:r>
              <a:rPr lang="ja-JP" altLang="en-US" sz="2000">
                <a:latin typeface="Times New Roman" charset="0"/>
                <a:ea typeface="MS PGothic" charset="0"/>
                <a:cs typeface="MS PGothic" charset="0"/>
              </a:rPr>
              <a:t>’</a:t>
            </a:r>
            <a:r>
              <a:rPr lang="en-US" altLang="ja-JP" sz="2000">
                <a:latin typeface="Times New Roman" charset="0"/>
                <a:ea typeface="MS PGothic" charset="0"/>
                <a:cs typeface="MS PGothic" charset="0"/>
              </a:rPr>
              <a:t>s disease</a:t>
            </a:r>
          </a:p>
          <a:p>
            <a:pPr>
              <a:spcBef>
                <a:spcPct val="50000"/>
              </a:spcBef>
              <a:buFont typeface="Times" charset="0"/>
              <a:buChar char="•"/>
            </a:pPr>
            <a:r>
              <a:rPr lang="en-US" sz="2000">
                <a:latin typeface="Times New Roman" charset="0"/>
                <a:ea typeface="MS PGothic" charset="0"/>
                <a:cs typeface="MS PGothic" charset="0"/>
              </a:rPr>
              <a:t> Depression </a:t>
            </a:r>
          </a:p>
          <a:p>
            <a:pPr>
              <a:spcBef>
                <a:spcPct val="50000"/>
              </a:spcBef>
              <a:buFont typeface="Times" charset="0"/>
              <a:buChar char="•"/>
            </a:pPr>
            <a:r>
              <a:rPr lang="en-US" sz="2000">
                <a:latin typeface="Times New Roman" charset="0"/>
                <a:ea typeface="MS PGothic" charset="0"/>
                <a:cs typeface="MS PGothic" charset="0"/>
              </a:rPr>
              <a:t> Pain</a:t>
            </a:r>
          </a:p>
          <a:p>
            <a:pPr>
              <a:spcBef>
                <a:spcPct val="50000"/>
              </a:spcBef>
              <a:buFont typeface="Times" charset="0"/>
              <a:buChar char="•"/>
            </a:pPr>
            <a:r>
              <a:rPr lang="en-US" sz="2000">
                <a:latin typeface="Times New Roman" charset="0"/>
                <a:ea typeface="MS PGothic" charset="0"/>
                <a:cs typeface="MS PGothic" charset="0"/>
              </a:rPr>
              <a:t> PD</a:t>
            </a:r>
          </a:p>
          <a:p>
            <a:pPr>
              <a:spcBef>
                <a:spcPct val="50000"/>
              </a:spcBef>
              <a:buFont typeface="Times" charset="0"/>
              <a:buChar char="•"/>
            </a:pPr>
            <a:r>
              <a:rPr lang="en-US" sz="2000">
                <a:latin typeface="Times New Roman" charset="0"/>
                <a:ea typeface="MS PGothic" charset="0"/>
                <a:cs typeface="MS PGothic" charset="0"/>
              </a:rPr>
              <a:t> MS</a:t>
            </a:r>
          </a:p>
          <a:p>
            <a:pPr>
              <a:spcBef>
                <a:spcPct val="50000"/>
              </a:spcBef>
              <a:buFont typeface="Times" charset="0"/>
              <a:buChar char="•"/>
            </a:pPr>
            <a:r>
              <a:rPr lang="en-US" sz="2000">
                <a:latin typeface="Times New Roman" charset="0"/>
                <a:ea typeface="MS PGothic" charset="0"/>
                <a:cs typeface="MS PGothic" charset="0"/>
              </a:rPr>
              <a:t> ADD and ADDHD</a:t>
            </a:r>
          </a:p>
          <a:p>
            <a:pPr>
              <a:spcBef>
                <a:spcPct val="50000"/>
              </a:spcBef>
              <a:buFont typeface="Times" charset="0"/>
              <a:buChar char="•"/>
            </a:pPr>
            <a:r>
              <a:rPr lang="en-US" sz="2000">
                <a:latin typeface="Times New Roman" charset="0"/>
                <a:ea typeface="MS PGothic" charset="0"/>
                <a:cs typeface="MS PGothic" charset="0"/>
              </a:rPr>
              <a:t> Brain fog</a:t>
            </a:r>
          </a:p>
          <a:p>
            <a:pPr>
              <a:spcBef>
                <a:spcPct val="50000"/>
              </a:spcBef>
              <a:buFont typeface="Times" charset="0"/>
              <a:buChar char="•"/>
            </a:pPr>
            <a:r>
              <a:rPr lang="en-US" sz="2000">
                <a:latin typeface="Times New Roman" charset="0"/>
                <a:ea typeface="MS PGothic" charset="0"/>
                <a:cs typeface="MS PGothic" charset="0"/>
              </a:rPr>
              <a:t> Anxiety and Panic</a:t>
            </a:r>
          </a:p>
          <a:p>
            <a:pPr>
              <a:spcBef>
                <a:spcPct val="50000"/>
              </a:spcBef>
              <a:buFont typeface="Times" charset="0"/>
              <a:buChar char="•"/>
            </a:pPr>
            <a:r>
              <a:rPr lang="en-US" sz="2000">
                <a:latin typeface="Times New Roman" charset="0"/>
                <a:ea typeface="MS PGothic" charset="0"/>
                <a:cs typeface="MS PGothic" charset="0"/>
              </a:rPr>
              <a:t> Autism spectrum</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500" b="1" smtClean="0">
                <a:latin typeface="Arial" charset="0"/>
              </a:rPr>
              <a:t>The role of NF-κB within the cellular context of the nervous system.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958850"/>
            <a:ext cx="2894012"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 name="Text Box 3"/>
          <p:cNvSpPr txBox="1">
            <a:spLocks noChangeArrowheads="1"/>
          </p:cNvSpPr>
          <p:nvPr/>
        </p:nvSpPr>
        <p:spPr bwMode="auto">
          <a:xfrm>
            <a:off x="3127375" y="5972175"/>
            <a:ext cx="391795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smtClean="0">
                <a:latin typeface="Arial" charset="0"/>
              </a:rPr>
              <a:t>Kaltschmidt B , and Kaltschmidt C Cold Spring Harb Perspect Biol 2009;1:a001271</a:t>
            </a:r>
          </a:p>
        </p:txBody>
      </p:sp>
      <p:sp>
        <p:nvSpPr>
          <p:cNvPr id="3076" name="Text Box 4"/>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smtClean="0">
                <a:latin typeface="Arial" charset="0"/>
              </a:rPr>
              <a:t>©2009 by Cold Spring Harbor Laboratory Press</a:t>
            </a:r>
          </a:p>
        </p:txBody>
      </p:sp>
      <p:sp>
        <p:nvSpPr>
          <p:cNvPr id="43013" name="TextBox 1"/>
          <p:cNvSpPr txBox="1">
            <a:spLocks noChangeArrowheads="1"/>
          </p:cNvSpPr>
          <p:nvPr/>
        </p:nvSpPr>
        <p:spPr bwMode="auto">
          <a:xfrm>
            <a:off x="5499100" y="1303338"/>
            <a:ext cx="318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Upregulation of glutamate and impairment of myelin</a:t>
            </a:r>
          </a:p>
        </p:txBody>
      </p:sp>
      <p:sp>
        <p:nvSpPr>
          <p:cNvPr id="43014" name="TextBox 2"/>
          <p:cNvSpPr txBox="1">
            <a:spLocks noChangeArrowheads="1"/>
          </p:cNvSpPr>
          <p:nvPr/>
        </p:nvSpPr>
        <p:spPr bwMode="auto">
          <a:xfrm>
            <a:off x="5300663" y="2917825"/>
            <a:ext cx="3489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Upregulation of pro-inflammatory cytokines with increased conversion of stem cells to activated microglia cells</a:t>
            </a:r>
          </a:p>
        </p:txBody>
      </p:sp>
      <p:sp>
        <p:nvSpPr>
          <p:cNvPr id="43015" name="TextBox 3"/>
          <p:cNvSpPr txBox="1">
            <a:spLocks noChangeArrowheads="1"/>
          </p:cNvSpPr>
          <p:nvPr/>
        </p:nvSpPr>
        <p:spPr bwMode="auto">
          <a:xfrm>
            <a:off x="5613400" y="4786313"/>
            <a:ext cx="3205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a:latin typeface="Times New Roman" charset="0"/>
                <a:cs typeface="Times New Roman" charset="0"/>
              </a:rPr>
              <a:t>Pro-inflammatory cytokine upregulation in astrocytes</a:t>
            </a:r>
          </a:p>
        </p:txBody>
      </p:sp>
      <p:cxnSp>
        <p:nvCxnSpPr>
          <p:cNvPr id="6" name="Straight Arrow Connector 5"/>
          <p:cNvCxnSpPr/>
          <p:nvPr/>
        </p:nvCxnSpPr>
        <p:spPr>
          <a:xfrm flipH="1">
            <a:off x="4729163" y="1735138"/>
            <a:ext cx="884237" cy="4873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365625" y="3554413"/>
            <a:ext cx="1031875" cy="3746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4705350" y="5056188"/>
            <a:ext cx="1055688" cy="1603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P spid="43014" grpId="0"/>
      <p:bldP spid="430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lstStyle/>
          <a:p>
            <a:endParaRPr lang="en-US">
              <a:latin typeface="Baskerville" charset="0"/>
              <a:ea typeface="ＭＳ Ｐゴシック" charset="0"/>
              <a:cs typeface="ＭＳ Ｐゴシック" charset="0"/>
            </a:endParaRPr>
          </a:p>
        </p:txBody>
      </p:sp>
      <p:sp>
        <p:nvSpPr>
          <p:cNvPr id="14338" name="Rectangle 2"/>
          <p:cNvSpPr>
            <a:spLocks noGrp="1" noChangeArrowheads="1"/>
          </p:cNvSpPr>
          <p:nvPr>
            <p:ph type="body" idx="1"/>
          </p:nvPr>
        </p:nvSpPr>
        <p:spPr/>
        <p:txBody>
          <a:bodyPr/>
          <a:lstStyle/>
          <a:p>
            <a:pPr marL="469900">
              <a:buFontTx/>
              <a:buBlip>
                <a:blip r:embed="rId2"/>
              </a:buBlip>
            </a:pPr>
            <a:endParaRPr lang="en-US">
              <a:latin typeface="Times New Roman" charset="0"/>
              <a:ea typeface="ＭＳ Ｐゴシック" charset="0"/>
              <a:cs typeface="ＭＳ Ｐゴシック"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77009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0" name="Text Box 4"/>
          <p:cNvSpPr txBox="1">
            <a:spLocks noChangeArrowheads="1"/>
          </p:cNvSpPr>
          <p:nvPr/>
        </p:nvSpPr>
        <p:spPr bwMode="auto">
          <a:xfrm>
            <a:off x="4456113" y="6532563"/>
            <a:ext cx="22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1589F12B-DB3B-DE45-9CE5-720DE88BD4D0}" type="slidenum">
              <a:rPr lang="en-US" sz="1100"/>
              <a:pPr/>
              <a:t>12</a:t>
            </a:fld>
            <a:endParaRPr lang="en-US" sz="1100"/>
          </a:p>
        </p:txBody>
      </p:sp>
      <p:sp>
        <p:nvSpPr>
          <p:cNvPr id="14341" name="TextBox 5"/>
          <p:cNvSpPr txBox="1">
            <a:spLocks noChangeArrowheads="1"/>
          </p:cNvSpPr>
          <p:nvPr/>
        </p:nvSpPr>
        <p:spPr bwMode="auto">
          <a:xfrm>
            <a:off x="533400" y="6324600"/>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800">
                <a:latin typeface="Times New Roman" charset="0"/>
                <a:cs typeface="Times New Roman" charset="0"/>
              </a:rPr>
              <a:t>Slide courtesy Jeanne Wallace PhD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1600200" y="4724400"/>
            <a:ext cx="541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3200">
                <a:latin typeface="Times New Roman" charset="0"/>
                <a:cs typeface="Times New Roman" charset="0"/>
              </a:rPr>
              <a:t>Food and Inflammation</a:t>
            </a:r>
          </a:p>
        </p:txBody>
      </p:sp>
      <p:pic>
        <p:nvPicPr>
          <p:cNvPr id="153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5930900" cy="428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8"/>
            <a:ext cx="9144000"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6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763" y="550863"/>
            <a:ext cx="80772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1143000" y="304800"/>
            <a:ext cx="6629400" cy="1066800"/>
          </a:xfrm>
        </p:spPr>
        <p:txBody>
          <a:bodyPr/>
          <a:lstStyle/>
          <a:p>
            <a:pPr algn="ctr" eaLnBrk="1" hangingPunct="1"/>
            <a:r>
              <a:rPr lang="en-US" sz="3200">
                <a:latin typeface="Baskerville" charset="0"/>
                <a:ea typeface="ＭＳ Ｐゴシック" charset="0"/>
                <a:cs typeface="ＭＳ Ｐゴシック" charset="0"/>
              </a:rPr>
              <a:t>Changes in our diet that Trigger Inflammation</a:t>
            </a:r>
          </a:p>
        </p:txBody>
      </p:sp>
      <p:sp>
        <p:nvSpPr>
          <p:cNvPr id="19458" name="Rectangle 3"/>
          <p:cNvSpPr>
            <a:spLocks noGrp="1" noChangeArrowheads="1"/>
          </p:cNvSpPr>
          <p:nvPr>
            <p:ph type="body" idx="1"/>
          </p:nvPr>
        </p:nvSpPr>
        <p:spPr>
          <a:xfrm>
            <a:off x="152400" y="1752600"/>
            <a:ext cx="8991600" cy="4246563"/>
          </a:xfrm>
        </p:spPr>
        <p:txBody>
          <a:bodyPr/>
          <a:lstStyle/>
          <a:p>
            <a:pPr eaLnBrk="1" hangingPunct="1">
              <a:lnSpc>
                <a:spcPct val="80000"/>
              </a:lnSpc>
              <a:buFont typeface="Wingdings" charset="0"/>
              <a:buChar char="§"/>
            </a:pPr>
            <a:r>
              <a:rPr lang="en-US" sz="2800">
                <a:latin typeface="Times New Roman" charset="0"/>
                <a:ea typeface="ＭＳ Ｐゴシック" charset="0"/>
                <a:cs typeface="ＭＳ Ｐゴシック" charset="0"/>
              </a:rPr>
              <a:t>Sugar and refined grain flours, processed - high glycemic foods with high </a:t>
            </a:r>
            <a:r>
              <a:rPr lang="ja-JP" altLang="en-US" sz="2800">
                <a:latin typeface="Times New Roman"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carbohydrate density</a:t>
            </a:r>
            <a:r>
              <a:rPr lang="ja-JP" altLang="en-US" sz="2800">
                <a:latin typeface="Times New Roman"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a:t>
            </a:r>
          </a:p>
          <a:p>
            <a:pPr eaLnBrk="1" hangingPunct="1">
              <a:lnSpc>
                <a:spcPct val="80000"/>
              </a:lnSpc>
              <a:buFont typeface="Wingdings" charset="0"/>
              <a:buChar char="§"/>
            </a:pPr>
            <a:r>
              <a:rPr lang="en-US" altLang="ja-JP" sz="2800">
                <a:latin typeface="Times New Roman" charset="0"/>
                <a:ea typeface="ＭＳ Ｐゴシック" charset="0"/>
                <a:cs typeface="ＭＳ Ｐゴシック" charset="0"/>
              </a:rPr>
              <a:t>Fructose from sugar and HFCS</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Increased O-6/O-3 EFA intake</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Food sensitivities such as gluten or dairy</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Not enough vegetables, fiber</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Foods contaminated with environmental toxins such as game fish (mercury), non-organic fruits and vegetables with pesticide residues, BPA in plastics</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 GMO foods</a:t>
            </a:r>
          </a:p>
          <a:p>
            <a:pPr eaLnBrk="1" hangingPunct="1">
              <a:lnSpc>
                <a:spcPct val="80000"/>
              </a:lnSpc>
              <a:buFont typeface="Wingdings" charset="0"/>
              <a:buChar char="§"/>
            </a:pPr>
            <a:endParaRPr lang="en-US" sz="2800">
              <a:latin typeface="Times New Roman" charset="0"/>
              <a:ea typeface="ＭＳ Ｐゴシック" charset="0"/>
              <a:cs typeface="ＭＳ Ｐゴシック" charset="0"/>
            </a:endParaRPr>
          </a:p>
          <a:p>
            <a:pPr eaLnBrk="1" hangingPunct="1">
              <a:lnSpc>
                <a:spcPct val="80000"/>
              </a:lnSpc>
              <a:buFont typeface="Wingdings" charset="0"/>
              <a:buChar char="§"/>
            </a:pPr>
            <a:endParaRPr lang="en-US" sz="2800">
              <a:latin typeface="Times New Roman"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200"/>
            <a:ext cx="9144000"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84138"/>
            <a:ext cx="8555038"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6"/>
          <p:cNvSpPr>
            <a:spLocks noGrp="1"/>
          </p:cNvSpPr>
          <p:nvPr>
            <p:ph type="title"/>
          </p:nvPr>
        </p:nvSpPr>
        <p:spPr/>
        <p:txBody>
          <a:bodyPr/>
          <a:lstStyle/>
          <a:p>
            <a:r>
              <a:rPr lang="en-US">
                <a:latin typeface="Times" charset="0"/>
                <a:ea typeface="ＭＳ Ｐゴシック" charset="0"/>
                <a:cs typeface="ＭＳ Ｐゴシック" charset="0"/>
              </a:rPr>
              <a:t>The Course</a:t>
            </a:r>
          </a:p>
        </p:txBody>
      </p:sp>
      <p:sp>
        <p:nvSpPr>
          <p:cNvPr id="8" name="Content Placeholder 7"/>
          <p:cNvSpPr>
            <a:spLocks noGrp="1"/>
          </p:cNvSpPr>
          <p:nvPr>
            <p:ph idx="1"/>
          </p:nvPr>
        </p:nvSpPr>
        <p:spPr>
          <a:xfrm>
            <a:off x="914400" y="1981200"/>
            <a:ext cx="7772400" cy="3657600"/>
          </a:xfrm>
        </p:spPr>
        <p:txBody>
          <a:bodyPr/>
          <a:lstStyle/>
          <a:p>
            <a:pPr>
              <a:buFontTx/>
              <a:buChar char="•"/>
            </a:pPr>
            <a:r>
              <a:rPr lang="en-US" dirty="0">
                <a:latin typeface="Times" charset="0"/>
                <a:ea typeface="ＭＳ Ｐゴシック" charset="0"/>
                <a:cs typeface="ＭＳ Ｐゴシック" charset="0"/>
              </a:rPr>
              <a:t>Epigenetics</a:t>
            </a:r>
          </a:p>
          <a:p>
            <a:pPr>
              <a:buFontTx/>
              <a:buChar char="•"/>
            </a:pPr>
            <a:r>
              <a:rPr lang="en-US" dirty="0">
                <a:latin typeface="Times" charset="0"/>
                <a:ea typeface="ＭＳ Ｐゴシック" charset="0"/>
                <a:cs typeface="ＭＳ Ｐゴシック" charset="0"/>
              </a:rPr>
              <a:t>Metabolism</a:t>
            </a:r>
          </a:p>
          <a:p>
            <a:pPr>
              <a:buFontTx/>
              <a:buChar char="•"/>
            </a:pPr>
            <a:r>
              <a:rPr lang="en-US" dirty="0">
                <a:solidFill>
                  <a:srgbClr val="FF0000"/>
                </a:solidFill>
                <a:latin typeface="Times" charset="0"/>
                <a:ea typeface="ＭＳ Ｐゴシック" charset="0"/>
                <a:cs typeface="ＭＳ Ｐゴシック" charset="0"/>
              </a:rPr>
              <a:t>Inflammation</a:t>
            </a:r>
          </a:p>
          <a:p>
            <a:pPr>
              <a:buFontTx/>
              <a:buChar char="•"/>
            </a:pPr>
            <a:r>
              <a:rPr lang="en-US" dirty="0">
                <a:latin typeface="Times" charset="0"/>
                <a:ea typeface="ＭＳ Ｐゴシック" charset="0"/>
                <a:cs typeface="ＭＳ Ｐゴシック" charset="0"/>
              </a:rPr>
              <a:t>Gut-microbiome barrier function</a:t>
            </a:r>
          </a:p>
          <a:p>
            <a:pPr>
              <a:buFontTx/>
              <a:buChar char="•"/>
            </a:pPr>
            <a:r>
              <a:rPr lang="en-US" dirty="0">
                <a:latin typeface="Times" charset="0"/>
                <a:ea typeface="ＭＳ Ｐゴシック" charset="0"/>
                <a:cs typeface="ＭＳ Ｐゴシック" charset="0"/>
              </a:rPr>
              <a:t>Environmental toxins- mitochondria</a:t>
            </a:r>
          </a:p>
          <a:p>
            <a:pPr>
              <a:buFontTx/>
              <a:buChar char="•"/>
            </a:pPr>
            <a:r>
              <a:rPr lang="en-US" dirty="0">
                <a:latin typeface="Times" charset="0"/>
                <a:ea typeface="ＭＳ Ｐゴシック" charset="0"/>
                <a:cs typeface="ＭＳ Ｐゴシック" charset="0"/>
              </a:rPr>
              <a:t>The science of mind</a:t>
            </a:r>
          </a:p>
          <a:p>
            <a:pPr>
              <a:buFontTx/>
              <a:buChar char="•"/>
            </a:pPr>
            <a:r>
              <a:rPr lang="en-US" dirty="0">
                <a:latin typeface="Times" charset="0"/>
                <a:ea typeface="ＭＳ Ｐゴシック" charset="0"/>
                <a:cs typeface="ＭＳ Ｐゴシック" charset="0"/>
              </a:rPr>
              <a:t>Social connection and health</a:t>
            </a:r>
          </a:p>
          <a:p>
            <a:pPr>
              <a:buFontTx/>
              <a:buChar char="•"/>
            </a:pPr>
            <a:r>
              <a:rPr lang="en-US" dirty="0">
                <a:latin typeface="Times" charset="0"/>
                <a:ea typeface="ＭＳ Ｐゴシック" charset="0"/>
                <a:cs typeface="ＭＳ Ｐゴシック" charset="0"/>
              </a:rPr>
              <a:t>Spiritual practice and health outcomes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linds(horizontal)">
                                      <p:cBhvr>
                                        <p:cTn id="37" dur="500"/>
                                        <p:tgtEl>
                                          <p:spTgt spid="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linds(horizont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762000" y="0"/>
            <a:ext cx="7924800" cy="461963"/>
          </a:xfrm>
          <a:prstGeom prst="rect">
            <a:avLst/>
          </a:prstGeom>
          <a:noFill/>
          <a:ln w="9525">
            <a:noFill/>
            <a:miter lim="800000"/>
            <a:headEnd/>
            <a:tailEnd/>
          </a:ln>
        </p:spPr>
        <p:txBody>
          <a:bodyPr>
            <a:spAutoFit/>
          </a:bodyPr>
          <a:lstStyle/>
          <a:p>
            <a:pPr algn="ctr">
              <a:spcBef>
                <a:spcPct val="50000"/>
              </a:spcBef>
              <a:defRPr/>
            </a:pPr>
            <a:r>
              <a:rPr lang="en-US" dirty="0">
                <a:solidFill>
                  <a:schemeClr val="accent4">
                    <a:lumMod val="10000"/>
                  </a:schemeClr>
                </a:solidFill>
                <a:latin typeface="Times" pitchFamily="-111" charset="0"/>
                <a:ea typeface="+mn-ea"/>
                <a:cs typeface="+mn-cs"/>
              </a:rPr>
              <a:t>Different carbohydrates produce unique genomic responses!</a:t>
            </a:r>
          </a:p>
        </p:txBody>
      </p:sp>
      <p:sp>
        <p:nvSpPr>
          <p:cNvPr id="23554" name="Text Box 3"/>
          <p:cNvSpPr txBox="1">
            <a:spLocks noChangeArrowheads="1"/>
          </p:cNvSpPr>
          <p:nvPr/>
        </p:nvSpPr>
        <p:spPr bwMode="auto">
          <a:xfrm>
            <a:off x="914400" y="3124200"/>
            <a:ext cx="7543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b="1" i="1" u="sng">
                <a:solidFill>
                  <a:srgbClr val="CC0000"/>
                </a:solidFill>
                <a:latin typeface="Times" charset="0"/>
              </a:rPr>
              <a:t>High Glycemic Carbs                    Low Glycemic Carbs</a:t>
            </a:r>
          </a:p>
          <a:p>
            <a:pPr>
              <a:spcBef>
                <a:spcPct val="50000"/>
              </a:spcBef>
            </a:pPr>
            <a:r>
              <a:rPr lang="en-US">
                <a:solidFill>
                  <a:srgbClr val="161616"/>
                </a:solidFill>
                <a:latin typeface="Times" charset="0"/>
              </a:rPr>
              <a:t>62 genes regulating                         Same genes turned off;</a:t>
            </a:r>
          </a:p>
          <a:p>
            <a:pPr>
              <a:spcBef>
                <a:spcPct val="50000"/>
              </a:spcBef>
            </a:pPr>
            <a:r>
              <a:rPr lang="en-US">
                <a:solidFill>
                  <a:srgbClr val="161616"/>
                </a:solidFill>
                <a:latin typeface="Times" charset="0"/>
              </a:rPr>
              <a:t>Inflammation, stress,                       Genes regulating same insulin signaling                              production turned off.  gene responses activated.</a:t>
            </a:r>
          </a:p>
          <a:p>
            <a:pPr>
              <a:spcBef>
                <a:spcPct val="50000"/>
              </a:spcBef>
            </a:pPr>
            <a:endParaRPr lang="en-US">
              <a:solidFill>
                <a:srgbClr val="161616"/>
              </a:solidFill>
              <a:latin typeface="Times" charset="0"/>
            </a:endParaRPr>
          </a:p>
          <a:p>
            <a:pPr>
              <a:spcBef>
                <a:spcPct val="50000"/>
              </a:spcBef>
            </a:pPr>
            <a:r>
              <a:rPr lang="en-US" sz="2000" i="1">
                <a:solidFill>
                  <a:srgbClr val="161616"/>
                </a:solidFill>
                <a:latin typeface="Times" charset="0"/>
              </a:rPr>
              <a:t>Kalle et al. Am J Clin Nutr;2007:851:1417-27</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14400"/>
            <a:ext cx="2971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7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2089150"/>
            <a:ext cx="78486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27063"/>
            <a:ext cx="88773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2"/>
          <p:cNvSpPr txBox="1">
            <a:spLocks noChangeArrowheads="1"/>
          </p:cNvSpPr>
          <p:nvPr/>
        </p:nvSpPr>
        <p:spPr bwMode="auto">
          <a:xfrm>
            <a:off x="533400" y="3124200"/>
            <a:ext cx="765016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a:t>  </a:t>
            </a:r>
            <a:r>
              <a:rPr lang="en-US">
                <a:latin typeface="Times New Roman" charset="0"/>
                <a:cs typeface="Times New Roman" charset="0"/>
              </a:rPr>
              <a:t>1,230 individuals age 70 and older</a:t>
            </a:r>
          </a:p>
          <a:p>
            <a:pPr>
              <a:buFont typeface="Arial" charset="0"/>
              <a:buChar char="•"/>
            </a:pPr>
            <a:r>
              <a:rPr lang="en-US">
                <a:latin typeface="Times New Roman" charset="0"/>
                <a:cs typeface="Times New Roman" charset="0"/>
              </a:rPr>
              <a:t>  4-year follow-up</a:t>
            </a:r>
          </a:p>
          <a:p>
            <a:pPr>
              <a:buFont typeface="Arial" charset="0"/>
              <a:buChar char="•"/>
            </a:pPr>
            <a:r>
              <a:rPr lang="en-US">
                <a:latin typeface="Times New Roman" charset="0"/>
                <a:cs typeface="Times New Roman" charset="0"/>
              </a:rPr>
              <a:t>  Individuals with higher carbohydrate intake had nearly</a:t>
            </a:r>
          </a:p>
          <a:p>
            <a:r>
              <a:rPr lang="en-US">
                <a:latin typeface="Times New Roman" charset="0"/>
                <a:cs typeface="Times New Roman" charset="0"/>
              </a:rPr>
              <a:t>    four times the risk of developing Mild Cognitive</a:t>
            </a:r>
          </a:p>
          <a:p>
            <a:r>
              <a:rPr lang="en-US">
                <a:latin typeface="Times New Roman" charset="0"/>
                <a:cs typeface="Times New Roman" charset="0"/>
              </a:rPr>
              <a:t>    Impairment (MCI)</a:t>
            </a:r>
          </a:p>
          <a:p>
            <a:pPr>
              <a:buFont typeface="Arial" charset="0"/>
              <a:buChar char="•"/>
            </a:pPr>
            <a:r>
              <a:rPr lang="en-US">
                <a:latin typeface="Times New Roman" charset="0"/>
                <a:cs typeface="Times New Roman" charset="0"/>
              </a:rPr>
              <a:t>  Those individuals with the highest fat intake compared to</a:t>
            </a:r>
          </a:p>
          <a:p>
            <a:r>
              <a:rPr lang="en-US">
                <a:latin typeface="Times New Roman" charset="0"/>
                <a:cs typeface="Times New Roman" charset="0"/>
              </a:rPr>
              <a:t>    the lowest fat intake were 42% less likely to have MCI</a:t>
            </a: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9575" y="1814513"/>
            <a:ext cx="18319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0" y="0"/>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161616"/>
                </a:solidFill>
                <a:latin typeface="Times New Roman" charset="0"/>
                <a:cs typeface="Times New Roman" charset="0"/>
                <a:hlinkClick r:id="rId2" tooltip="BMJ (Clinical research ed.)."/>
              </a:rPr>
              <a:t>BMJ.</a:t>
            </a:r>
            <a:r>
              <a:rPr lang="en-US">
                <a:solidFill>
                  <a:srgbClr val="161616"/>
                </a:solidFill>
                <a:latin typeface="Times New Roman" charset="0"/>
                <a:cs typeface="Times New Roman" charset="0"/>
              </a:rPr>
              <a:t> 2013 Feb 4;346:e8707. doi: 10.1136/bmj.e8707.</a:t>
            </a:r>
          </a:p>
          <a:p>
            <a:r>
              <a:rPr lang="en-US" b="1">
                <a:solidFill>
                  <a:srgbClr val="161616"/>
                </a:solidFill>
                <a:latin typeface="Times New Roman" charset="0"/>
                <a:cs typeface="Times New Roman" charset="0"/>
              </a:rPr>
              <a:t>Use of dietary linoleic acid for secondary prevention of coronary heart disease and death: evaluation of recovered data from the Sydney Diet Heart Study and updated meta-analysis.</a:t>
            </a:r>
          </a:p>
          <a:p>
            <a:r>
              <a:rPr lang="en-US" sz="2000">
                <a:solidFill>
                  <a:srgbClr val="161616"/>
                </a:solidFill>
                <a:latin typeface="Times New Roman" charset="0"/>
                <a:cs typeface="Times New Roman" charset="0"/>
                <a:hlinkClick r:id="rId3"/>
              </a:rPr>
              <a:t>Ramsden CE</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2"/>
              </a:rPr>
              <a:t>Zamora D</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4"/>
              </a:rPr>
              <a:t>Leelarthaepin B</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5"/>
              </a:rPr>
              <a:t>Majchrzak-Hong SF</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6"/>
              </a:rPr>
              <a:t>Faurot KR</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7"/>
              </a:rPr>
              <a:t>Suchindran CM</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8"/>
              </a:rPr>
              <a:t>Ringel A</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9"/>
              </a:rPr>
              <a:t>Davis JM</a:t>
            </a:r>
            <a:r>
              <a:rPr lang="en-US" sz="2000">
                <a:solidFill>
                  <a:srgbClr val="161616"/>
                </a:solidFill>
                <a:latin typeface="Times New Roman" charset="0"/>
                <a:cs typeface="Times New Roman" charset="0"/>
              </a:rPr>
              <a:t>, </a:t>
            </a:r>
            <a:r>
              <a:rPr lang="en-US" sz="2000">
                <a:solidFill>
                  <a:srgbClr val="161616"/>
                </a:solidFill>
                <a:latin typeface="Times New Roman" charset="0"/>
                <a:cs typeface="Times New Roman" charset="0"/>
                <a:hlinkClick r:id="rId10"/>
              </a:rPr>
              <a:t>Hibbeln JR</a:t>
            </a:r>
            <a:r>
              <a:rPr lang="en-US" sz="2000">
                <a:solidFill>
                  <a:srgbClr val="161616"/>
                </a:solidFill>
                <a:latin typeface="Times New Roman" charset="0"/>
                <a:cs typeface="Times New Roman" charset="0"/>
              </a:rPr>
              <a:t>.</a:t>
            </a:r>
          </a:p>
          <a:p>
            <a:endParaRPr lang="en-US">
              <a:solidFill>
                <a:srgbClr val="161616"/>
              </a:solidFill>
              <a:cs typeface="Times New Roman" charset="0"/>
            </a:endParaRPr>
          </a:p>
          <a:p>
            <a:r>
              <a:rPr lang="en-US" sz="2000" b="1">
                <a:solidFill>
                  <a:srgbClr val="161616"/>
                </a:solidFill>
                <a:latin typeface="Times New Roman" charset="0"/>
                <a:cs typeface="Times New Roman" charset="0"/>
              </a:rPr>
              <a:t>CONCLUSIONS: </a:t>
            </a:r>
          </a:p>
          <a:p>
            <a:r>
              <a:rPr lang="en-US" sz="2000">
                <a:solidFill>
                  <a:srgbClr val="161616"/>
                </a:solidFill>
                <a:latin typeface="Times New Roman" charset="0"/>
                <a:cs typeface="Times New Roman" charset="0"/>
              </a:rPr>
              <a:t>Advice to substitute polyunsaturated fats for saturated fats is a key component of worldwide dietary guidelines for coronary heart disease risk reduction. However, clinical benefits of the most abundant polyunsaturated fatty acid, omega 6 linoleic acid, have not been established. In this cohort, substituting dietary linoleic acid in place of saturated fats increased the rates of death from all causes, coronary heart disease, and cardiovascular disease. An updated meta-analysis of linoleic acid intervention trials showed no evidence of cardiovascular benefit. These findings could have important implications for worldwide dietary advice to substitute omega 6 linoleic acid, or polyunsaturated fats in general, for saturated fats.</a:t>
            </a:r>
          </a:p>
        </p:txBody>
      </p:sp>
      <p:sp>
        <p:nvSpPr>
          <p:cNvPr id="2" name="TextBox 1"/>
          <p:cNvSpPr txBox="1">
            <a:spLocks noChangeArrowheads="1"/>
          </p:cNvSpPr>
          <p:nvPr/>
        </p:nvSpPr>
        <p:spPr bwMode="auto">
          <a:xfrm>
            <a:off x="76200" y="3352800"/>
            <a:ext cx="9067800"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solidFill>
                  <a:srgbClr val="FF0000"/>
                </a:solidFill>
              </a:rPr>
              <a:t>Substituting saturated  fats with polyunsaturated vegetable oils not only failed to protect the heart but was associated with more heart disease and increased mortality from all causes!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 villi.gif                                                      0001894BMacintosh HD                   C0FFAB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200" y="314325"/>
            <a:ext cx="26082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descr="tech_villi[1].PNG                                              0001894BMacintosh HD                   C0FFAB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13" y="3424238"/>
            <a:ext cx="3586162"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gluten 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3" y="1924050"/>
            <a:ext cx="41529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6"/>
          <p:cNvSpPr txBox="1">
            <a:spLocks noChangeArrowheads="1"/>
          </p:cNvSpPr>
          <p:nvPr/>
        </p:nvSpPr>
        <p:spPr bwMode="auto">
          <a:xfrm>
            <a:off x="317500" y="284163"/>
            <a:ext cx="48514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800">
                <a:solidFill>
                  <a:srgbClr val="FF0000"/>
                </a:solidFill>
                <a:latin typeface="Times New Roman" charset="0"/>
                <a:cs typeface="Times New Roman" charset="0"/>
              </a:rPr>
              <a:t>Wheat: A triple threat ?</a:t>
            </a:r>
          </a:p>
          <a:p>
            <a:pPr>
              <a:buFontTx/>
              <a:buChar char="•"/>
            </a:pPr>
            <a:r>
              <a:rPr lang="en-US" sz="2000">
                <a:solidFill>
                  <a:srgbClr val="161616"/>
                </a:solidFill>
                <a:latin typeface="Times New Roman" charset="0"/>
                <a:cs typeface="Times New Roman" charset="0"/>
              </a:rPr>
              <a:t>Amylopectin A (high glycemic carb)</a:t>
            </a:r>
          </a:p>
          <a:p>
            <a:pPr>
              <a:buFontTx/>
              <a:buChar char="•"/>
            </a:pPr>
            <a:r>
              <a:rPr lang="en-US" sz="2000">
                <a:solidFill>
                  <a:srgbClr val="161616"/>
                </a:solidFill>
                <a:latin typeface="Times New Roman" charset="0"/>
                <a:cs typeface="Times New Roman" charset="0"/>
              </a:rPr>
              <a:t>Gluten</a:t>
            </a:r>
          </a:p>
          <a:p>
            <a:pPr>
              <a:buFontTx/>
              <a:buChar char="•"/>
            </a:pPr>
            <a:r>
              <a:rPr lang="en-US" sz="2000">
                <a:solidFill>
                  <a:srgbClr val="161616"/>
                </a:solidFill>
                <a:latin typeface="Times New Roman" charset="0"/>
                <a:cs typeface="Times New Roman" charset="0"/>
              </a:rPr>
              <a:t>Lectins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7106"/>
                                        </p:tgtEl>
                                        <p:attrNameLst>
                                          <p:attrName>style.visibility</p:attrName>
                                        </p:attrNameLst>
                                      </p:cBhvr>
                                      <p:to>
                                        <p:strVal val="visible"/>
                                      </p:to>
                                    </p:set>
                                    <p:animEffect transition="in" filter="fade">
                                      <p:cBhvr>
                                        <p:cTn id="15" dur="1000"/>
                                        <p:tgtEl>
                                          <p:spTgt spid="4710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7107"/>
                                        </p:tgtEl>
                                        <p:attrNameLst>
                                          <p:attrName>style.visibility</p:attrName>
                                        </p:attrNameLst>
                                      </p:cBhvr>
                                      <p:to>
                                        <p:strVal val="visible"/>
                                      </p:to>
                                    </p:set>
                                    <p:animEffect transition="in" filter="fade">
                                      <p:cBhvr>
                                        <p:cTn id="20"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4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8232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09600"/>
            <a:ext cx="44862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p:cNvSpPr txBox="1">
            <a:spLocks noChangeArrowheads="1"/>
          </p:cNvSpPr>
          <p:nvPr/>
        </p:nvSpPr>
        <p:spPr bwMode="auto">
          <a:xfrm>
            <a:off x="2819400" y="914400"/>
            <a:ext cx="25146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Inflammation</a:t>
            </a:r>
          </a:p>
        </p:txBody>
      </p:sp>
      <p:sp>
        <p:nvSpPr>
          <p:cNvPr id="3" name="TextBox 2"/>
          <p:cNvSpPr txBox="1">
            <a:spLocks noChangeArrowheads="1"/>
          </p:cNvSpPr>
          <p:nvPr/>
        </p:nvSpPr>
        <p:spPr bwMode="auto">
          <a:xfrm>
            <a:off x="6096000" y="3048000"/>
            <a:ext cx="23622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Insulin-Leptin resistance</a:t>
            </a:r>
          </a:p>
        </p:txBody>
      </p:sp>
      <p:sp>
        <p:nvSpPr>
          <p:cNvPr id="4" name="TextBox 3"/>
          <p:cNvSpPr txBox="1">
            <a:spLocks noChangeArrowheads="1"/>
          </p:cNvSpPr>
          <p:nvPr/>
        </p:nvSpPr>
        <p:spPr bwMode="auto">
          <a:xfrm>
            <a:off x="381000" y="2895600"/>
            <a:ext cx="35814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Fat storage  when glucose is the predominant fuel </a:t>
            </a:r>
          </a:p>
        </p:txBody>
      </p:sp>
      <p:sp>
        <p:nvSpPr>
          <p:cNvPr id="5" name="TextBox 4"/>
          <p:cNvSpPr txBox="1">
            <a:spLocks noChangeArrowheads="1"/>
          </p:cNvSpPr>
          <p:nvPr/>
        </p:nvSpPr>
        <p:spPr bwMode="auto">
          <a:xfrm>
            <a:off x="2667000" y="5029200"/>
            <a:ext cx="3505200"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Really hard to succeed with eat less and do more</a:t>
            </a:r>
          </a:p>
        </p:txBody>
      </p:sp>
      <p:sp>
        <p:nvSpPr>
          <p:cNvPr id="6" name="Right Arrow 5"/>
          <p:cNvSpPr>
            <a:spLocks noChangeArrowheads="1"/>
          </p:cNvSpPr>
          <p:nvPr/>
        </p:nvSpPr>
        <p:spPr bwMode="auto">
          <a:xfrm rot="2506987">
            <a:off x="5214938" y="2065338"/>
            <a:ext cx="1739900" cy="304800"/>
          </a:xfrm>
          <a:prstGeom prst="rightArrow">
            <a:avLst>
              <a:gd name="adj1" fmla="val 50000"/>
              <a:gd name="adj2" fmla="val 49974"/>
            </a:avLst>
          </a:prstGeom>
          <a:solidFill>
            <a:schemeClr val="accent1"/>
          </a:solidFill>
          <a:ln w="9525">
            <a:solidFill>
              <a:schemeClr val="tx1"/>
            </a:solidFill>
            <a:round/>
            <a:headEnd/>
            <a:tailEnd/>
          </a:ln>
        </p:spPr>
        <p:txBody>
          <a:bodyPr/>
          <a:lstStyle/>
          <a:p>
            <a:endParaRPr lang="en-US"/>
          </a:p>
        </p:txBody>
      </p:sp>
      <p:sp>
        <p:nvSpPr>
          <p:cNvPr id="7" name="Right Arrow 6"/>
          <p:cNvSpPr>
            <a:spLocks noChangeArrowheads="1"/>
          </p:cNvSpPr>
          <p:nvPr/>
        </p:nvSpPr>
        <p:spPr bwMode="auto">
          <a:xfrm rot="-7912952">
            <a:off x="1100138" y="4427538"/>
            <a:ext cx="1739900" cy="304800"/>
          </a:xfrm>
          <a:prstGeom prst="rightArrow">
            <a:avLst>
              <a:gd name="adj1" fmla="val 50000"/>
              <a:gd name="adj2" fmla="val 49974"/>
            </a:avLst>
          </a:prstGeom>
          <a:solidFill>
            <a:schemeClr val="accent1"/>
          </a:solidFill>
          <a:ln w="9525">
            <a:solidFill>
              <a:schemeClr val="tx1"/>
            </a:solidFill>
            <a:round/>
            <a:headEnd/>
            <a:tailEnd/>
          </a:ln>
        </p:spPr>
        <p:txBody>
          <a:bodyPr/>
          <a:lstStyle/>
          <a:p>
            <a:endParaRPr lang="en-US"/>
          </a:p>
        </p:txBody>
      </p:sp>
      <p:sp>
        <p:nvSpPr>
          <p:cNvPr id="8" name="Right Arrow 7"/>
          <p:cNvSpPr>
            <a:spLocks noChangeArrowheads="1"/>
          </p:cNvSpPr>
          <p:nvPr/>
        </p:nvSpPr>
        <p:spPr bwMode="auto">
          <a:xfrm rot="-2277396">
            <a:off x="1281113" y="2027238"/>
            <a:ext cx="1739900" cy="304800"/>
          </a:xfrm>
          <a:prstGeom prst="rightArrow">
            <a:avLst>
              <a:gd name="adj1" fmla="val 50000"/>
              <a:gd name="adj2" fmla="val 49974"/>
            </a:avLst>
          </a:prstGeom>
          <a:solidFill>
            <a:schemeClr val="accent1"/>
          </a:solidFill>
          <a:ln w="9525">
            <a:solidFill>
              <a:schemeClr val="tx1"/>
            </a:solidFill>
            <a:round/>
            <a:headEnd/>
            <a:tailEnd/>
          </a:ln>
        </p:spPr>
        <p:txBody>
          <a:bodyPr/>
          <a:lstStyle/>
          <a:p>
            <a:endParaRPr lang="en-US"/>
          </a:p>
        </p:txBody>
      </p:sp>
      <p:sp>
        <p:nvSpPr>
          <p:cNvPr id="9" name="Right Arrow 8"/>
          <p:cNvSpPr>
            <a:spLocks noChangeArrowheads="1"/>
          </p:cNvSpPr>
          <p:nvPr/>
        </p:nvSpPr>
        <p:spPr bwMode="auto">
          <a:xfrm rot="7944848">
            <a:off x="6001544" y="4555332"/>
            <a:ext cx="1741487" cy="304800"/>
          </a:xfrm>
          <a:prstGeom prst="rightArrow">
            <a:avLst>
              <a:gd name="adj1" fmla="val 50000"/>
              <a:gd name="adj2" fmla="val 50020"/>
            </a:avLst>
          </a:prstGeom>
          <a:solidFill>
            <a:schemeClr val="accent1"/>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Picture 2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invGray">
          <a:xfrm>
            <a:off x="4184650" y="222250"/>
            <a:ext cx="4605338"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4"/>
          <p:cNvSpPr txBox="1">
            <a:spLocks noChangeArrowheads="1"/>
          </p:cNvSpPr>
          <p:nvPr/>
        </p:nvSpPr>
        <p:spPr bwMode="auto">
          <a:xfrm>
            <a:off x="381000" y="3810000"/>
            <a:ext cx="3411538"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spcBef>
                <a:spcPct val="50000"/>
              </a:spcBef>
            </a:pPr>
            <a:r>
              <a:rPr lang="en-US" sz="1800">
                <a:latin typeface="Times" charset="0"/>
                <a:ea typeface="MS PGothic" charset="0"/>
                <a:cs typeface="MS PGothic" charset="0"/>
              </a:rPr>
              <a:t>Visceral Adipose Stores</a:t>
            </a:r>
          </a:p>
          <a:p>
            <a:pPr>
              <a:spcBef>
                <a:spcPct val="50000"/>
              </a:spcBef>
            </a:pPr>
            <a:r>
              <a:rPr lang="en-US" sz="1800">
                <a:latin typeface="Times" charset="0"/>
                <a:ea typeface="MS PGothic" charset="0"/>
                <a:cs typeface="MS PGothic" charset="0"/>
              </a:rPr>
              <a:t>Insulin Resistance</a:t>
            </a:r>
          </a:p>
          <a:p>
            <a:pPr>
              <a:spcBef>
                <a:spcPct val="50000"/>
              </a:spcBef>
            </a:pPr>
            <a:r>
              <a:rPr lang="en-US" sz="1800">
                <a:latin typeface="Times" charset="0"/>
                <a:ea typeface="MS PGothic" charset="0"/>
                <a:cs typeface="MS PGothic" charset="0"/>
              </a:rPr>
              <a:t>Dyslipidemia</a:t>
            </a:r>
          </a:p>
          <a:p>
            <a:pPr>
              <a:spcBef>
                <a:spcPct val="50000"/>
              </a:spcBef>
            </a:pPr>
            <a:r>
              <a:rPr lang="en-US" sz="1800">
                <a:solidFill>
                  <a:srgbClr val="000000"/>
                </a:solidFill>
                <a:latin typeface="Times" charset="0"/>
                <a:ea typeface="MS PGothic" charset="0"/>
                <a:cs typeface="MS PGothic" charset="0"/>
              </a:rPr>
              <a:t>Elevations of BP</a:t>
            </a:r>
          </a:p>
          <a:p>
            <a:pPr>
              <a:spcBef>
                <a:spcPct val="50000"/>
              </a:spcBef>
            </a:pPr>
            <a:r>
              <a:rPr lang="en-US" sz="1800">
                <a:solidFill>
                  <a:srgbClr val="000000"/>
                </a:solidFill>
                <a:latin typeface="Times" charset="0"/>
                <a:ea typeface="MS PGothic" charset="0"/>
                <a:cs typeface="MS PGothic" charset="0"/>
              </a:rPr>
              <a:t>Increased risk chronic complex disease</a:t>
            </a:r>
          </a:p>
          <a:p>
            <a:pPr>
              <a:spcBef>
                <a:spcPct val="50000"/>
              </a:spcBef>
            </a:pPr>
            <a:endParaRPr lang="en-US" sz="2000">
              <a:solidFill>
                <a:srgbClr val="000000"/>
              </a:solidFill>
              <a:latin typeface="Times" charset="0"/>
              <a:ea typeface="MS PGothic" charset="0"/>
              <a:cs typeface="MS PGothic" charset="0"/>
            </a:endParaRPr>
          </a:p>
        </p:txBody>
      </p:sp>
      <p:sp>
        <p:nvSpPr>
          <p:cNvPr id="31747" name="TextBox 4"/>
          <p:cNvSpPr txBox="1">
            <a:spLocks noChangeArrowheads="1"/>
          </p:cNvSpPr>
          <p:nvPr/>
        </p:nvSpPr>
        <p:spPr bwMode="auto">
          <a:xfrm>
            <a:off x="6653213" y="6211888"/>
            <a:ext cx="2740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solidFill>
                  <a:srgbClr val="CC0000"/>
                </a:solidFill>
                <a:latin typeface="Times" charset="0"/>
              </a:rPr>
              <a:t>Origins of </a:t>
            </a:r>
            <a:r>
              <a:rPr lang="en-US">
                <a:latin typeface="Times" charset="0"/>
              </a:rPr>
              <a:t>Health</a:t>
            </a:r>
          </a:p>
          <a:p>
            <a:endParaRPr lang="en-US"/>
          </a:p>
        </p:txBody>
      </p:sp>
      <p:pic>
        <p:nvPicPr>
          <p:cNvPr id="31748" name="Picture 5" descr="obesity-epidemic-in-men-bi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36512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2"/>
          <p:cNvSpPr txBox="1">
            <a:spLocks noChangeArrowheads="1"/>
          </p:cNvSpPr>
          <p:nvPr/>
        </p:nvSpPr>
        <p:spPr bwMode="auto">
          <a:xfrm>
            <a:off x="5043488" y="1308100"/>
            <a:ext cx="41005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solidFill>
                  <a:srgbClr val="FF0000"/>
                </a:solidFill>
                <a:latin typeface="Times New Roman" charset="0"/>
                <a:cs typeface="Times New Roman" charset="0"/>
              </a:rPr>
              <a:t>Intestinal Permeability</a:t>
            </a:r>
          </a:p>
          <a:p>
            <a:pPr algn="ctr"/>
            <a:r>
              <a:rPr lang="en-US">
                <a:solidFill>
                  <a:srgbClr val="FF0000"/>
                </a:solidFill>
                <a:latin typeface="Times New Roman" charset="0"/>
                <a:cs typeface="Times New Roman" charset="0"/>
              </a:rPr>
              <a:t>Uncontrolled Trafficking of Molecules</a:t>
            </a:r>
          </a:p>
          <a:p>
            <a:pPr algn="ctr"/>
            <a:endParaRPr lang="en-US" sz="2800">
              <a:solidFill>
                <a:srgbClr val="FF0000"/>
              </a:solidFill>
              <a:latin typeface="Times New Roman" charset="0"/>
              <a:cs typeface="Times New Roman" charset="0"/>
            </a:endParaRPr>
          </a:p>
          <a:p>
            <a:pPr>
              <a:buFont typeface="Arial" charset="0"/>
              <a:buChar char="•"/>
            </a:pPr>
            <a:r>
              <a:rPr lang="en-US">
                <a:latin typeface="Times New Roman" charset="0"/>
                <a:cs typeface="Times New Roman" charset="0"/>
              </a:rPr>
              <a:t> Food allergies, lectins</a:t>
            </a:r>
          </a:p>
          <a:p>
            <a:pPr>
              <a:buFont typeface="Arial" charset="0"/>
              <a:buChar char="•"/>
            </a:pPr>
            <a:r>
              <a:rPr lang="en-US">
                <a:latin typeface="Times New Roman" charset="0"/>
                <a:cs typeface="Times New Roman" charset="0"/>
              </a:rPr>
              <a:t> Dysbiosis</a:t>
            </a:r>
          </a:p>
          <a:p>
            <a:pPr>
              <a:buFont typeface="Arial" charset="0"/>
              <a:buChar char="•"/>
            </a:pPr>
            <a:r>
              <a:rPr lang="en-US">
                <a:latin typeface="Times New Roman" charset="0"/>
                <a:cs typeface="Times New Roman" charset="0"/>
              </a:rPr>
              <a:t> Acid suppression</a:t>
            </a:r>
          </a:p>
          <a:p>
            <a:pPr>
              <a:buFont typeface="Arial" charset="0"/>
              <a:buChar char="•"/>
            </a:pPr>
            <a:r>
              <a:rPr lang="en-US">
                <a:latin typeface="Times New Roman" charset="0"/>
                <a:cs typeface="Times New Roman" charset="0"/>
              </a:rPr>
              <a:t> Stress response</a:t>
            </a:r>
          </a:p>
          <a:p>
            <a:pPr>
              <a:buFont typeface="Arial" charset="0"/>
              <a:buChar char="•"/>
            </a:pPr>
            <a:r>
              <a:rPr lang="en-US">
                <a:latin typeface="Times New Roman" charset="0"/>
                <a:cs typeface="Times New Roman" charset="0"/>
              </a:rPr>
              <a:t> Environmental toxins</a:t>
            </a:r>
          </a:p>
          <a:p>
            <a:pPr>
              <a:buFont typeface="Arial" charset="0"/>
              <a:buChar char="•"/>
            </a:pPr>
            <a:r>
              <a:rPr lang="en-US">
                <a:latin typeface="Times New Roman" charset="0"/>
                <a:cs typeface="Times New Roman" charset="0"/>
              </a:rPr>
              <a:t> Medications</a:t>
            </a:r>
          </a:p>
        </p:txBody>
      </p:sp>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063" y="1619250"/>
            <a:ext cx="3810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Box 3"/>
          <p:cNvSpPr txBox="1">
            <a:spLocks noChangeArrowheads="1"/>
          </p:cNvSpPr>
          <p:nvPr/>
        </p:nvSpPr>
        <p:spPr bwMode="auto">
          <a:xfrm>
            <a:off x="1196975" y="239713"/>
            <a:ext cx="6715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3600">
                <a:solidFill>
                  <a:srgbClr val="FF0000"/>
                </a:solidFill>
                <a:latin typeface="Times New Roman" charset="0"/>
                <a:cs typeface="Times New Roman" charset="0"/>
              </a:rPr>
              <a:t>The Contemporary Convergence</a:t>
            </a:r>
          </a:p>
        </p:txBody>
      </p:sp>
      <p:sp>
        <p:nvSpPr>
          <p:cNvPr id="4098" name="TextBox 1"/>
          <p:cNvSpPr txBox="1">
            <a:spLocks noChangeArrowheads="1"/>
          </p:cNvSpPr>
          <p:nvPr/>
        </p:nvSpPr>
        <p:spPr bwMode="auto">
          <a:xfrm>
            <a:off x="1011238" y="887413"/>
            <a:ext cx="7566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a:latin typeface="Times New Roman" charset="0"/>
                <a:cs typeface="Times New Roman" charset="0"/>
              </a:rPr>
              <a:t>Epigenome + Environment + Microbiome = Outcome </a:t>
            </a:r>
          </a:p>
          <a:p>
            <a:pPr algn="ctr" eaLnBrk="1" hangingPunct="1"/>
            <a:r>
              <a:rPr lang="en-US">
                <a:latin typeface="Times New Roman" charset="0"/>
                <a:cs typeface="Times New Roman" charset="0"/>
              </a:rPr>
              <a:t>i.e. </a:t>
            </a:r>
            <a:r>
              <a:rPr lang="en-US" i="1">
                <a:latin typeface="Times New Roman" charset="0"/>
                <a:cs typeface="Times New Roman" charset="0"/>
              </a:rPr>
              <a:t>how the outside gets inside</a:t>
            </a:r>
          </a:p>
        </p:txBody>
      </p:sp>
      <p:pic>
        <p:nvPicPr>
          <p:cNvPr id="40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1947863"/>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500" y="84138"/>
            <a:ext cx="8555038"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747713"/>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p:cNvSpPr txBox="1">
            <a:spLocks noChangeArrowheads="1"/>
          </p:cNvSpPr>
          <p:nvPr/>
        </p:nvSpPr>
        <p:spPr bwMode="auto">
          <a:xfrm>
            <a:off x="4572000" y="1905000"/>
            <a:ext cx="4343400" cy="3200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b="1">
                <a:latin typeface="Times New Roman" charset="0"/>
                <a:cs typeface="Times New Roman" charset="0"/>
              </a:rPr>
              <a:t>Inflammatory upregulation</a:t>
            </a:r>
          </a:p>
          <a:p>
            <a:pPr>
              <a:buFont typeface="Arial" charset="0"/>
              <a:buChar char="•"/>
            </a:pPr>
            <a:r>
              <a:rPr lang="en-US" sz="2000" b="1">
                <a:latin typeface="Times New Roman" charset="0"/>
                <a:cs typeface="Times New Roman" charset="0"/>
              </a:rPr>
              <a:t> </a:t>
            </a:r>
            <a:r>
              <a:rPr lang="en-US" sz="1800">
                <a:latin typeface="Times New Roman" charset="0"/>
                <a:cs typeface="Times New Roman" charset="0"/>
              </a:rPr>
              <a:t>Insulin fueling lipogenesis</a:t>
            </a:r>
          </a:p>
          <a:p>
            <a:pPr>
              <a:buFont typeface="Arial" charset="0"/>
              <a:buChar char="•"/>
            </a:pPr>
            <a:r>
              <a:rPr lang="en-US" sz="1800">
                <a:latin typeface="Times New Roman" charset="0"/>
                <a:cs typeface="Times New Roman" charset="0"/>
              </a:rPr>
              <a:t> Insulin resistance in muscle and liver</a:t>
            </a:r>
          </a:p>
          <a:p>
            <a:pPr>
              <a:buFont typeface="Arial" charset="0"/>
              <a:buChar char="•"/>
            </a:pPr>
            <a:r>
              <a:rPr lang="en-US" sz="1800">
                <a:latin typeface="Times New Roman" charset="0"/>
                <a:cs typeface="Times New Roman" charset="0"/>
              </a:rPr>
              <a:t> Inhibits mobilization of fat as a fuel</a:t>
            </a:r>
          </a:p>
          <a:p>
            <a:r>
              <a:rPr lang="en-US" sz="1800">
                <a:latin typeface="Times New Roman" charset="0"/>
                <a:cs typeface="Times New Roman" charset="0"/>
              </a:rPr>
              <a:t>   source</a:t>
            </a:r>
          </a:p>
          <a:p>
            <a:pPr>
              <a:buFont typeface="Arial" charset="0"/>
              <a:buChar char="•"/>
            </a:pPr>
            <a:r>
              <a:rPr lang="en-US" sz="1800">
                <a:latin typeface="Times New Roman" charset="0"/>
                <a:cs typeface="Times New Roman" charset="0"/>
              </a:rPr>
              <a:t> NF-kappa B</a:t>
            </a:r>
          </a:p>
          <a:p>
            <a:pPr>
              <a:buFont typeface="Arial" charset="0"/>
              <a:buChar char="•"/>
            </a:pPr>
            <a:r>
              <a:rPr lang="en-US" sz="1800">
                <a:latin typeface="Times New Roman" charset="0"/>
                <a:cs typeface="Times New Roman" charset="0"/>
              </a:rPr>
              <a:t> Increased LPS</a:t>
            </a:r>
          </a:p>
          <a:p>
            <a:pPr>
              <a:buFont typeface="Arial" charset="0"/>
              <a:buChar char="•"/>
            </a:pPr>
            <a:r>
              <a:rPr lang="en-US" sz="1800">
                <a:latin typeface="Times New Roman" charset="0"/>
                <a:cs typeface="Times New Roman" charset="0"/>
              </a:rPr>
              <a:t> Cytokine upregulation</a:t>
            </a:r>
          </a:p>
          <a:p>
            <a:pPr>
              <a:buFont typeface="Arial" charset="0"/>
              <a:buChar char="•"/>
            </a:pPr>
            <a:r>
              <a:rPr lang="en-US" sz="1800">
                <a:latin typeface="Times New Roman" charset="0"/>
                <a:cs typeface="Times New Roman" charset="0"/>
              </a:rPr>
              <a:t> Leptin resistance</a:t>
            </a:r>
          </a:p>
          <a:p>
            <a:pPr>
              <a:buFont typeface="Arial" charset="0"/>
              <a:buChar char="•"/>
            </a:pPr>
            <a:r>
              <a:rPr lang="en-US" sz="1800">
                <a:latin typeface="Times New Roman" charset="0"/>
                <a:cs typeface="Times New Roman" charset="0"/>
              </a:rPr>
              <a:t> Shift to fat storage increases appetite</a:t>
            </a:r>
          </a:p>
          <a:p>
            <a:r>
              <a:rPr lang="en-US" sz="1800">
                <a:latin typeface="Times New Roman" charset="0"/>
                <a:cs typeface="Times New Roman" charset="0"/>
              </a:rPr>
              <a:t>   and decreases energy expenditure</a:t>
            </a:r>
          </a:p>
        </p:txBody>
      </p:sp>
      <p:sp>
        <p:nvSpPr>
          <p:cNvPr id="35843" name="TextBox 3"/>
          <p:cNvSpPr txBox="1">
            <a:spLocks noChangeArrowheads="1"/>
          </p:cNvSpPr>
          <p:nvPr/>
        </p:nvSpPr>
        <p:spPr bwMode="auto">
          <a:xfrm>
            <a:off x="2971800" y="4572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200">
                <a:latin typeface="Times New Roman" charset="0"/>
                <a:cs typeface="Times New Roman" charset="0"/>
              </a:rPr>
              <a:t> </a:t>
            </a:r>
            <a:r>
              <a:rPr lang="en-US" sz="1400" b="1">
                <a:latin typeface="Times New Roman" charset="0"/>
                <a:cs typeface="Times New Roman" charset="0"/>
              </a:rPr>
              <a:t>Increased O-6/O-3</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6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8099425"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914400"/>
            <a:ext cx="354806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678363"/>
            <a:ext cx="5638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b="1" u="sng">
                <a:latin typeface="Times New Roman" charset="0"/>
                <a:cs typeface="Times New Roman" charset="0"/>
              </a:rPr>
              <a:t>Root Causes (what are their origins)</a:t>
            </a:r>
          </a:p>
          <a:p>
            <a:pPr algn="ctr" eaLnBrk="1" hangingPunct="1"/>
            <a:r>
              <a:rPr lang="en-US" sz="1800" b="1" i="1">
                <a:solidFill>
                  <a:srgbClr val="FF0000"/>
                </a:solidFill>
                <a:latin typeface="Times New Roman" charset="0"/>
                <a:cs typeface="Times New Roman" charset="0"/>
              </a:rPr>
              <a:t>Gene-Epigenome-Environment</a:t>
            </a:r>
          </a:p>
          <a:p>
            <a:pPr algn="ctr" eaLnBrk="1" hangingPunct="1"/>
            <a:r>
              <a:rPr lang="en-US" sz="1600">
                <a:latin typeface="Times New Roman" charset="0"/>
                <a:cs typeface="Times New Roman" charset="0"/>
              </a:rPr>
              <a:t>Nutrition   Movement   Stress Response  Environmental toxins   Sleep   Social Connection  Trauma   Conflict Management  </a:t>
            </a:r>
          </a:p>
          <a:p>
            <a:pPr algn="ctr" eaLnBrk="1" hangingPunct="1"/>
            <a:r>
              <a:rPr lang="en-US" sz="1600">
                <a:latin typeface="Times New Roman" charset="0"/>
                <a:cs typeface="Times New Roman" charset="0"/>
              </a:rPr>
              <a:t> Stress Management    Meaning in Work, Love, Play</a:t>
            </a:r>
          </a:p>
        </p:txBody>
      </p:sp>
      <p:cxnSp>
        <p:nvCxnSpPr>
          <p:cNvPr id="6" name="Straight Arrow Connector 5"/>
          <p:cNvCxnSpPr/>
          <p:nvPr/>
        </p:nvCxnSpPr>
        <p:spPr>
          <a:xfrm rot="10800000">
            <a:off x="2501900" y="4678363"/>
            <a:ext cx="2035175" cy="5318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216275" y="2432050"/>
            <a:ext cx="5638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b="1" u="sng">
                <a:latin typeface="Times New Roman" charset="0"/>
                <a:cs typeface="Times New Roman" charset="0"/>
              </a:rPr>
              <a:t>Core Metabolic Imbalances (what drives them)</a:t>
            </a:r>
          </a:p>
          <a:p>
            <a:pPr algn="ctr" eaLnBrk="1" hangingPunct="1"/>
            <a:r>
              <a:rPr lang="en-US" sz="2000">
                <a:solidFill>
                  <a:srgbClr val="FF0000"/>
                </a:solidFill>
                <a:latin typeface="Times New Roman" charset="0"/>
                <a:cs typeface="Times New Roman" charset="0"/>
              </a:rPr>
              <a:t>Inflammation, Insulin Resistance</a:t>
            </a:r>
          </a:p>
          <a:p>
            <a:pPr algn="ctr" eaLnBrk="1" hangingPunct="1"/>
            <a:r>
              <a:rPr lang="en-US" sz="2000">
                <a:solidFill>
                  <a:srgbClr val="FF0000"/>
                </a:solidFill>
                <a:latin typeface="Times New Roman" charset="0"/>
                <a:cs typeface="Times New Roman" charset="0"/>
              </a:rPr>
              <a:t>Intestinal Barrier Function - microbiome</a:t>
            </a:r>
            <a:endParaRPr lang="en-US" sz="2000">
              <a:latin typeface="Times New Roman" charset="0"/>
              <a:cs typeface="Times New Roman" charset="0"/>
            </a:endParaRPr>
          </a:p>
        </p:txBody>
      </p:sp>
      <p:sp>
        <p:nvSpPr>
          <p:cNvPr id="33798" name="TextBox 11"/>
          <p:cNvSpPr txBox="1">
            <a:spLocks noChangeArrowheads="1"/>
          </p:cNvSpPr>
          <p:nvPr/>
        </p:nvSpPr>
        <p:spPr bwMode="auto">
          <a:xfrm>
            <a:off x="3416300" y="0"/>
            <a:ext cx="5207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1800" b="1" u="sng">
                <a:latin typeface="Times New Roman" charset="0"/>
                <a:cs typeface="Times New Roman" charset="0"/>
              </a:rPr>
              <a:t>Disease (how things appear)</a:t>
            </a:r>
          </a:p>
          <a:p>
            <a:pPr algn="ctr" eaLnBrk="1" hangingPunct="1"/>
            <a:r>
              <a:rPr lang="en-US" sz="1600">
                <a:latin typeface="Times New Roman" charset="0"/>
                <a:cs typeface="Times New Roman" charset="0"/>
              </a:rPr>
              <a:t>Pre-diabetes, Diabetes, Obesity, Metabolic Syndrome, Heart Disease, Stroke, Depression, Autoimmunity, ADHD, autism,  Cognitive decline-Alzheimer</a:t>
            </a:r>
            <a:r>
              <a:rPr lang="ja-JP" altLang="en-US" sz="1600">
                <a:latin typeface="Times New Roman" charset="0"/>
                <a:cs typeface="Times New Roman" charset="0"/>
              </a:rPr>
              <a:t>’</a:t>
            </a:r>
            <a:r>
              <a:rPr lang="en-US" altLang="ja-JP" sz="1600">
                <a:latin typeface="Times New Roman" charset="0"/>
                <a:cs typeface="Times New Roman" charset="0"/>
              </a:rPr>
              <a:t>s, GAD</a:t>
            </a:r>
            <a:endParaRPr lang="en-US" sz="1600">
              <a:latin typeface="Times New Roman" charset="0"/>
              <a:cs typeface="Times New Roman" charset="0"/>
            </a:endParaRPr>
          </a:p>
        </p:txBody>
      </p:sp>
      <p:cxnSp>
        <p:nvCxnSpPr>
          <p:cNvPr id="21" name="Straight Arrow Connector 20"/>
          <p:cNvCxnSpPr/>
          <p:nvPr/>
        </p:nvCxnSpPr>
        <p:spPr>
          <a:xfrm rot="10800000" flipV="1">
            <a:off x="1905000" y="914400"/>
            <a:ext cx="1676400" cy="838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a:spLocks noChangeArrowheads="1"/>
          </p:cNvSpPr>
          <p:nvPr/>
        </p:nvSpPr>
        <p:spPr bwMode="auto">
          <a:xfrm>
            <a:off x="5867400" y="3540125"/>
            <a:ext cx="168275" cy="1138238"/>
          </a:xfrm>
          <a:prstGeom prst="upDownArrow">
            <a:avLst>
              <a:gd name="adj1" fmla="val 50000"/>
              <a:gd name="adj2" fmla="val 49886"/>
            </a:avLst>
          </a:prstGeom>
          <a:solidFill>
            <a:schemeClr val="tx1"/>
          </a:solidFill>
          <a:ln w="9525">
            <a:solidFill>
              <a:schemeClr val="tx1"/>
            </a:solidFill>
            <a:round/>
            <a:headEnd/>
            <a:tailEnd/>
          </a:ln>
        </p:spPr>
        <p:txBody>
          <a:bodyPr/>
          <a:lstStyle/>
          <a:p>
            <a:endParaRPr lang="en-US"/>
          </a:p>
        </p:txBody>
      </p:sp>
      <p:sp>
        <p:nvSpPr>
          <p:cNvPr id="15" name="Up-Down Arrow 14"/>
          <p:cNvSpPr>
            <a:spLocks noChangeArrowheads="1"/>
          </p:cNvSpPr>
          <p:nvPr/>
        </p:nvSpPr>
        <p:spPr bwMode="auto">
          <a:xfrm>
            <a:off x="5867400" y="1203325"/>
            <a:ext cx="168275" cy="1098550"/>
          </a:xfrm>
          <a:prstGeom prst="upDownArrow">
            <a:avLst>
              <a:gd name="adj1" fmla="val 50000"/>
              <a:gd name="adj2" fmla="val 49929"/>
            </a:avLst>
          </a:prstGeom>
          <a:solidFill>
            <a:schemeClr val="tx1"/>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795"/>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152400" y="381000"/>
            <a:ext cx="8991600" cy="1066800"/>
          </a:xfrm>
        </p:spPr>
        <p:txBody>
          <a:bodyPr/>
          <a:lstStyle/>
          <a:p>
            <a:pPr eaLnBrk="1" hangingPunct="1"/>
            <a:r>
              <a:rPr lang="en-US" sz="2400">
                <a:solidFill>
                  <a:srgbClr val="FF0000"/>
                </a:solidFill>
                <a:latin typeface="Baskerville" charset="0"/>
                <a:ea typeface="ＭＳ Ｐゴシック" charset="0"/>
                <a:cs typeface="ＭＳ Ｐゴシック" charset="0"/>
              </a:rPr>
              <a:t>Changes in our diet that Trigger Inflammation and Insulin Resistance:</a:t>
            </a:r>
            <a:br>
              <a:rPr lang="en-US" sz="2400">
                <a:solidFill>
                  <a:srgbClr val="FF0000"/>
                </a:solidFill>
                <a:latin typeface="Baskerville" charset="0"/>
                <a:ea typeface="ＭＳ Ｐゴシック" charset="0"/>
                <a:cs typeface="ＭＳ Ｐゴシック" charset="0"/>
              </a:rPr>
            </a:br>
            <a:r>
              <a:rPr lang="en-US">
                <a:solidFill>
                  <a:srgbClr val="FF0000"/>
                </a:solidFill>
                <a:latin typeface="Baskerville" charset="0"/>
                <a:ea typeface="ＭＳ Ｐゴシック" charset="0"/>
                <a:cs typeface="ＭＳ Ｐゴシック" charset="0"/>
              </a:rPr>
              <a:t> </a:t>
            </a:r>
            <a:r>
              <a:rPr lang="en-US" i="1">
                <a:latin typeface="Baskerville" charset="0"/>
                <a:ea typeface="ＭＳ Ｐゴシック" charset="0"/>
                <a:cs typeface="ＭＳ Ｐゴシック" charset="0"/>
              </a:rPr>
              <a:t>Beware of the “low-fat” diet</a:t>
            </a:r>
          </a:p>
        </p:txBody>
      </p:sp>
      <p:sp>
        <p:nvSpPr>
          <p:cNvPr id="33794" name="Rectangle 3"/>
          <p:cNvSpPr>
            <a:spLocks noGrp="1" noChangeArrowheads="1"/>
          </p:cNvSpPr>
          <p:nvPr>
            <p:ph type="body" idx="1"/>
          </p:nvPr>
        </p:nvSpPr>
        <p:spPr>
          <a:xfrm>
            <a:off x="152400" y="1900238"/>
            <a:ext cx="8991600" cy="4246562"/>
          </a:xfrm>
        </p:spPr>
        <p:txBody>
          <a:bodyPr/>
          <a:lstStyle/>
          <a:p>
            <a:pPr eaLnBrk="1" hangingPunct="1">
              <a:lnSpc>
                <a:spcPct val="80000"/>
              </a:lnSpc>
              <a:buFont typeface="Wingdings" charset="0"/>
              <a:buChar char="§"/>
            </a:pPr>
            <a:r>
              <a:rPr lang="en-US" sz="2800">
                <a:latin typeface="Times New Roman" charset="0"/>
                <a:ea typeface="ＭＳ Ｐゴシック" charset="0"/>
                <a:cs typeface="ＭＳ Ｐゴシック" charset="0"/>
              </a:rPr>
              <a:t>Sugar (fructose), refined grain flours, processed - high glycemic foods with high </a:t>
            </a:r>
            <a:r>
              <a:rPr lang="ja-JP" altLang="en-US" sz="2800">
                <a:latin typeface="Times New Roman"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carbohydrate density</a:t>
            </a:r>
            <a:r>
              <a:rPr lang="ja-JP" altLang="en-US" sz="2800">
                <a:latin typeface="Times New Roman" charset="0"/>
                <a:ea typeface="ＭＳ Ｐゴシック" charset="0"/>
                <a:cs typeface="ＭＳ Ｐゴシック" charset="0"/>
              </a:rPr>
              <a:t>”</a:t>
            </a:r>
            <a:r>
              <a:rPr lang="en-US" altLang="ja-JP" sz="2800">
                <a:latin typeface="Times New Roman" charset="0"/>
                <a:ea typeface="ＭＳ Ｐゴシック" charset="0"/>
                <a:cs typeface="ＭＳ Ｐゴシック" charset="0"/>
              </a:rPr>
              <a:t>.</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Increased O-6/O-3 EFA intake</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Food sensitivities such as gluten, FODMAPS</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Insufficient vegetables and fiber</a:t>
            </a:r>
          </a:p>
          <a:p>
            <a:pPr eaLnBrk="1" hangingPunct="1">
              <a:lnSpc>
                <a:spcPct val="80000"/>
              </a:lnSpc>
              <a:buFont typeface="Wingdings" charset="0"/>
              <a:buChar char="§"/>
            </a:pPr>
            <a:r>
              <a:rPr lang="en-US" sz="2800">
                <a:latin typeface="Times New Roman" charset="0"/>
                <a:ea typeface="ＭＳ Ｐゴシック" charset="0"/>
                <a:cs typeface="ＭＳ Ｐゴシック" charset="0"/>
              </a:rPr>
              <a:t>GMO and foods contaminated with environmental toxins such as game fish (mercury), non-organic fruits and vegetables with pesticide residues, BPA in plastics</a:t>
            </a:r>
          </a:p>
          <a:p>
            <a:pPr eaLnBrk="1" hangingPunct="1">
              <a:lnSpc>
                <a:spcPct val="80000"/>
              </a:lnSpc>
              <a:buFont typeface="Wingdings" charset="0"/>
              <a:buChar char="§"/>
            </a:pPr>
            <a:endParaRPr lang="en-US" sz="2800">
              <a:latin typeface="Times New Roman" charset="0"/>
              <a:ea typeface="ＭＳ Ｐゴシック" charset="0"/>
              <a:cs typeface="ＭＳ Ｐゴシック"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ubtitle 4"/>
          <p:cNvSpPr>
            <a:spLocks noGrp="1"/>
          </p:cNvSpPr>
          <p:nvPr>
            <p:ph type="subTitle" idx="4294967295"/>
          </p:nvPr>
        </p:nvSpPr>
        <p:spPr>
          <a:xfrm>
            <a:off x="0" y="1931988"/>
            <a:ext cx="9144000" cy="4354512"/>
          </a:xfrm>
        </p:spPr>
        <p:txBody>
          <a:bodyPr/>
          <a:lstStyle/>
          <a:p>
            <a:pPr eaLnBrk="1" hangingPunct="1"/>
            <a:r>
              <a:rPr lang="en-US" sz="2800">
                <a:latin typeface="Times New Roman" charset="0"/>
                <a:ea typeface="ＭＳ Ｐゴシック" charset="0"/>
                <a:cs typeface="ＭＳ Ｐゴシック" charset="0"/>
              </a:rPr>
              <a:t>High glycemic foods raise insulin and leptin levels </a:t>
            </a:r>
          </a:p>
          <a:p>
            <a:pPr eaLnBrk="1" hangingPunct="1"/>
            <a:r>
              <a:rPr lang="en-US" sz="2800">
                <a:latin typeface="Times New Roman" charset="0"/>
                <a:ea typeface="ＭＳ Ｐゴシック" charset="0"/>
                <a:cs typeface="ＭＳ Ｐゴシック" charset="0"/>
              </a:rPr>
              <a:t>Insulin increases Indolamine 2,3 deoxygenase (IDO) which reduces tryptophan, a precursor for serotonin</a:t>
            </a:r>
          </a:p>
          <a:p>
            <a:pPr eaLnBrk="1" hangingPunct="1"/>
            <a:r>
              <a:rPr lang="en-US" sz="2800">
                <a:latin typeface="Times New Roman" charset="0"/>
                <a:ea typeface="ＭＳ Ｐゴシック" charset="0"/>
                <a:cs typeface="ＭＳ Ｐゴシック" charset="0"/>
              </a:rPr>
              <a:t>Sugar-insulin surges  increase sympathetic drive over-arousal-destabilization</a:t>
            </a:r>
          </a:p>
          <a:p>
            <a:pPr eaLnBrk="1" hangingPunct="1"/>
            <a:r>
              <a:rPr lang="en-US" sz="2800">
                <a:latin typeface="Times New Roman" charset="0"/>
                <a:ea typeface="ＭＳ Ｐゴシック" charset="0"/>
                <a:cs typeface="ＭＳ Ｐゴシック" charset="0"/>
              </a:rPr>
              <a:t>Depletes Magnesium and B-vitamins</a:t>
            </a:r>
          </a:p>
          <a:p>
            <a:pPr eaLnBrk="1" hangingPunct="1"/>
            <a:r>
              <a:rPr lang="en-US" sz="2800">
                <a:latin typeface="Times New Roman" charset="0"/>
                <a:ea typeface="ＭＳ Ｐゴシック" charset="0"/>
                <a:cs typeface="ＭＳ Ｐゴシック" charset="0"/>
              </a:rPr>
              <a:t>Glucose surges and food sensitivities destabilize the brain with dis-inhibition and arousal.</a:t>
            </a:r>
          </a:p>
        </p:txBody>
      </p:sp>
      <p:sp>
        <p:nvSpPr>
          <p:cNvPr id="40962" name="TextBox 5"/>
          <p:cNvSpPr txBox="1">
            <a:spLocks noChangeArrowheads="1"/>
          </p:cNvSpPr>
          <p:nvPr/>
        </p:nvSpPr>
        <p:spPr bwMode="auto">
          <a:xfrm>
            <a:off x="0" y="806450"/>
            <a:ext cx="8669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a:solidFill>
                  <a:srgbClr val="FF0000"/>
                </a:solidFill>
                <a:latin typeface="Times New Roman" charset="0"/>
                <a:cs typeface="Times New Roman" charset="0"/>
              </a:rPr>
              <a:t>Sugar and Gluten…the bad boys of brain disruption</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2"/>
          <p:cNvSpPr>
            <a:spLocks noGrp="1"/>
          </p:cNvSpPr>
          <p:nvPr>
            <p:ph idx="1"/>
          </p:nvPr>
        </p:nvSpPr>
        <p:spPr>
          <a:xfrm>
            <a:off x="457200" y="1416050"/>
            <a:ext cx="8229600" cy="4525963"/>
          </a:xfrm>
        </p:spPr>
        <p:txBody>
          <a:bodyPr/>
          <a:lstStyle/>
          <a:p>
            <a:pPr eaLnBrk="1" hangingPunct="1"/>
            <a:r>
              <a:rPr lang="en-US">
                <a:latin typeface="Times New Roman" charset="0"/>
                <a:ea typeface="ＭＳ Ｐゴシック" charset="0"/>
                <a:cs typeface="ＭＳ Ｐゴシック" charset="0"/>
              </a:rPr>
              <a:t>Celiac associated with many neuropsychiatric diagnoses e.g. ADHD seen in approx. 60%!</a:t>
            </a:r>
          </a:p>
          <a:p>
            <a:pPr eaLnBrk="1" hangingPunct="1"/>
            <a:r>
              <a:rPr lang="en-US">
                <a:latin typeface="Times New Roman" charset="0"/>
                <a:ea typeface="ＭＳ Ｐゴシック" charset="0"/>
                <a:cs typeface="ＭＳ Ｐゴシック" charset="0"/>
              </a:rPr>
              <a:t>Celiac associated with white matter changes on MRI…similar to that seen with MS</a:t>
            </a:r>
          </a:p>
          <a:p>
            <a:pPr eaLnBrk="1" hangingPunct="1"/>
            <a:r>
              <a:rPr lang="en-US">
                <a:latin typeface="Times New Roman" charset="0"/>
                <a:ea typeface="ＭＳ Ｐゴシック" charset="0"/>
                <a:cs typeface="ＭＳ Ｐゴシック" charset="0"/>
              </a:rPr>
              <a:t>Gluten increases insulin resistance in individuals who are sensitive</a:t>
            </a:r>
          </a:p>
          <a:p>
            <a:pPr eaLnBrk="1" hangingPunct="1"/>
            <a:r>
              <a:rPr lang="en-US">
                <a:solidFill>
                  <a:srgbClr val="000000"/>
                </a:solidFill>
                <a:latin typeface="Times New Roman" charset="0"/>
                <a:ea typeface="ＭＳ Ｐゴシック" charset="0"/>
                <a:cs typeface="ＭＳ Ｐゴシック" charset="0"/>
              </a:rPr>
              <a:t>Brain wave patterns in ADHD improve consistently with gluten restriction</a:t>
            </a:r>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Gluten sensitivity enhances zonulin that increases intestinal permeability</a:t>
            </a:r>
          </a:p>
          <a:p>
            <a:pPr eaLnBrk="1" hangingPunct="1"/>
            <a:r>
              <a:rPr lang="en-US">
                <a:latin typeface="Times New Roman" charset="0"/>
                <a:ea typeface="ＭＳ Ｐゴシック" charset="0"/>
                <a:cs typeface="ＭＳ Ｐゴシック" charset="0"/>
              </a:rPr>
              <a:t>Gluten sensitivity can alter blood flow to frontal lobes</a:t>
            </a:r>
          </a:p>
          <a:p>
            <a:pPr eaLnBrk="1" hangingPunct="1"/>
            <a:endParaRPr lang="en-US">
              <a:latin typeface="Times New Roman" charset="0"/>
              <a:ea typeface="ＭＳ Ｐゴシック" charset="0"/>
              <a:cs typeface="ＭＳ Ｐゴシック" charset="0"/>
            </a:endParaRPr>
          </a:p>
        </p:txBody>
      </p:sp>
      <p:sp>
        <p:nvSpPr>
          <p:cNvPr id="41986" name="TextBox 3"/>
          <p:cNvSpPr txBox="1">
            <a:spLocks noChangeArrowheads="1"/>
          </p:cNvSpPr>
          <p:nvPr/>
        </p:nvSpPr>
        <p:spPr bwMode="auto">
          <a:xfrm>
            <a:off x="457200" y="325438"/>
            <a:ext cx="7602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a:solidFill>
                  <a:srgbClr val="FF0000"/>
                </a:solidFill>
                <a:latin typeface="Times New Roman" charset="0"/>
                <a:cs typeface="Times New Roman" charset="0"/>
              </a:rPr>
              <a:t>More on gluten, mind and mood</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313" y="412750"/>
            <a:ext cx="8243887"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p:cNvSpPr txBox="1">
            <a:spLocks noChangeArrowheads="1"/>
          </p:cNvSpPr>
          <p:nvPr/>
        </p:nvSpPr>
        <p:spPr bwMode="auto">
          <a:xfrm>
            <a:off x="109538" y="4902200"/>
            <a:ext cx="2143125" cy="600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endParaRPr lang="en-US" sz="1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3"/>
          <p:cNvSpPr txBox="1">
            <a:spLocks noChangeArrowheads="1"/>
          </p:cNvSpPr>
          <p:nvPr/>
        </p:nvSpPr>
        <p:spPr bwMode="auto">
          <a:xfrm>
            <a:off x="573088" y="820738"/>
            <a:ext cx="63960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b="1">
                <a:latin typeface="Times New Roman" charset="0"/>
                <a:cs typeface="Times New Roman" charset="0"/>
              </a:rPr>
              <a:t>Higher Normal Fasting Glucose is Associated with Hippocampal Atrophy</a:t>
            </a:r>
          </a:p>
        </p:txBody>
      </p:sp>
      <p:sp>
        <p:nvSpPr>
          <p:cNvPr id="44034" name="TextBox 5"/>
          <p:cNvSpPr txBox="1">
            <a:spLocks noChangeArrowheads="1"/>
          </p:cNvSpPr>
          <p:nvPr/>
        </p:nvSpPr>
        <p:spPr bwMode="auto">
          <a:xfrm>
            <a:off x="836613" y="2571750"/>
            <a:ext cx="698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2800">
                <a:latin typeface="Times New Roman" charset="0"/>
                <a:cs typeface="Times New Roman" charset="0"/>
              </a:rPr>
              <a:t>266 Cognitive healthy adults</a:t>
            </a:r>
          </a:p>
          <a:p>
            <a:pPr eaLnBrk="1" hangingPunct="1">
              <a:buFont typeface="Arial" charset="0"/>
              <a:buChar char="•"/>
            </a:pPr>
            <a:r>
              <a:rPr lang="en-US" sz="2800">
                <a:latin typeface="Times New Roman" charset="0"/>
                <a:cs typeface="Times New Roman" charset="0"/>
              </a:rPr>
              <a:t>Baseline fasting glucose</a:t>
            </a:r>
          </a:p>
          <a:p>
            <a:pPr eaLnBrk="1" hangingPunct="1">
              <a:buFont typeface="Arial" charset="0"/>
              <a:buChar char="•"/>
            </a:pPr>
            <a:r>
              <a:rPr lang="en-US" sz="2800">
                <a:latin typeface="Times New Roman" charset="0"/>
                <a:cs typeface="Times New Roman" charset="0"/>
              </a:rPr>
              <a:t>Baseline MRI scan to measure hippocampus</a:t>
            </a:r>
          </a:p>
          <a:p>
            <a:pPr eaLnBrk="1" hangingPunct="1">
              <a:buFont typeface="Arial" charset="0"/>
              <a:buChar char="•"/>
            </a:pPr>
            <a:r>
              <a:rPr lang="en-US" sz="2800">
                <a:latin typeface="Times New Roman" charset="0"/>
                <a:cs typeface="Times New Roman" charset="0"/>
              </a:rPr>
              <a:t>Repeat MRI at 4 years</a:t>
            </a:r>
          </a:p>
        </p:txBody>
      </p:sp>
      <p:pic>
        <p:nvPicPr>
          <p:cNvPr id="4403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7100" y="5035550"/>
            <a:ext cx="4191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SPAMs_Hippocamp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73888" y="820738"/>
            <a:ext cx="169545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SPAMs_Hippocamp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3300" y="371475"/>
            <a:ext cx="166052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5541963"/>
            <a:ext cx="4191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88" y="817563"/>
            <a:ext cx="6907212"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endParaRPr lang="en-US"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endParaRPr lang="en-US" b="1">
              <a:latin typeface="Times New Roman" charset="0"/>
              <a:cs typeface="Times New Roman" charset="0"/>
            </a:endParaRPr>
          </a:p>
          <a:p>
            <a:endParaRPr lang="en-US"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Epigenome</a:t>
            </a: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endParaRPr lang="en-US" sz="2000" b="1">
              <a:latin typeface="Times New Roman" charset="0"/>
              <a:cs typeface="Times New Roman" charset="0"/>
            </a:endParaRPr>
          </a:p>
          <a:p>
            <a:endParaRPr lang="en-US" sz="2000"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40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000" b="1">
                <a:latin typeface="Times New Roman" charset="0"/>
                <a:cs typeface="Times New Roman" charset="0"/>
              </a:rPr>
              <a:t>Consciousness</a:t>
            </a:r>
          </a:p>
        </p:txBody>
      </p:sp>
      <p:sp>
        <p:nvSpPr>
          <p:cNvPr id="11" name="Oval 10"/>
          <p:cNvSpPr>
            <a:spLocks noChangeArrowheads="1"/>
          </p:cNvSpPr>
          <p:nvPr/>
        </p:nvSpPr>
        <p:spPr bwMode="auto">
          <a:xfrm>
            <a:off x="1701800" y="381000"/>
            <a:ext cx="6019800" cy="6248400"/>
          </a:xfrm>
          <a:prstGeom prst="ellipse">
            <a:avLst/>
          </a:prstGeom>
          <a:solidFill>
            <a:srgbClr val="CCFFCC">
              <a:alpha val="12941"/>
            </a:srgbClr>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1"/>
          <p:cNvSpPr txBox="1">
            <a:spLocks noChangeArrowheads="1"/>
          </p:cNvSpPr>
          <p:nvPr/>
        </p:nvSpPr>
        <p:spPr bwMode="auto">
          <a:xfrm>
            <a:off x="485775" y="668338"/>
            <a:ext cx="42402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latin typeface="Times New Roman" charset="0"/>
                <a:cs typeface="Times New Roman" charset="0"/>
              </a:rPr>
              <a:t>Glucose Levels and Risk For Dementia</a:t>
            </a:r>
          </a:p>
        </p:txBody>
      </p:sp>
      <p:sp>
        <p:nvSpPr>
          <p:cNvPr id="46082" name="TextBox 2"/>
          <p:cNvSpPr txBox="1">
            <a:spLocks noChangeArrowheads="1"/>
          </p:cNvSpPr>
          <p:nvPr/>
        </p:nvSpPr>
        <p:spPr bwMode="auto">
          <a:xfrm>
            <a:off x="1152525" y="2897188"/>
            <a:ext cx="5946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2067 participants without dementia</a:t>
            </a:r>
          </a:p>
          <a:p>
            <a:pPr eaLnBrk="1" hangingPunct="1">
              <a:buFont typeface="Arial" charset="0"/>
              <a:buChar char="•"/>
            </a:pPr>
            <a:r>
              <a:rPr lang="en-US">
                <a:latin typeface="Times New Roman" charset="0"/>
                <a:cs typeface="Times New Roman" charset="0"/>
              </a:rPr>
              <a:t>Average age at baseline 76 years</a:t>
            </a:r>
          </a:p>
          <a:p>
            <a:pPr eaLnBrk="1" hangingPunct="1">
              <a:buFont typeface="Arial" charset="0"/>
              <a:buChar char="•"/>
            </a:pPr>
            <a:r>
              <a:rPr lang="en-US">
                <a:latin typeface="Times New Roman" charset="0"/>
                <a:cs typeface="Times New Roman" charset="0"/>
              </a:rPr>
              <a:t>Median follow-up 6.8 years</a:t>
            </a:r>
          </a:p>
          <a:p>
            <a:pPr eaLnBrk="1" hangingPunct="1">
              <a:buFont typeface="Arial" charset="0"/>
              <a:buChar char="•"/>
            </a:pPr>
            <a:r>
              <a:rPr lang="en-US">
                <a:latin typeface="Times New Roman" charset="0"/>
                <a:cs typeface="Times New Roman" charset="0"/>
              </a:rPr>
              <a:t>Baseline glucose</a:t>
            </a:r>
          </a:p>
          <a:p>
            <a:pPr eaLnBrk="1" hangingPunct="1">
              <a:buFont typeface="Arial" charset="0"/>
              <a:buChar char="•"/>
            </a:pPr>
            <a:r>
              <a:rPr lang="en-US">
                <a:latin typeface="Times New Roman" charset="0"/>
                <a:cs typeface="Times New Roman" charset="0"/>
              </a:rPr>
              <a:t>Cognitive assessment every 2 years</a:t>
            </a:r>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9025" y="5114925"/>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blood-sugar-ch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195263"/>
            <a:ext cx="3919537"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9550"/>
            <a:ext cx="7315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5440363"/>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888" y="555625"/>
            <a:ext cx="77089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0288" y="4835525"/>
            <a:ext cx="3746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1"/>
          <p:cNvSpPr txBox="1">
            <a:spLocks noChangeArrowheads="1"/>
          </p:cNvSpPr>
          <p:nvPr/>
        </p:nvSpPr>
        <p:spPr bwMode="auto">
          <a:xfrm>
            <a:off x="236538" y="711200"/>
            <a:ext cx="87217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C20000"/>
                </a:solidFill>
                <a:latin typeface="Times New Roman" charset="0"/>
                <a:cs typeface="Times New Roman" charset="0"/>
              </a:rPr>
              <a:t>Diabetes in Midlife and Cognitive Change Over 20 Years</a:t>
            </a:r>
          </a:p>
          <a:p>
            <a:pPr eaLnBrk="1" hangingPunct="1"/>
            <a:r>
              <a:rPr lang="en-US">
                <a:solidFill>
                  <a:srgbClr val="000000"/>
                </a:solidFill>
                <a:latin typeface="Times New Roman" charset="0"/>
                <a:cs typeface="Times New Roman" charset="0"/>
              </a:rPr>
              <a:t>A Cohort Study</a:t>
            </a:r>
          </a:p>
        </p:txBody>
      </p:sp>
      <p:sp>
        <p:nvSpPr>
          <p:cNvPr id="50178" name="TextBox 2"/>
          <p:cNvSpPr txBox="1">
            <a:spLocks noChangeArrowheads="1"/>
          </p:cNvSpPr>
          <p:nvPr/>
        </p:nvSpPr>
        <p:spPr bwMode="auto">
          <a:xfrm>
            <a:off x="4910138" y="5686425"/>
            <a:ext cx="4233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800">
                <a:latin typeface="Arial" charset="0"/>
              </a:rPr>
              <a:t>Ann Intern Med. 2014 Dec 2;161(11)</a:t>
            </a:r>
          </a:p>
        </p:txBody>
      </p:sp>
      <p:sp>
        <p:nvSpPr>
          <p:cNvPr id="4" name="TextBox 3"/>
          <p:cNvSpPr txBox="1"/>
          <p:nvPr/>
        </p:nvSpPr>
        <p:spPr>
          <a:xfrm>
            <a:off x="609600" y="1900238"/>
            <a:ext cx="8145463" cy="3416300"/>
          </a:xfrm>
          <a:prstGeom prst="rect">
            <a:avLst/>
          </a:prstGeom>
          <a:noFill/>
        </p:spPr>
        <p:txBody>
          <a:bodyPr>
            <a:spAutoFit/>
          </a:bodyPr>
          <a:lstStyle/>
          <a:p>
            <a:pPr marL="285750" indent="-285750">
              <a:buFont typeface="Arial"/>
              <a:buChar char="•"/>
              <a:defRPr/>
            </a:pPr>
            <a:r>
              <a:rPr lang="en-US" dirty="0">
                <a:latin typeface="Times New Roman"/>
                <a:cs typeface="Times New Roman"/>
              </a:rPr>
              <a:t>Prospective cohort study</a:t>
            </a:r>
          </a:p>
          <a:p>
            <a:pP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13,351 black and white adult participants aged 48 to 67 years at baseline (1990-1992)</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Measurements of diabetes including history, meds and HbA1c</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Cognitive measures including word recall, digit symbol substitution, and word fluency testing.</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oter Placeholder 4"/>
          <p:cNvSpPr txBox="1">
            <a:spLocks noGrp="1"/>
          </p:cNvSpPr>
          <p:nvPr/>
        </p:nvSpPr>
        <p:spPr bwMode="auto">
          <a:xfrm>
            <a:off x="2514600" y="6324600"/>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endParaRPr lang="en-US" sz="1100">
              <a:solidFill>
                <a:srgbClr val="898989"/>
              </a:solidFill>
              <a:latin typeface="Arial" charset="0"/>
            </a:endParaRPr>
          </a:p>
        </p:txBody>
      </p:sp>
      <p:sp>
        <p:nvSpPr>
          <p:cNvPr id="51202" name="Text Placeholder 2"/>
          <p:cNvSpPr txBox="1">
            <a:spLocks/>
          </p:cNvSpPr>
          <p:nvPr/>
        </p:nvSpPr>
        <p:spPr bwMode="auto">
          <a:xfrm>
            <a:off x="304800" y="735013"/>
            <a:ext cx="822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spcBef>
                <a:spcPct val="20000"/>
              </a:spcBef>
            </a:pPr>
            <a:r>
              <a:rPr lang="en-US" sz="1200" b="1">
                <a:latin typeface="Arial" charset="0"/>
              </a:rPr>
              <a:t>From: Diabetes in Midlife and Cognitive Change Over 20 Years: A Cohort StudyDiabetes in Midlife and Cognitive Change Over 20 Years</a:t>
            </a:r>
          </a:p>
        </p:txBody>
      </p:sp>
      <p:cxnSp>
        <p:nvCxnSpPr>
          <p:cNvPr id="51203" name="Straight Connector 8"/>
          <p:cNvCxnSpPr>
            <a:cxnSpLocks noChangeShapeType="1"/>
          </p:cNvCxnSpPr>
          <p:nvPr/>
        </p:nvCxnSpPr>
        <p:spPr bwMode="auto">
          <a:xfrm>
            <a:off x="381000" y="5969000"/>
            <a:ext cx="8382000" cy="0"/>
          </a:xfrm>
          <a:prstGeom prst="line">
            <a:avLst/>
          </a:prstGeom>
          <a:noFill/>
          <a:ln w="9525">
            <a:solidFill>
              <a:srgbClr val="BFBFBF"/>
            </a:solidFill>
            <a:round/>
            <a:headEnd/>
            <a:tailEnd/>
          </a:ln>
          <a:extLst>
            <a:ext uri="{909E8E84-426E-40dd-AFC4-6F175D3DCCD1}">
              <a14:hiddenFill xmlns:a14="http://schemas.microsoft.com/office/drawing/2010/main">
                <a:noFill/>
              </a14:hiddenFill>
            </a:ext>
          </a:extLst>
        </p:spPr>
      </p:cxnSp>
      <p:sp>
        <p:nvSpPr>
          <p:cNvPr id="51204" name="Text Placeholder 2"/>
          <p:cNvSpPr txBox="1">
            <a:spLocks/>
          </p:cNvSpPr>
          <p:nvPr/>
        </p:nvSpPr>
        <p:spPr bwMode="auto">
          <a:xfrm>
            <a:off x="304800" y="1344613"/>
            <a:ext cx="838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spcBef>
                <a:spcPct val="20000"/>
              </a:spcBef>
            </a:pPr>
            <a:r>
              <a:rPr lang="en-US" sz="800" b="1">
                <a:latin typeface="Arial" charset="0"/>
              </a:rPr>
              <a:t>Ann Intern Med. 2014;161(11):785-793. doi:10.7326/M14-0737</a:t>
            </a:r>
          </a:p>
        </p:txBody>
      </p:sp>
      <p:sp>
        <p:nvSpPr>
          <p:cNvPr id="51205" name="Text Placeholder 2"/>
          <p:cNvSpPr txBox="1">
            <a:spLocks/>
          </p:cNvSpPr>
          <p:nvPr/>
        </p:nvSpPr>
        <p:spPr bwMode="auto">
          <a:xfrm>
            <a:off x="1828800" y="1420813"/>
            <a:ext cx="7086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spcBef>
                <a:spcPct val="20000"/>
              </a:spcBef>
            </a:pPr>
            <a:endParaRPr lang="en-US" sz="1200" b="1">
              <a:latin typeface="Arial" charset="0"/>
            </a:endParaRPr>
          </a:p>
        </p:txBody>
      </p:sp>
      <p:pic>
        <p:nvPicPr>
          <p:cNvPr id="51206" name="Picture 1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7" name="Straight Connector 14"/>
          <p:cNvCxnSpPr>
            <a:cxnSpLocks noChangeShapeType="1"/>
          </p:cNvCxnSpPr>
          <p:nvPr/>
        </p:nvCxnSpPr>
        <p:spPr bwMode="auto">
          <a:xfrm>
            <a:off x="381000" y="1752600"/>
            <a:ext cx="8382000" cy="0"/>
          </a:xfrm>
          <a:prstGeom prst="line">
            <a:avLst/>
          </a:prstGeom>
          <a:noFill/>
          <a:ln w="9525">
            <a:solidFill>
              <a:srgbClr val="BFBFBF"/>
            </a:solidFill>
            <a:round/>
            <a:headEnd/>
            <a:tailEnd/>
          </a:ln>
          <a:extLst>
            <a:ext uri="{909E8E84-426E-40dd-AFC4-6F175D3DCCD1}">
              <a14:hiddenFill xmlns:a14="http://schemas.microsoft.com/office/drawing/2010/main">
                <a:noFill/>
              </a14:hiddenFill>
            </a:ext>
          </a:extLst>
        </p:spPr>
      </p:cxnSp>
      <p:sp>
        <p:nvSpPr>
          <p:cNvPr id="51208" name="TextBox 11"/>
          <p:cNvSpPr txBox="1">
            <a:spLocks noChangeArrowheads="1"/>
          </p:cNvSpPr>
          <p:nvPr/>
        </p:nvSpPr>
        <p:spPr bwMode="auto">
          <a:xfrm>
            <a:off x="254000" y="6265863"/>
            <a:ext cx="425291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100">
                <a:solidFill>
                  <a:srgbClr val="7F7F7F"/>
                </a:solidFill>
                <a:latin typeface="Arial" charset="0"/>
              </a:rPr>
              <a:t>Copyright © </a:t>
            </a:r>
            <a:r>
              <a:rPr lang="en-US" sz="1100">
                <a:solidFill>
                  <a:srgbClr val="7F7F7F"/>
                </a:solidFill>
                <a:latin typeface="Arial" charset="0"/>
                <a:hlinkClick r:id="rId4"/>
              </a:rPr>
              <a:t>American College of Physicians</a:t>
            </a:r>
            <a:r>
              <a:rPr lang="en-US" sz="1100">
                <a:solidFill>
                  <a:srgbClr val="7F7F7F"/>
                </a:solidFill>
                <a:latin typeface="Arial" charset="0"/>
              </a:rPr>
              <a:t>.  </a:t>
            </a:r>
            <a:endParaRPr lang="en-US" sz="1500">
              <a:solidFill>
                <a:srgbClr val="C2D1E2"/>
              </a:solidFill>
              <a:latin typeface="Arial" charset="0"/>
            </a:endParaRPr>
          </a:p>
        </p:txBody>
      </p:sp>
      <p:pic>
        <p:nvPicPr>
          <p:cNvPr id="51209" name="Picture 14"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2925" y="1752600"/>
            <a:ext cx="5164138"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304800" y="739775"/>
            <a:ext cx="858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C20000"/>
                </a:solidFill>
                <a:latin typeface="Times New Roman" charset="0"/>
                <a:cs typeface="Times New Roman" charset="0"/>
              </a:rPr>
              <a:t>Diabetes in Midlife and Cognitive Change Over 20 Years</a:t>
            </a:r>
          </a:p>
          <a:p>
            <a:r>
              <a:rPr lang="en-US" sz="2000">
                <a:solidFill>
                  <a:srgbClr val="000000"/>
                </a:solidFill>
                <a:latin typeface="Times New Roman" charset="0"/>
                <a:cs typeface="Times New Roman" charset="0"/>
              </a:rPr>
              <a:t>A Cohort Study</a:t>
            </a:r>
          </a:p>
        </p:txBody>
      </p:sp>
      <p:sp>
        <p:nvSpPr>
          <p:cNvPr id="52226" name="TextBox 2"/>
          <p:cNvSpPr txBox="1">
            <a:spLocks noChangeArrowheads="1"/>
          </p:cNvSpPr>
          <p:nvPr/>
        </p:nvSpPr>
        <p:spPr bwMode="auto">
          <a:xfrm>
            <a:off x="1455738" y="2319338"/>
            <a:ext cx="61817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C20000"/>
                </a:solidFill>
                <a:latin typeface="Times New Roman" charset="0"/>
                <a:cs typeface="Times New Roman" charset="0"/>
              </a:rPr>
              <a:t>Diabetes and pre-diabetes prevention and glucose control in midlife may protect against late-life cognitive decline.</a:t>
            </a:r>
          </a:p>
        </p:txBody>
      </p:sp>
      <p:sp>
        <p:nvSpPr>
          <p:cNvPr id="52227" name="Rectangle 3"/>
          <p:cNvSpPr>
            <a:spLocks noChangeArrowheads="1"/>
          </p:cNvSpPr>
          <p:nvPr/>
        </p:nvSpPr>
        <p:spPr bwMode="auto">
          <a:xfrm>
            <a:off x="4335463" y="4667250"/>
            <a:ext cx="3927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Ann Intern Med. 2014 Dec 2;161(11)</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790575" y="790575"/>
            <a:ext cx="72024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a:solidFill>
                  <a:srgbClr val="FF0000"/>
                </a:solidFill>
                <a:latin typeface="Times New Roman" charset="0"/>
                <a:cs typeface="Times New Roman" charset="0"/>
              </a:rPr>
              <a:t>Relative Intake of Macronutrients</a:t>
            </a:r>
          </a:p>
          <a:p>
            <a:pPr eaLnBrk="1" hangingPunct="1"/>
            <a:r>
              <a:rPr lang="en-US" sz="3200">
                <a:solidFill>
                  <a:srgbClr val="FF0000"/>
                </a:solidFill>
                <a:latin typeface="Times New Roman" charset="0"/>
                <a:cs typeface="Times New Roman" charset="0"/>
              </a:rPr>
              <a:t>Impacts Risk of MCI or Dementia</a:t>
            </a:r>
          </a:p>
        </p:txBody>
      </p:sp>
      <p:pic>
        <p:nvPicPr>
          <p:cNvPr id="532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3600" y="5067300"/>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3"/>
          <p:cNvSpPr txBox="1">
            <a:spLocks noChangeArrowheads="1"/>
          </p:cNvSpPr>
          <p:nvPr/>
        </p:nvSpPr>
        <p:spPr bwMode="auto">
          <a:xfrm>
            <a:off x="957263" y="2124075"/>
            <a:ext cx="651668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Mayo Clinic study</a:t>
            </a:r>
          </a:p>
          <a:p>
            <a:pPr eaLnBrk="1" hangingPunct="1">
              <a:buFont typeface="Arial" charset="0"/>
              <a:buChar char="•"/>
            </a:pPr>
            <a:r>
              <a:rPr lang="en-US">
                <a:latin typeface="Times New Roman" charset="0"/>
                <a:cs typeface="Times New Roman" charset="0"/>
              </a:rPr>
              <a:t>937 cognitively normal adults</a:t>
            </a:r>
          </a:p>
          <a:p>
            <a:pPr eaLnBrk="1" hangingPunct="1">
              <a:buFont typeface="Arial" charset="0"/>
              <a:buChar char="•"/>
            </a:pPr>
            <a:r>
              <a:rPr lang="en-US">
                <a:latin typeface="Times New Roman" charset="0"/>
                <a:cs typeface="Times New Roman" charset="0"/>
              </a:rPr>
              <a:t>Median age – 75.9 years</a:t>
            </a:r>
          </a:p>
          <a:p>
            <a:pPr eaLnBrk="1" hangingPunct="1">
              <a:buFont typeface="Arial" charset="0"/>
              <a:buChar char="•"/>
            </a:pPr>
            <a:r>
              <a:rPr lang="en-US">
                <a:latin typeface="Times New Roman" charset="0"/>
                <a:cs typeface="Times New Roman" charset="0"/>
              </a:rPr>
              <a:t>Follow-up averaged 3.7 years</a:t>
            </a:r>
          </a:p>
          <a:p>
            <a:pPr eaLnBrk="1" hangingPunct="1">
              <a:buFont typeface="Arial" charset="0"/>
              <a:buChar char="•"/>
            </a:pPr>
            <a:r>
              <a:rPr lang="en-US">
                <a:latin typeface="Times New Roman" charset="0"/>
                <a:cs typeface="Times New Roman" charset="0"/>
              </a:rPr>
              <a:t>Cognitive assessment at baseline and every 15 months</a:t>
            </a:r>
          </a:p>
          <a:p>
            <a:pPr eaLnBrk="1" hangingPunct="1">
              <a:buFont typeface="Arial" charset="0"/>
              <a:buChar char="•"/>
            </a:pPr>
            <a:r>
              <a:rPr lang="en-US">
                <a:latin typeface="Times New Roman" charset="0"/>
                <a:cs typeface="Times New Roman" charset="0"/>
              </a:rPr>
              <a:t>Food-frequency questionnaire at baseline</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0050" y="4978400"/>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98488"/>
            <a:ext cx="71628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4825" y="4821238"/>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25" y="557213"/>
            <a:ext cx="67564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691063"/>
            <a:ext cx="4470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0" y="958850"/>
            <a:ext cx="64135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atin typeface="Times" charset="0"/>
                <a:ea typeface="ＭＳ Ｐゴシック" charset="0"/>
                <a:cs typeface="ＭＳ Ｐゴシック" charset="0"/>
              </a:rPr>
              <a:t>Learning Objectives</a:t>
            </a:r>
          </a:p>
        </p:txBody>
      </p:sp>
      <p:sp>
        <p:nvSpPr>
          <p:cNvPr id="6146" name="Content Placeholder 2"/>
          <p:cNvSpPr>
            <a:spLocks noGrp="1"/>
          </p:cNvSpPr>
          <p:nvPr>
            <p:ph idx="1"/>
          </p:nvPr>
        </p:nvSpPr>
        <p:spPr>
          <a:xfrm>
            <a:off x="685800" y="2209800"/>
            <a:ext cx="7772400" cy="2819400"/>
          </a:xfrm>
        </p:spPr>
        <p:txBody>
          <a:bodyPr/>
          <a:lstStyle/>
          <a:p>
            <a:pPr marL="457200" indent="-457200">
              <a:buFont typeface="Times" charset="0"/>
              <a:buAutoNum type="arabicPeriod"/>
            </a:pPr>
            <a:r>
              <a:rPr lang="en-US">
                <a:latin typeface="Times" charset="0"/>
                <a:ea typeface="ＭＳ Ｐゴシック" charset="0"/>
                <a:cs typeface="ＭＳ Ｐゴシック" charset="0"/>
              </a:rPr>
              <a:t>Explore the root causes of inflammation that fuel chronic-complex disease.</a:t>
            </a:r>
          </a:p>
          <a:p>
            <a:pPr marL="457200" indent="-457200">
              <a:buFont typeface="Times" charset="0"/>
              <a:buAutoNum type="arabicPeriod"/>
            </a:pPr>
            <a:r>
              <a:rPr lang="en-US">
                <a:latin typeface="Times" charset="0"/>
                <a:ea typeface="ＭＳ Ｐゴシック" charset="0"/>
                <a:cs typeface="ＭＳ Ｐゴシック" charset="0"/>
              </a:rPr>
              <a:t>Examine the mechanisms that link many common environmental triggers with increased inflammation.</a:t>
            </a:r>
          </a:p>
          <a:p>
            <a:pPr marL="457200" indent="-457200">
              <a:buFont typeface="Times" charset="0"/>
              <a:buAutoNum type="arabicPeriod"/>
            </a:pPr>
            <a:r>
              <a:rPr lang="en-US">
                <a:latin typeface="Times" charset="0"/>
                <a:ea typeface="ＭＳ Ｐゴシック" charset="0"/>
                <a:cs typeface="ＭＳ Ｐゴシック" charset="0"/>
              </a:rPr>
              <a:t>Consider many lifestyle changes that can reduce-reverse inflammation to improve longevity and quality of life.</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endParaRPr lang="en-US"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Environment</a:t>
            </a: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endParaRPr lang="en-US" b="1">
              <a:latin typeface="Times New Roman" charset="0"/>
              <a:cs typeface="Times New Roman" charset="0"/>
            </a:endParaRPr>
          </a:p>
          <a:p>
            <a:endParaRPr lang="en-US"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Epigenome</a:t>
            </a: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endParaRPr lang="en-US" sz="2000" b="1">
              <a:latin typeface="Times New Roman" charset="0"/>
              <a:cs typeface="Times New Roman" charset="0"/>
            </a:endParaRPr>
          </a:p>
          <a:p>
            <a:endParaRPr lang="en-US" sz="2000" b="1">
              <a:latin typeface="Times New Roman" charset="0"/>
              <a:cs typeface="Times New Roman" charset="0"/>
            </a:endParaRPr>
          </a:p>
          <a:p>
            <a:pPr algn="ctr"/>
            <a:endParaRPr lang="en-US" b="1">
              <a:latin typeface="Times New Roman" charset="0"/>
              <a:cs typeface="Times New Roman" charset="0"/>
            </a:endParaRPr>
          </a:p>
          <a:p>
            <a:pPr algn="ctr"/>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144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40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000" b="1">
                <a:latin typeface="Times New Roman" charset="0"/>
                <a:cs typeface="Times New Roman" charset="0"/>
              </a:rPr>
              <a:t>Consciousness</a:t>
            </a:r>
          </a:p>
        </p:txBody>
      </p:sp>
      <p:sp>
        <p:nvSpPr>
          <p:cNvPr id="11" name="Oval 10"/>
          <p:cNvSpPr>
            <a:spLocks noChangeArrowheads="1"/>
          </p:cNvSpPr>
          <p:nvPr/>
        </p:nvSpPr>
        <p:spPr bwMode="auto">
          <a:xfrm>
            <a:off x="1701800" y="381000"/>
            <a:ext cx="6019800" cy="6248400"/>
          </a:xfrm>
          <a:prstGeom prst="ellipse">
            <a:avLst/>
          </a:prstGeom>
          <a:solidFill>
            <a:schemeClr val="accent1">
              <a:alpha val="12941"/>
            </a:schemeClr>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4850" y="228600"/>
            <a:ext cx="79057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3"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4138"/>
            <a:ext cx="6918325"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249238" y="84138"/>
            <a:ext cx="8750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endParaRPr lang="en-US" sz="1800">
              <a:latin typeface="Arial" charset="0"/>
            </a:endParaRPr>
          </a:p>
        </p:txBody>
      </p:sp>
      <p:sp>
        <p:nvSpPr>
          <p:cNvPr id="59395" name="TextBox 3"/>
          <p:cNvSpPr txBox="1">
            <a:spLocks noChangeArrowheads="1"/>
          </p:cNvSpPr>
          <p:nvPr/>
        </p:nvSpPr>
        <p:spPr bwMode="auto">
          <a:xfrm>
            <a:off x="520700" y="5991225"/>
            <a:ext cx="6024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800">
                <a:latin typeface="Arial" charset="0"/>
              </a:rPr>
              <a:t>Source: Ian Spreadbury  </a:t>
            </a:r>
            <a:r>
              <a:rPr lang="en-US" sz="1800" i="1">
                <a:latin typeface="Arial" charset="0"/>
              </a:rPr>
              <a:t>Diabetes, Metabolic Syndrome and Obesity DovePress 2012</a:t>
            </a:r>
            <a:endParaRPr lang="en-US" sz="18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747713"/>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p:cNvSpPr txBox="1">
            <a:spLocks noChangeArrowheads="1"/>
          </p:cNvSpPr>
          <p:nvPr/>
        </p:nvSpPr>
        <p:spPr bwMode="auto">
          <a:xfrm>
            <a:off x="4648200" y="1905000"/>
            <a:ext cx="4343400" cy="3540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b="1">
                <a:solidFill>
                  <a:srgbClr val="FF0000"/>
                </a:solidFill>
                <a:latin typeface="Times New Roman" charset="0"/>
                <a:cs typeface="Times New Roman" charset="0"/>
              </a:rPr>
              <a:t>Inflammatory upregulation</a:t>
            </a:r>
          </a:p>
          <a:p>
            <a:pPr eaLnBrk="1" hangingPunct="1">
              <a:buFont typeface="Arial" charset="0"/>
              <a:buChar char="•"/>
            </a:pPr>
            <a:r>
              <a:rPr lang="en-US" sz="2000" b="1">
                <a:latin typeface="Times New Roman" charset="0"/>
                <a:cs typeface="Times New Roman" charset="0"/>
              </a:rPr>
              <a:t> </a:t>
            </a:r>
            <a:r>
              <a:rPr lang="en-US" sz="2000">
                <a:latin typeface="Times New Roman" charset="0"/>
                <a:cs typeface="Times New Roman" charset="0"/>
              </a:rPr>
              <a:t>Insulin fueling lipogenesis</a:t>
            </a:r>
          </a:p>
          <a:p>
            <a:pPr eaLnBrk="1" hangingPunct="1">
              <a:buFont typeface="Arial" charset="0"/>
              <a:buChar char="•"/>
            </a:pPr>
            <a:r>
              <a:rPr lang="en-US" sz="2000">
                <a:latin typeface="Times New Roman" charset="0"/>
                <a:cs typeface="Times New Roman" charset="0"/>
              </a:rPr>
              <a:t> Insulin resistance in muscle and liver</a:t>
            </a:r>
          </a:p>
          <a:p>
            <a:pPr eaLnBrk="1" hangingPunct="1">
              <a:buFont typeface="Arial" charset="0"/>
              <a:buChar char="•"/>
            </a:pPr>
            <a:r>
              <a:rPr lang="en-US" sz="2000">
                <a:latin typeface="Times New Roman" charset="0"/>
                <a:cs typeface="Times New Roman" charset="0"/>
              </a:rPr>
              <a:t> Inhibits mobilization of fat as a fuel</a:t>
            </a:r>
          </a:p>
          <a:p>
            <a:pPr eaLnBrk="1" hangingPunct="1"/>
            <a:r>
              <a:rPr lang="en-US" sz="2000">
                <a:latin typeface="Times New Roman" charset="0"/>
                <a:cs typeface="Times New Roman" charset="0"/>
              </a:rPr>
              <a:t>   source</a:t>
            </a:r>
          </a:p>
          <a:p>
            <a:pPr eaLnBrk="1" hangingPunct="1">
              <a:buFont typeface="Arial" charset="0"/>
              <a:buChar char="•"/>
            </a:pPr>
            <a:r>
              <a:rPr lang="en-US" sz="2000">
                <a:latin typeface="Times New Roman" charset="0"/>
                <a:cs typeface="Times New Roman" charset="0"/>
              </a:rPr>
              <a:t> NF-kappa B</a:t>
            </a:r>
          </a:p>
          <a:p>
            <a:pPr eaLnBrk="1" hangingPunct="1">
              <a:buFont typeface="Arial" charset="0"/>
              <a:buChar char="•"/>
            </a:pPr>
            <a:r>
              <a:rPr lang="en-US" sz="2000">
                <a:latin typeface="Times New Roman" charset="0"/>
                <a:cs typeface="Times New Roman" charset="0"/>
              </a:rPr>
              <a:t> Increased LPS</a:t>
            </a:r>
          </a:p>
          <a:p>
            <a:pPr eaLnBrk="1" hangingPunct="1">
              <a:buFont typeface="Arial" charset="0"/>
              <a:buChar char="•"/>
            </a:pPr>
            <a:r>
              <a:rPr lang="en-US" sz="2000">
                <a:latin typeface="Times New Roman" charset="0"/>
                <a:cs typeface="Times New Roman" charset="0"/>
              </a:rPr>
              <a:t> Cytokine upregulation</a:t>
            </a:r>
          </a:p>
          <a:p>
            <a:pPr eaLnBrk="1" hangingPunct="1">
              <a:buFont typeface="Arial" charset="0"/>
              <a:buChar char="•"/>
            </a:pPr>
            <a:r>
              <a:rPr lang="en-US" sz="2000">
                <a:latin typeface="Times New Roman" charset="0"/>
                <a:cs typeface="Times New Roman" charset="0"/>
              </a:rPr>
              <a:t> Leptin resistance</a:t>
            </a:r>
          </a:p>
          <a:p>
            <a:pPr eaLnBrk="1" hangingPunct="1">
              <a:buFont typeface="Arial" charset="0"/>
              <a:buChar char="•"/>
            </a:pPr>
            <a:r>
              <a:rPr lang="en-US" sz="2000">
                <a:latin typeface="Times New Roman" charset="0"/>
                <a:cs typeface="Times New Roman" charset="0"/>
              </a:rPr>
              <a:t> Shift to fat storage increases appetite</a:t>
            </a:r>
          </a:p>
          <a:p>
            <a:pPr eaLnBrk="1" hangingPunct="1"/>
            <a:r>
              <a:rPr lang="en-US" sz="2000">
                <a:latin typeface="Times New Roman" charset="0"/>
                <a:cs typeface="Times New Roman" charset="0"/>
              </a:rPr>
              <a:t>   and decreases energy expenditure</a:t>
            </a:r>
          </a:p>
        </p:txBody>
      </p:sp>
      <p:sp>
        <p:nvSpPr>
          <p:cNvPr id="60419" name="TextBox 3"/>
          <p:cNvSpPr txBox="1">
            <a:spLocks noChangeArrowheads="1"/>
          </p:cNvSpPr>
          <p:nvPr/>
        </p:nvSpPr>
        <p:spPr bwMode="auto">
          <a:xfrm>
            <a:off x="2971800" y="4572000"/>
            <a:ext cx="167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200">
                <a:latin typeface="Times New Roman" charset="0"/>
                <a:cs typeface="Times New Roman" charset="0"/>
              </a:rPr>
              <a:t> </a:t>
            </a:r>
            <a:r>
              <a:rPr lang="en-US" sz="1400" b="1">
                <a:latin typeface="Times New Roman" charset="0"/>
                <a:cs typeface="Times New Roman" charset="0"/>
              </a:rPr>
              <a:t>Increased O-6/O-3</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a:solidFill>
                  <a:srgbClr val="CC0000"/>
                </a:solidFill>
                <a:latin typeface="Times" charset="0"/>
                <a:ea typeface="ＭＳ Ｐゴシック" charset="0"/>
                <a:cs typeface="ＭＳ Ｐゴシック" charset="0"/>
              </a:rPr>
              <a:t>The Microbiome…an evolving story</a:t>
            </a:r>
          </a:p>
        </p:txBody>
      </p:sp>
      <p:sp>
        <p:nvSpPr>
          <p:cNvPr id="81922" name="Content Placeholder 2"/>
          <p:cNvSpPr>
            <a:spLocks noGrp="1"/>
          </p:cNvSpPr>
          <p:nvPr>
            <p:ph idx="1"/>
          </p:nvPr>
        </p:nvSpPr>
        <p:spPr>
          <a:xfrm>
            <a:off x="685800" y="1828800"/>
            <a:ext cx="7772400" cy="3657600"/>
          </a:xfrm>
        </p:spPr>
        <p:txBody>
          <a:bodyPr/>
          <a:lstStyle/>
          <a:p>
            <a:pPr>
              <a:buFontTx/>
              <a:buChar char="•"/>
            </a:pPr>
            <a:r>
              <a:rPr lang="en-US" sz="2000">
                <a:latin typeface="Times" charset="0"/>
                <a:ea typeface="ＭＳ Ｐゴシック" charset="0"/>
                <a:cs typeface="ＭＳ Ｐゴシック" charset="0"/>
              </a:rPr>
              <a:t>The MB has evolved with humans to allow survival</a:t>
            </a:r>
          </a:p>
          <a:p>
            <a:pPr>
              <a:buFontTx/>
              <a:buChar char="•"/>
            </a:pPr>
            <a:r>
              <a:rPr lang="en-US" sz="2000">
                <a:latin typeface="Times" charset="0"/>
                <a:ea typeface="ＭＳ Ｐゴシック" charset="0"/>
                <a:cs typeface="ＭＳ Ｐゴシック" charset="0"/>
              </a:rPr>
              <a:t>The MB provides important functions in digestion, immunity, metabolism and detoxification</a:t>
            </a:r>
          </a:p>
          <a:p>
            <a:pPr>
              <a:buFontTx/>
              <a:buChar char="•"/>
            </a:pPr>
            <a:r>
              <a:rPr lang="en-US" sz="2000">
                <a:latin typeface="Times" charset="0"/>
                <a:ea typeface="ＭＳ Ｐゴシック" charset="0"/>
                <a:cs typeface="ＭＳ Ｐゴシック" charset="0"/>
              </a:rPr>
              <a:t>Increased diversity seen with decreased hygiene</a:t>
            </a:r>
          </a:p>
          <a:p>
            <a:pPr>
              <a:buFontTx/>
              <a:buChar char="•"/>
            </a:pPr>
            <a:r>
              <a:rPr lang="en-US" sz="2000">
                <a:latin typeface="Times" charset="0"/>
                <a:ea typeface="ＭＳ Ｐゴシック" charset="0"/>
                <a:cs typeface="ＭＳ Ｐゴシック" charset="0"/>
              </a:rPr>
              <a:t>Early and diverse exposure key to a “healthy microbiome”</a:t>
            </a:r>
          </a:p>
          <a:p>
            <a:pPr>
              <a:buFontTx/>
              <a:buChar char="•"/>
            </a:pPr>
            <a:r>
              <a:rPr lang="en-US" sz="2000">
                <a:latin typeface="Times" charset="0"/>
                <a:ea typeface="ＭＳ Ｐゴシック" charset="0"/>
                <a:cs typeface="ＭＳ Ｐゴシック" charset="0"/>
              </a:rPr>
              <a:t>Getting dirty may be good for you</a:t>
            </a:r>
          </a:p>
          <a:p>
            <a:pPr>
              <a:buFontTx/>
              <a:buChar char="•"/>
            </a:pPr>
            <a:r>
              <a:rPr lang="en-US" sz="2000">
                <a:latin typeface="Times" charset="0"/>
                <a:ea typeface="ＭＳ Ｐゴシック" charset="0"/>
                <a:cs typeface="ＭＳ Ｐゴシック" charset="0"/>
              </a:rPr>
              <a:t>Increased CHO digesting MB in populations with higher CHO intake</a:t>
            </a:r>
          </a:p>
          <a:p>
            <a:pPr>
              <a:buFontTx/>
              <a:buChar char="•"/>
            </a:pPr>
            <a:r>
              <a:rPr lang="en-US" sz="2000">
                <a:latin typeface="Times" charset="0"/>
                <a:ea typeface="ＭＳ Ｐゴシック" charset="0"/>
                <a:cs typeface="ＭＳ Ｐゴシック" charset="0"/>
              </a:rPr>
              <a:t>Reduced diversity seen in obesity, IBD, autism spectrum</a:t>
            </a:r>
          </a:p>
          <a:p>
            <a:pPr>
              <a:buFontTx/>
              <a:buChar char="•"/>
            </a:pPr>
            <a:r>
              <a:rPr lang="en-US" sz="2000">
                <a:latin typeface="Times" charset="0"/>
                <a:ea typeface="ＭＳ Ｐゴシック" charset="0"/>
                <a:cs typeface="ＭＳ Ｐゴシック" charset="0"/>
              </a:rPr>
              <a:t>Diet is a powerful factor that can shift the microbiome</a:t>
            </a:r>
          </a:p>
          <a:p>
            <a:pPr>
              <a:buFontTx/>
              <a:buChar char="•"/>
            </a:pPr>
            <a:endParaRPr lang="en-US" sz="200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2157413"/>
            <a:ext cx="62230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488" y="736600"/>
            <a:ext cx="73787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p:cNvSpPr txBox="1">
            <a:spLocks noChangeArrowheads="1"/>
          </p:cNvSpPr>
          <p:nvPr/>
        </p:nvSpPr>
        <p:spPr bwMode="auto">
          <a:xfrm>
            <a:off x="609600" y="1066800"/>
            <a:ext cx="7924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Speculative Interpretation of current research</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7245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2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7013"/>
            <a:ext cx="8839200"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microbiom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711325"/>
            <a:ext cx="73152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title"/>
          </p:nvPr>
        </p:nvSpPr>
        <p:spPr/>
        <p:txBody>
          <a:bodyPr/>
          <a:lstStyle/>
          <a:p>
            <a:r>
              <a:rPr lang="en-US">
                <a:latin typeface="Times" charset="0"/>
                <a:ea typeface="ＭＳ Ｐゴシック" charset="0"/>
                <a:cs typeface="ＭＳ Ｐゴシック" charset="0"/>
              </a:rPr>
              <a:t>Causes of Inflammation</a:t>
            </a:r>
          </a:p>
        </p:txBody>
      </p:sp>
      <p:sp>
        <p:nvSpPr>
          <p:cNvPr id="7170" name="Content Placeholder 4"/>
          <p:cNvSpPr>
            <a:spLocks noGrp="1"/>
          </p:cNvSpPr>
          <p:nvPr>
            <p:ph idx="1"/>
          </p:nvPr>
        </p:nvSpPr>
        <p:spPr>
          <a:xfrm>
            <a:off x="1828800" y="1600200"/>
            <a:ext cx="6248400" cy="4267200"/>
          </a:xfrm>
        </p:spPr>
        <p:txBody>
          <a:bodyPr/>
          <a:lstStyle/>
          <a:p>
            <a:pPr marL="457200" indent="-457200">
              <a:buFont typeface="Times" charset="0"/>
              <a:buAutoNum type="arabicPeriod"/>
            </a:pPr>
            <a:r>
              <a:rPr lang="en-US">
                <a:latin typeface="Times" charset="0"/>
                <a:ea typeface="ＭＳ Ｐゴシック" charset="0"/>
                <a:cs typeface="ＭＳ Ｐゴシック" charset="0"/>
              </a:rPr>
              <a:t>Poor Diet</a:t>
            </a:r>
          </a:p>
          <a:p>
            <a:pPr marL="457200" indent="-457200">
              <a:buFont typeface="Times" charset="0"/>
              <a:buAutoNum type="arabicPeriod"/>
            </a:pPr>
            <a:r>
              <a:rPr lang="en-US">
                <a:latin typeface="Times" charset="0"/>
                <a:ea typeface="ＭＳ Ｐゴシック" charset="0"/>
                <a:cs typeface="ＭＳ Ｐゴシック" charset="0"/>
              </a:rPr>
              <a:t>Lack of Movement</a:t>
            </a:r>
          </a:p>
          <a:p>
            <a:pPr marL="457200" indent="-457200">
              <a:buFont typeface="Times" charset="0"/>
              <a:buAutoNum type="arabicPeriod"/>
            </a:pPr>
            <a:r>
              <a:rPr lang="en-US">
                <a:latin typeface="Times" charset="0"/>
                <a:ea typeface="ＭＳ Ｐゴシック" charset="0"/>
                <a:cs typeface="ＭＳ Ｐゴシック" charset="0"/>
              </a:rPr>
              <a:t>Allostatic load: Too much stress to manage</a:t>
            </a:r>
          </a:p>
          <a:p>
            <a:pPr marL="457200" indent="-457200">
              <a:buFont typeface="Times" charset="0"/>
              <a:buAutoNum type="arabicPeriod"/>
            </a:pPr>
            <a:r>
              <a:rPr lang="en-US">
                <a:latin typeface="Times" charset="0"/>
                <a:ea typeface="ＭＳ Ｐゴシック" charset="0"/>
                <a:cs typeface="ＭＳ Ｐゴシック" charset="0"/>
              </a:rPr>
              <a:t>Waistline &gt; 35” in women and 40” in men</a:t>
            </a:r>
          </a:p>
          <a:p>
            <a:pPr marL="457200" indent="-457200">
              <a:buFont typeface="Times" charset="0"/>
              <a:buAutoNum type="arabicPeriod"/>
            </a:pPr>
            <a:r>
              <a:rPr lang="en-US">
                <a:latin typeface="Times" charset="0"/>
                <a:ea typeface="ＭＳ Ｐゴシック" charset="0"/>
                <a:cs typeface="ＭＳ Ｐゴシック" charset="0"/>
              </a:rPr>
              <a:t>Imbalanced Gut ecosystem-barrier function</a:t>
            </a:r>
          </a:p>
          <a:p>
            <a:pPr marL="457200" indent="-457200">
              <a:buFont typeface="Times" charset="0"/>
              <a:buAutoNum type="arabicPeriod"/>
            </a:pPr>
            <a:r>
              <a:rPr lang="en-US">
                <a:latin typeface="Times" charset="0"/>
                <a:ea typeface="ＭＳ Ｐゴシック" charset="0"/>
                <a:cs typeface="ＭＳ Ｐゴシック" charset="0"/>
              </a:rPr>
              <a:t>Disrupted sleep (circadian rhythm)</a:t>
            </a:r>
          </a:p>
          <a:p>
            <a:pPr marL="457200" indent="-457200">
              <a:buFont typeface="Times" charset="0"/>
              <a:buAutoNum type="arabicPeriod"/>
            </a:pPr>
            <a:r>
              <a:rPr lang="en-US">
                <a:latin typeface="Times" charset="0"/>
                <a:ea typeface="ＭＳ Ｐゴシック" charset="0"/>
                <a:cs typeface="ＭＳ Ｐゴシック" charset="0"/>
              </a:rPr>
              <a:t>Social isolation</a:t>
            </a:r>
          </a:p>
          <a:p>
            <a:pPr marL="457200" indent="-457200">
              <a:buFont typeface="Times" charset="0"/>
              <a:buAutoNum type="arabicPeriod"/>
            </a:pPr>
            <a:r>
              <a:rPr lang="en-US">
                <a:latin typeface="Times" charset="0"/>
                <a:ea typeface="ＭＳ Ｐゴシック" charset="0"/>
                <a:cs typeface="ＭＳ Ｐゴシック" charset="0"/>
              </a:rPr>
              <a:t>Environmental toxins e.g. BPA, mold</a:t>
            </a:r>
          </a:p>
          <a:p>
            <a:pPr marL="457200" indent="-457200">
              <a:buFont typeface="Times" charset="0"/>
              <a:buAutoNum type="arabicPeriod"/>
            </a:pPr>
            <a:r>
              <a:rPr lang="en-US">
                <a:latin typeface="Times" charset="0"/>
                <a:ea typeface="ＭＳ Ｐゴシック" charset="0"/>
                <a:cs typeface="ＭＳ Ｐゴシック" charset="0"/>
              </a:rPr>
              <a:t>? Low vitamin D</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microbiome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73533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microbiome3.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775" y="2005013"/>
            <a:ext cx="7340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microbiome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965325"/>
            <a:ext cx="7391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4797425"/>
            <a:ext cx="9148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Psychobiotics: a novel class of psychotropic.</a:t>
            </a:r>
          </a:p>
          <a:p>
            <a:r>
              <a:rPr lang="en-US" sz="1600" i="1"/>
              <a:t>Biol Psychiatry. 2013 Nov 15;74(10):720-6. doi: 10.1016/j.biopsych.2013.05.001. Epub 2013 Jun10</a:t>
            </a:r>
            <a:r>
              <a:rPr lang="en-US" sz="1600"/>
              <a:t>.</a:t>
            </a:r>
          </a:p>
        </p:txBody>
      </p:sp>
      <p:sp>
        <p:nvSpPr>
          <p:cNvPr id="61442" name="Rectangle 2"/>
          <p:cNvSpPr>
            <a:spLocks noChangeArrowheads="1"/>
          </p:cNvSpPr>
          <p:nvPr/>
        </p:nvSpPr>
        <p:spPr bwMode="auto">
          <a:xfrm>
            <a:off x="0" y="5400675"/>
            <a:ext cx="8823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a:t>Fermented foods, microbiota, and mental health: ancient practice meets nutritional psychiatry</a:t>
            </a:r>
          </a:p>
          <a:p>
            <a:r>
              <a:rPr lang="en-US" sz="1600" i="1"/>
              <a:t>Eva M Selhub1*†, Alan C Logan2† and Alison C Bested3</a:t>
            </a:r>
          </a:p>
          <a:p>
            <a:r>
              <a:rPr lang="en-US" sz="1600" i="1"/>
              <a:t>Journal of Physiological Anthropology 2014, </a:t>
            </a:r>
            <a:r>
              <a:rPr lang="en-US" sz="1600" b="1" i="1"/>
              <a:t>33</a:t>
            </a:r>
            <a:r>
              <a:rPr lang="en-US" sz="1600" i="1"/>
              <a:t>:2</a:t>
            </a:r>
          </a:p>
        </p:txBody>
      </p:sp>
      <p:pic>
        <p:nvPicPr>
          <p:cNvPr id="614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8825" y="204788"/>
            <a:ext cx="1709738"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233363" y="0"/>
            <a:ext cx="407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3200">
                <a:solidFill>
                  <a:srgbClr val="FF0000"/>
                </a:solidFill>
                <a:latin typeface="Times New Roman" charset="0"/>
                <a:cs typeface="Times New Roman" charset="0"/>
              </a:rPr>
              <a:t>Psychobiotics</a:t>
            </a:r>
          </a:p>
        </p:txBody>
      </p:sp>
      <p:sp>
        <p:nvSpPr>
          <p:cNvPr id="61445" name="TextBox 5"/>
          <p:cNvSpPr txBox="1">
            <a:spLocks noChangeArrowheads="1"/>
          </p:cNvSpPr>
          <p:nvPr/>
        </p:nvSpPr>
        <p:spPr bwMode="auto">
          <a:xfrm>
            <a:off x="233363" y="1109663"/>
            <a:ext cx="8585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2000">
                <a:latin typeface="Times New Roman" charset="0"/>
                <a:cs typeface="Times New Roman" charset="0"/>
              </a:rPr>
              <a:t> </a:t>
            </a:r>
            <a:r>
              <a:rPr lang="en-US">
                <a:latin typeface="Times New Roman" charset="0"/>
                <a:cs typeface="Times New Roman" charset="0"/>
              </a:rPr>
              <a:t>Protection of intestinal barrier function</a:t>
            </a:r>
          </a:p>
          <a:p>
            <a:pPr eaLnBrk="1" hangingPunct="1">
              <a:buFont typeface="Arial" charset="0"/>
              <a:buChar char="•"/>
            </a:pPr>
            <a:r>
              <a:rPr lang="en-US">
                <a:latin typeface="Times New Roman" charset="0"/>
                <a:cs typeface="Times New Roman" charset="0"/>
              </a:rPr>
              <a:t> Influence on local and systemic antioxidant status</a:t>
            </a:r>
          </a:p>
          <a:p>
            <a:pPr eaLnBrk="1" hangingPunct="1">
              <a:buFont typeface="Arial" charset="0"/>
              <a:buChar char="•"/>
            </a:pPr>
            <a:r>
              <a:rPr lang="en-US">
                <a:latin typeface="Times New Roman" charset="0"/>
                <a:cs typeface="Times New Roman" charset="0"/>
              </a:rPr>
              <a:t> Direct neurochemical production e.g. Gamma Amino Butyric Acid</a:t>
            </a:r>
          </a:p>
          <a:p>
            <a:pPr eaLnBrk="1" hangingPunct="1">
              <a:buFont typeface="Arial" charset="0"/>
              <a:buChar char="•"/>
            </a:pPr>
            <a:r>
              <a:rPr lang="en-US">
                <a:latin typeface="Times New Roman" charset="0"/>
                <a:cs typeface="Times New Roman" charset="0"/>
              </a:rPr>
              <a:t> Indirect influence on neurotransmitter function</a:t>
            </a:r>
          </a:p>
          <a:p>
            <a:pPr eaLnBrk="1" hangingPunct="1">
              <a:buFont typeface="Arial" charset="0"/>
              <a:buChar char="•"/>
            </a:pPr>
            <a:r>
              <a:rPr lang="en-US">
                <a:latin typeface="Times New Roman" charset="0"/>
                <a:cs typeface="Times New Roman" charset="0"/>
              </a:rPr>
              <a:t> Prevention of stress-induced alterations in microbiota</a:t>
            </a:r>
          </a:p>
          <a:p>
            <a:pPr eaLnBrk="1" hangingPunct="1">
              <a:buFont typeface="Arial" charset="0"/>
              <a:buChar char="•"/>
            </a:pPr>
            <a:r>
              <a:rPr lang="en-US">
                <a:latin typeface="Times New Roman" charset="0"/>
                <a:cs typeface="Times New Roman" charset="0"/>
              </a:rPr>
              <a:t> Direct activation of neural pathways between gut and brain</a:t>
            </a:r>
          </a:p>
          <a:p>
            <a:pPr eaLnBrk="1" hangingPunct="1">
              <a:buFont typeface="Arial" charset="0"/>
              <a:buChar char="•"/>
            </a:pPr>
            <a:r>
              <a:rPr lang="en-US">
                <a:latin typeface="Times New Roman" charset="0"/>
                <a:cs typeface="Times New Roman" charset="0"/>
              </a:rPr>
              <a:t> Modulation of inflammatory cytokines</a:t>
            </a:r>
          </a:p>
          <a:p>
            <a:pPr eaLnBrk="1" hangingPunct="1">
              <a:buFont typeface="Arial" charset="0"/>
              <a:buChar char="•"/>
            </a:pPr>
            <a:r>
              <a:rPr lang="en-US">
                <a:latin typeface="Times New Roman" charset="0"/>
                <a:cs typeface="Times New Roman" charset="0"/>
              </a:rPr>
              <a:t> Modulation of Brain derived neurotrophic factor (BDNF)</a:t>
            </a:r>
          </a:p>
          <a:p>
            <a:pPr eaLnBrk="1" hangingPunct="1">
              <a:buFont typeface="Arial" charset="0"/>
              <a:buChar char="•"/>
            </a:pPr>
            <a:r>
              <a:rPr lang="en-US">
                <a:latin typeface="Times New Roman" charset="0"/>
                <a:cs typeface="Times New Roman" charset="0"/>
              </a:rPr>
              <a:t> Limitation of small intestinal bacterial overgrowth (SIBO)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0088" y="915988"/>
            <a:ext cx="2771775"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2"/>
          <p:cNvSpPr txBox="1">
            <a:spLocks noChangeArrowheads="1"/>
          </p:cNvSpPr>
          <p:nvPr/>
        </p:nvSpPr>
        <p:spPr bwMode="auto">
          <a:xfrm>
            <a:off x="2946400" y="4978400"/>
            <a:ext cx="3370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a:latin typeface="Baskerville Old Face" charset="0"/>
                <a:cs typeface="Baskerville Old Face" charset="0"/>
              </a:rPr>
              <a:t>Motion is the lotion !</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Box 1"/>
          <p:cNvSpPr txBox="1">
            <a:spLocks noChangeArrowheads="1"/>
          </p:cNvSpPr>
          <p:nvPr/>
        </p:nvSpPr>
        <p:spPr bwMode="auto">
          <a:xfrm>
            <a:off x="1397000" y="1498600"/>
            <a:ext cx="627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FF0000"/>
                </a:solidFill>
                <a:latin typeface="Times New Roman" charset="0"/>
                <a:cs typeface="Times New Roman" charset="0"/>
              </a:rPr>
              <a:t>Exercise training increases the size of the hippocampus and improves memory</a:t>
            </a:r>
          </a:p>
        </p:txBody>
      </p:sp>
      <p:sp>
        <p:nvSpPr>
          <p:cNvPr id="63490" name="TextBox 2"/>
          <p:cNvSpPr txBox="1">
            <a:spLocks noChangeArrowheads="1"/>
          </p:cNvSpPr>
          <p:nvPr/>
        </p:nvSpPr>
        <p:spPr bwMode="auto">
          <a:xfrm>
            <a:off x="1879600" y="2806700"/>
            <a:ext cx="59309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120 older adults, 1 year, stretching vs. aerobic exercise</a:t>
            </a:r>
          </a:p>
          <a:p>
            <a:pPr eaLnBrk="1" hangingPunct="1">
              <a:buFont typeface="Arial" charset="0"/>
              <a:buChar char="•"/>
            </a:pPr>
            <a:endParaRPr lang="en-US">
              <a:latin typeface="Times New Roman" charset="0"/>
              <a:cs typeface="Times New Roman" charset="0"/>
            </a:endParaRPr>
          </a:p>
          <a:p>
            <a:pPr eaLnBrk="1" hangingPunct="1">
              <a:buFont typeface="Arial" charset="0"/>
              <a:buChar char="•"/>
            </a:pPr>
            <a:r>
              <a:rPr lang="en-US">
                <a:latin typeface="Times New Roman" charset="0"/>
                <a:cs typeface="Times New Roman" charset="0"/>
              </a:rPr>
              <a:t>Measurement of hippocampal volume, BDNF and memory function at baseline, 6 months and 1 year</a:t>
            </a:r>
          </a:p>
        </p:txBody>
      </p:sp>
      <p:pic>
        <p:nvPicPr>
          <p:cNvPr id="634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4800" y="52959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1"/>
          <p:cNvSpPr txBox="1">
            <a:spLocks noChangeArrowheads="1"/>
          </p:cNvSpPr>
          <p:nvPr/>
        </p:nvSpPr>
        <p:spPr bwMode="auto">
          <a:xfrm>
            <a:off x="1282700" y="711200"/>
            <a:ext cx="6362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FF0000"/>
                </a:solidFill>
                <a:latin typeface="Times New Roman" charset="0"/>
                <a:cs typeface="Times New Roman" charset="0"/>
              </a:rPr>
              <a:t>Exercise training increases the size of hippocampus and improves memory</a:t>
            </a:r>
          </a:p>
        </p:txBody>
      </p:sp>
      <p:sp>
        <p:nvSpPr>
          <p:cNvPr id="3" name="TextBox 2"/>
          <p:cNvSpPr txBox="1"/>
          <p:nvPr/>
        </p:nvSpPr>
        <p:spPr>
          <a:xfrm>
            <a:off x="1282700" y="2349500"/>
            <a:ext cx="5994400" cy="2278063"/>
          </a:xfrm>
          <a:prstGeom prst="rect">
            <a:avLst/>
          </a:prstGeom>
          <a:noFill/>
        </p:spPr>
        <p:txBody>
          <a:bodyPr>
            <a:spAutoFit/>
          </a:bodyPr>
          <a:lstStyle/>
          <a:p>
            <a:pPr>
              <a:defRPr/>
            </a:pPr>
            <a:r>
              <a:rPr lang="en-US" sz="2800" dirty="0">
                <a:solidFill>
                  <a:srgbClr val="FF0000"/>
                </a:solidFill>
              </a:rPr>
              <a:t>After 1 year:</a:t>
            </a:r>
          </a:p>
          <a:p>
            <a:pPr>
              <a:defRPr/>
            </a:pPr>
            <a:endParaRPr lang="en-US" dirty="0">
              <a:solidFill>
                <a:srgbClr val="FF0000"/>
              </a:solidFill>
            </a:endParaRPr>
          </a:p>
          <a:p>
            <a:pPr marL="285750" indent="-285750">
              <a:buFont typeface="Arial"/>
              <a:buChar char="•"/>
              <a:defRPr/>
            </a:pPr>
            <a:r>
              <a:rPr lang="en-US" dirty="0">
                <a:latin typeface="Times New Roman"/>
                <a:cs typeface="Times New Roman"/>
              </a:rPr>
              <a:t>Exercisers had marked increase in BDNF</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Exercisers showed substantial improvement in memory function</a:t>
            </a:r>
          </a:p>
        </p:txBody>
      </p:sp>
      <p:pic>
        <p:nvPicPr>
          <p:cNvPr id="645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27600" y="48260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0" y="1498600"/>
            <a:ext cx="64008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5003800"/>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889000" y="196850"/>
            <a:ext cx="712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solidFill>
                  <a:srgbClr val="FF0000"/>
                </a:solidFill>
                <a:latin typeface="Times New Roman" charset="0"/>
                <a:cs typeface="Times New Roman" charset="0"/>
              </a:rPr>
              <a:t>Exercise training increases the size of hippocampus and improves memory</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Box 2"/>
          <p:cNvSpPr txBox="1">
            <a:spLocks noChangeArrowheads="1"/>
          </p:cNvSpPr>
          <p:nvPr/>
        </p:nvSpPr>
        <p:spPr bwMode="auto">
          <a:xfrm>
            <a:off x="0" y="576263"/>
            <a:ext cx="75009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FF0000"/>
                </a:solidFill>
                <a:latin typeface="Times New Roman" charset="0"/>
                <a:cs typeface="Times New Roman" charset="0"/>
              </a:rPr>
              <a:t>Effect of physical activity on cognitive decline in older adults at risk for Alzheimer’s disease</a:t>
            </a:r>
          </a:p>
        </p:txBody>
      </p:sp>
      <p:sp>
        <p:nvSpPr>
          <p:cNvPr id="66562" name="TextBox 4"/>
          <p:cNvSpPr txBox="1">
            <a:spLocks noChangeArrowheads="1"/>
          </p:cNvSpPr>
          <p:nvPr/>
        </p:nvSpPr>
        <p:spPr bwMode="auto">
          <a:xfrm>
            <a:off x="592138" y="2201863"/>
            <a:ext cx="7772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sz="3200">
                <a:latin typeface="Times New Roman" charset="0"/>
                <a:cs typeface="Times New Roman" charset="0"/>
              </a:rPr>
              <a:t>138 participants</a:t>
            </a:r>
          </a:p>
          <a:p>
            <a:pPr eaLnBrk="1" hangingPunct="1">
              <a:buFont typeface="Arial" charset="0"/>
              <a:buChar char="•"/>
            </a:pPr>
            <a:r>
              <a:rPr lang="en-US" sz="3200">
                <a:latin typeface="Times New Roman" charset="0"/>
                <a:cs typeface="Times New Roman" charset="0"/>
              </a:rPr>
              <a:t>Complained of mild cognitive dysfunction</a:t>
            </a:r>
          </a:p>
          <a:p>
            <a:pPr eaLnBrk="1" hangingPunct="1">
              <a:buFont typeface="Arial" charset="0"/>
              <a:buChar char="•"/>
            </a:pPr>
            <a:r>
              <a:rPr lang="en-US" sz="3200">
                <a:latin typeface="Times New Roman" charset="0"/>
                <a:cs typeface="Times New Roman" charset="0"/>
              </a:rPr>
              <a:t>Intervention- 24 weeks of moderate exercise (142 minutes)</a:t>
            </a:r>
          </a:p>
          <a:p>
            <a:pPr eaLnBrk="1" hangingPunct="1">
              <a:buFont typeface="Arial" charset="0"/>
              <a:buChar char="•"/>
            </a:pPr>
            <a:r>
              <a:rPr lang="en-US" sz="3200">
                <a:latin typeface="Times New Roman" charset="0"/>
                <a:cs typeface="Times New Roman" charset="0"/>
              </a:rPr>
              <a:t>Assessment of ADAS cognitive scale over 18 months</a:t>
            </a:r>
          </a:p>
          <a:p>
            <a:pPr eaLnBrk="1" hangingPunct="1">
              <a:buFont typeface="Arial" charset="0"/>
              <a:buChar char="•"/>
            </a:pPr>
            <a:endParaRPr lang="en-US" sz="3200">
              <a:latin typeface="Times New Roman" charset="0"/>
              <a:cs typeface="Times New Roman" charset="0"/>
            </a:endParaRPr>
          </a:p>
          <a:p>
            <a:pPr eaLnBrk="1" hangingPunct="1">
              <a:buFont typeface="Arial" charset="0"/>
              <a:buChar char="•"/>
            </a:pPr>
            <a:endParaRPr lang="en-US" sz="3200">
              <a:latin typeface="Times New Roman" charset="0"/>
              <a:cs typeface="Times New Roman" charset="0"/>
            </a:endParaRPr>
          </a:p>
          <a:p>
            <a:pPr eaLnBrk="1" hangingPunct="1">
              <a:buFont typeface="Arial" charset="0"/>
              <a:buChar char="•"/>
            </a:pPr>
            <a:endParaRPr lang="en-US" sz="3200">
              <a:latin typeface="Times New Roman" charset="0"/>
              <a:cs typeface="Times New Roman" charset="0"/>
            </a:endParaRPr>
          </a:p>
        </p:txBody>
      </p:sp>
      <p:sp>
        <p:nvSpPr>
          <p:cNvPr id="66563" name="TextBox 5"/>
          <p:cNvSpPr txBox="1">
            <a:spLocks noChangeArrowheads="1"/>
          </p:cNvSpPr>
          <p:nvPr/>
        </p:nvSpPr>
        <p:spPr bwMode="auto">
          <a:xfrm>
            <a:off x="4233863" y="5468938"/>
            <a:ext cx="474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1800" i="1">
                <a:latin typeface="Arial" charset="0"/>
              </a:rPr>
              <a:t>JAMA</a:t>
            </a:r>
            <a:r>
              <a:rPr lang="en-US" sz="1800">
                <a:latin typeface="Arial" charset="0"/>
              </a:rPr>
              <a:t> , September 3, 2008, Vol 300. No 9</a:t>
            </a:r>
          </a:p>
        </p:txBody>
      </p:sp>
      <p:pic>
        <p:nvPicPr>
          <p:cNvPr id="6656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3288" y="479425"/>
            <a:ext cx="172085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6863" y="990600"/>
            <a:ext cx="63373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ChangeArrowheads="1"/>
          </p:cNvSpPr>
          <p:nvPr/>
        </p:nvSpPr>
        <p:spPr bwMode="auto">
          <a:xfrm>
            <a:off x="4059238" y="5410200"/>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JAMA</a:t>
            </a:r>
            <a:r>
              <a:rPr lang="en-US"/>
              <a:t> , September 3, 2008, Vol 300. No 9</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a:latin typeface="Times" charset="0"/>
                <a:ea typeface="ＭＳ Ｐゴシック" charset="0"/>
                <a:cs typeface="ＭＳ Ｐゴシック" charset="0"/>
              </a:rPr>
              <a:t>Inflammation</a:t>
            </a:r>
          </a:p>
        </p:txBody>
      </p:sp>
      <p:sp>
        <p:nvSpPr>
          <p:cNvPr id="79874" name="Content Placeholder 2"/>
          <p:cNvSpPr>
            <a:spLocks noGrp="1"/>
          </p:cNvSpPr>
          <p:nvPr>
            <p:ph idx="1"/>
          </p:nvPr>
        </p:nvSpPr>
        <p:spPr>
          <a:xfrm>
            <a:off x="609600" y="1676400"/>
            <a:ext cx="7772400" cy="3657600"/>
          </a:xfrm>
        </p:spPr>
        <p:txBody>
          <a:bodyPr/>
          <a:lstStyle/>
          <a:p>
            <a:pPr>
              <a:buFontTx/>
              <a:buChar char="•"/>
            </a:pPr>
            <a:r>
              <a:rPr lang="en-US">
                <a:latin typeface="Times" charset="0"/>
                <a:ea typeface="ＭＳ Ｐゴシック" charset="0"/>
                <a:cs typeface="ＭＳ Ｐゴシック" charset="0"/>
              </a:rPr>
              <a:t>Evolutionary biologic lens</a:t>
            </a:r>
          </a:p>
          <a:p>
            <a:pPr>
              <a:buFontTx/>
              <a:buChar char="•"/>
            </a:pPr>
            <a:r>
              <a:rPr lang="en-US">
                <a:latin typeface="Times" charset="0"/>
                <a:ea typeface="ＭＳ Ｐゴシック" charset="0"/>
                <a:cs typeface="ＭＳ Ｐゴシック" charset="0"/>
              </a:rPr>
              <a:t>Modern humans are chronically inflammed like no others before them</a:t>
            </a:r>
          </a:p>
          <a:p>
            <a:pPr>
              <a:buFontTx/>
              <a:buChar char="•"/>
            </a:pPr>
            <a:r>
              <a:rPr lang="en-US">
                <a:latin typeface="Times" charset="0"/>
                <a:ea typeface="ＭＳ Ｐゴシック" charset="0"/>
                <a:cs typeface="ＭＳ Ｐゴシック" charset="0"/>
              </a:rPr>
              <a:t>Leptin resistance i.e., I can’t stop thinking about food because I’m hungry all the time and I just don’t feel like moving much.</a:t>
            </a:r>
          </a:p>
          <a:p>
            <a:pPr>
              <a:buFontTx/>
              <a:buChar char="•"/>
            </a:pPr>
            <a:r>
              <a:rPr lang="en-US">
                <a:latin typeface="Times" charset="0"/>
                <a:ea typeface="ＭＳ Ｐゴシック" charset="0"/>
                <a:cs typeface="ＭＳ Ｐゴシック" charset="0"/>
              </a:rPr>
              <a:t>Insulin resistance i.e., if it’s a refined carb e.g. sugar it will soon belong to you in the form of excess body fat and the biologic forces will continue unabated.</a:t>
            </a:r>
          </a:p>
          <a:p>
            <a:pPr>
              <a:buFontTx/>
              <a:buChar char="•"/>
            </a:pPr>
            <a:r>
              <a:rPr lang="en-US">
                <a:latin typeface="Times" charset="0"/>
                <a:ea typeface="ＭＳ Ｐゴシック" charset="0"/>
                <a:cs typeface="ＭＳ Ｐゴシック" charset="0"/>
              </a:rPr>
              <a:t>Search for the cause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214438"/>
            <a:ext cx="6726238"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Rectangle 3"/>
          <p:cNvSpPr>
            <a:spLocks noChangeArrowheads="1"/>
          </p:cNvSpPr>
          <p:nvPr/>
        </p:nvSpPr>
        <p:spPr bwMode="auto">
          <a:xfrm>
            <a:off x="4059238" y="5410200"/>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t>JAMA</a:t>
            </a:r>
            <a:r>
              <a:rPr lang="en-US"/>
              <a:t> , September 3, 2008, Vol 300. No 9</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Box 1"/>
          <p:cNvSpPr txBox="1">
            <a:spLocks noChangeArrowheads="1"/>
          </p:cNvSpPr>
          <p:nvPr/>
        </p:nvSpPr>
        <p:spPr bwMode="auto">
          <a:xfrm>
            <a:off x="373063" y="323850"/>
            <a:ext cx="82915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800">
                <a:solidFill>
                  <a:srgbClr val="FF0000"/>
                </a:solidFill>
                <a:latin typeface="Times New Roman" charset="0"/>
                <a:cs typeface="Times New Roman" charset="0"/>
              </a:rPr>
              <a:t>A six month exercise intervention influences the genome-wide DNA methylation pattern in human adipose tissue.</a:t>
            </a:r>
          </a:p>
        </p:txBody>
      </p:sp>
      <p:sp>
        <p:nvSpPr>
          <p:cNvPr id="69634" name="TextBox 2"/>
          <p:cNvSpPr txBox="1">
            <a:spLocks noChangeArrowheads="1"/>
          </p:cNvSpPr>
          <p:nvPr/>
        </p:nvSpPr>
        <p:spPr bwMode="auto">
          <a:xfrm>
            <a:off x="373063" y="5976938"/>
            <a:ext cx="6200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000">
                <a:latin typeface="Arial" charset="0"/>
              </a:rPr>
              <a:t>Ronn T et al. </a:t>
            </a:r>
            <a:r>
              <a:rPr lang="en-US" sz="2000" i="1">
                <a:latin typeface="Arial" charset="0"/>
              </a:rPr>
              <a:t>PLoS Genet</a:t>
            </a:r>
            <a:r>
              <a:rPr lang="en-US" sz="2000">
                <a:latin typeface="Arial" charset="0"/>
              </a:rPr>
              <a:t> June 2013</a:t>
            </a:r>
          </a:p>
        </p:txBody>
      </p:sp>
      <p:sp>
        <p:nvSpPr>
          <p:cNvPr id="69635" name="TextBox 3"/>
          <p:cNvSpPr txBox="1">
            <a:spLocks noChangeArrowheads="1"/>
          </p:cNvSpPr>
          <p:nvPr/>
        </p:nvSpPr>
        <p:spPr bwMode="auto">
          <a:xfrm>
            <a:off x="373063" y="2192338"/>
            <a:ext cx="877093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Arial" charset="0"/>
              </a:rPr>
              <a:t> </a:t>
            </a:r>
            <a:r>
              <a:rPr lang="en-US">
                <a:latin typeface="Times New Roman" charset="0"/>
                <a:cs typeface="Times New Roman" charset="0"/>
              </a:rPr>
              <a:t>24 healthy men with low level baseline activity levels before and after 6-month exercise program</a:t>
            </a:r>
          </a:p>
          <a:p>
            <a:pPr eaLnBrk="1" hangingPunct="1">
              <a:buFont typeface="Arial" charset="0"/>
              <a:buChar char="•"/>
            </a:pPr>
            <a:r>
              <a:rPr lang="en-US">
                <a:latin typeface="Times New Roman" charset="0"/>
                <a:cs typeface="Times New Roman" charset="0"/>
              </a:rPr>
              <a:t> 30 controls</a:t>
            </a:r>
          </a:p>
          <a:p>
            <a:pPr eaLnBrk="1" hangingPunct="1">
              <a:buFont typeface="Arial" charset="0"/>
              <a:buChar char="•"/>
            </a:pPr>
            <a:r>
              <a:rPr lang="en-US">
                <a:latin typeface="Times New Roman" charset="0"/>
                <a:cs typeface="Times New Roman" charset="0"/>
              </a:rPr>
              <a:t> Genome-wide methylation patterns examined in adipose tissue</a:t>
            </a:r>
          </a:p>
          <a:p>
            <a:pPr eaLnBrk="1" hangingPunct="1">
              <a:buFont typeface="Arial" charset="0"/>
              <a:buChar char="•"/>
            </a:pPr>
            <a:r>
              <a:rPr lang="en-US">
                <a:latin typeface="Times New Roman" charset="0"/>
                <a:cs typeface="Times New Roman" charset="0"/>
              </a:rPr>
              <a:t> Several patterns changed in exercise group demonstrating reduced lipogenesis and a </a:t>
            </a:r>
            <a:r>
              <a:rPr lang="ja-JP" altLang="en-US">
                <a:latin typeface="Times New Roman" charset="0"/>
                <a:cs typeface="Times New Roman" charset="0"/>
              </a:rPr>
              <a:t>“</a:t>
            </a:r>
            <a:r>
              <a:rPr lang="en-US" altLang="ja-JP">
                <a:latin typeface="Times New Roman" charset="0"/>
                <a:cs typeface="Times New Roman" charset="0"/>
              </a:rPr>
              <a:t>silencing</a:t>
            </a:r>
            <a:r>
              <a:rPr lang="ja-JP" altLang="en-US">
                <a:latin typeface="Times New Roman" charset="0"/>
                <a:cs typeface="Times New Roman" charset="0"/>
              </a:rPr>
              <a:t>”</a:t>
            </a:r>
            <a:r>
              <a:rPr lang="en-US" altLang="ja-JP">
                <a:latin typeface="Times New Roman" charset="0"/>
                <a:cs typeface="Times New Roman" charset="0"/>
              </a:rPr>
              <a:t> of genes associated with obesity and impaired insulin signaling</a:t>
            </a:r>
            <a:r>
              <a:rPr lang="en-US" altLang="ja-JP">
                <a:latin typeface="Arial" charset="0"/>
              </a:rPr>
              <a:t>.</a:t>
            </a:r>
            <a:endParaRPr lang="en-US">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8500" y="1295400"/>
            <a:ext cx="4114800" cy="3694113"/>
          </a:xfrm>
          <a:prstGeom prst="rect">
            <a:avLst/>
          </a:prstGeom>
          <a:noFill/>
        </p:spPr>
        <p:txBody>
          <a:bodyPr>
            <a:spAutoFit/>
          </a:bodyPr>
          <a:lstStyle/>
          <a:p>
            <a:pPr algn="ctr">
              <a:defRPr/>
            </a:pPr>
            <a:r>
              <a:rPr lang="en-US" b="1" dirty="0">
                <a:latin typeface="Times New Roman"/>
                <a:cs typeface="Times New Roman"/>
              </a:rPr>
              <a:t>Disrupted Sleep-Loss of entrainment</a:t>
            </a:r>
          </a:p>
          <a:p>
            <a:pPr>
              <a:defRPr/>
            </a:pPr>
            <a:endParaRPr lang="en-US" b="1" dirty="0">
              <a:latin typeface="Times New Roman"/>
              <a:cs typeface="Times New Roman"/>
            </a:endParaRPr>
          </a:p>
          <a:p>
            <a:pPr marL="285750" indent="-285750">
              <a:buFont typeface="Arial"/>
              <a:buChar char="•"/>
              <a:defRPr/>
            </a:pPr>
            <a:r>
              <a:rPr lang="en-US" dirty="0">
                <a:latin typeface="Times New Roman"/>
                <a:cs typeface="Times New Roman"/>
              </a:rPr>
              <a:t>15% Americans experience chronic insomnia</a:t>
            </a:r>
          </a:p>
          <a:p>
            <a:pPr marL="285750" indent="-285750">
              <a:buFont typeface="Arial"/>
              <a:buChar char="•"/>
              <a:defRPr/>
            </a:pPr>
            <a:r>
              <a:rPr lang="en-US" dirty="0">
                <a:latin typeface="Times New Roman"/>
                <a:cs typeface="Times New Roman"/>
              </a:rPr>
              <a:t>1 out of 3 has sleep disruption on one or more nights each week </a:t>
            </a:r>
          </a:p>
          <a:p>
            <a:pPr marL="285750" indent="-285750">
              <a:buFont typeface="Arial"/>
              <a:buChar char="•"/>
              <a:defRPr/>
            </a:pPr>
            <a:r>
              <a:rPr lang="en-US" dirty="0">
                <a:latin typeface="Times New Roman"/>
                <a:cs typeface="Times New Roman"/>
              </a:rPr>
              <a:t>Major risk factor for many chronic complex diseases</a:t>
            </a:r>
          </a:p>
          <a:p>
            <a:pPr marL="285750" indent="-285750">
              <a:buFont typeface="Arial"/>
              <a:buChar char="•"/>
              <a:defRPr/>
            </a:pPr>
            <a:r>
              <a:rPr lang="en-US" dirty="0">
                <a:latin typeface="Times New Roman"/>
                <a:cs typeface="Times New Roman"/>
              </a:rPr>
              <a:t>Neuro-endocrine-immune disruption</a:t>
            </a:r>
          </a:p>
          <a:p>
            <a:pPr marL="285750" indent="-285750">
              <a:buFont typeface="Arial"/>
              <a:buChar char="•"/>
              <a:defRPr/>
            </a:pPr>
            <a:r>
              <a:rPr lang="en-US" dirty="0">
                <a:latin typeface="Times New Roman"/>
                <a:cs typeface="Times New Roman"/>
              </a:rPr>
              <a:t>Sleep hygiene</a:t>
            </a:r>
          </a:p>
          <a:p>
            <a:pPr marL="285750" indent="-285750">
              <a:buFont typeface="Arial"/>
              <a:buChar char="•"/>
              <a:defRPr/>
            </a:pPr>
            <a:r>
              <a:rPr lang="en-US" dirty="0">
                <a:latin typeface="Times New Roman"/>
                <a:cs typeface="Times New Roman"/>
              </a:rPr>
              <a:t>Obstructive sleep apnea</a:t>
            </a:r>
          </a:p>
          <a:p>
            <a:pPr marL="285750" indent="-285750">
              <a:buFont typeface="Arial"/>
              <a:buChar char="•"/>
              <a:defRPr/>
            </a:pPr>
            <a:r>
              <a:rPr lang="en-US" dirty="0">
                <a:latin typeface="Times New Roman"/>
                <a:cs typeface="Times New Roman"/>
              </a:rPr>
              <a:t>Avoid pitfalls of sleeping medications</a:t>
            </a:r>
          </a:p>
          <a:p>
            <a:pPr marL="285750" indent="-285750">
              <a:buFont typeface="Arial"/>
              <a:buChar char="•"/>
              <a:defRPr/>
            </a:pPr>
            <a:endParaRPr lang="en-US" dirty="0">
              <a:latin typeface="Times New Roman"/>
              <a:cs typeface="Times New Roman"/>
            </a:endParaRPr>
          </a:p>
        </p:txBody>
      </p:sp>
      <p:pic>
        <p:nvPicPr>
          <p:cNvPr id="706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8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l="10001" t="36000" r="71875" b="24001"/>
          <a:stretch>
            <a:fillRect/>
          </a:stretch>
        </p:blipFill>
        <p:spPr bwMode="auto">
          <a:xfrm>
            <a:off x="-800100" y="0"/>
            <a:ext cx="9944100" cy="68580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682" name="Rectangle 4"/>
          <p:cNvSpPr>
            <a:spLocks noGrp="1" noChangeArrowheads="1"/>
          </p:cNvSpPr>
          <p:nvPr>
            <p:ph type="ctrTitle" idx="4294967295"/>
          </p:nvPr>
        </p:nvSpPr>
        <p:spPr>
          <a:xfrm>
            <a:off x="1066800" y="381000"/>
            <a:ext cx="7788275" cy="1143000"/>
          </a:xfrm>
        </p:spPr>
        <p:txBody>
          <a:bodyPr/>
          <a:lstStyle/>
          <a:p>
            <a:pPr algn="r">
              <a:lnSpc>
                <a:spcPts val="4200"/>
              </a:lnSpc>
            </a:pPr>
            <a:r>
              <a:rPr lang="en-US" sz="3400">
                <a:solidFill>
                  <a:schemeClr val="bg1"/>
                </a:solidFill>
                <a:latin typeface="Cambria" charset="0"/>
                <a:ea typeface="ＭＳ Ｐゴシック" charset="0"/>
                <a:cs typeface="ＭＳ Ｐゴシック" charset="0"/>
              </a:rPr>
              <a:t>Vitamin D, Immunity and                    Depression</a:t>
            </a:r>
          </a:p>
        </p:txBody>
      </p:sp>
      <p:sp>
        <p:nvSpPr>
          <p:cNvPr id="6" name="Rounded Rectangle 5"/>
          <p:cNvSpPr/>
          <p:nvPr/>
        </p:nvSpPr>
        <p:spPr>
          <a:xfrm>
            <a:off x="5029200" y="2514600"/>
            <a:ext cx="4572000" cy="2667000"/>
          </a:xfrm>
          <a:prstGeom prst="roundRect">
            <a:avLst/>
          </a:prstGeom>
          <a:solidFill>
            <a:schemeClr val="accent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1684" name="Rectangle 5"/>
          <p:cNvSpPr>
            <a:spLocks noGrp="1" noChangeArrowheads="1"/>
          </p:cNvSpPr>
          <p:nvPr>
            <p:ph type="subTitle" idx="4294967295"/>
          </p:nvPr>
        </p:nvSpPr>
        <p:spPr>
          <a:xfrm>
            <a:off x="2170113" y="2689225"/>
            <a:ext cx="6696075" cy="1641475"/>
          </a:xfrm>
        </p:spPr>
        <p:txBody>
          <a:bodyPr/>
          <a:lstStyle/>
          <a:p>
            <a:pPr marL="0" indent="0" algn="r">
              <a:buFont typeface="Symbol" charset="0"/>
              <a:buNone/>
            </a:pPr>
            <a:r>
              <a:rPr lang="en-US" b="1">
                <a:solidFill>
                  <a:schemeClr val="bg1"/>
                </a:solidFill>
                <a:latin typeface="Arial" charset="0"/>
                <a:ea typeface="ＭＳ Ｐゴシック" charset="0"/>
                <a:cs typeface="ＭＳ Ｐゴシック" charset="0"/>
              </a:rPr>
              <a:t>Enhance IL-10</a:t>
            </a:r>
          </a:p>
          <a:p>
            <a:pPr marL="0" indent="0" algn="r">
              <a:buFont typeface="Symbol" charset="0"/>
              <a:buNone/>
            </a:pPr>
            <a:r>
              <a:rPr lang="en-US" b="1">
                <a:solidFill>
                  <a:schemeClr val="bg1"/>
                </a:solidFill>
                <a:latin typeface="Arial" charset="0"/>
                <a:ea typeface="ＭＳ Ｐゴシック" charset="0"/>
                <a:cs typeface="ＭＳ Ｐゴシック" charset="0"/>
              </a:rPr>
              <a:t>Inhibits cortisol</a:t>
            </a:r>
          </a:p>
          <a:p>
            <a:pPr marL="0" indent="0" algn="r">
              <a:buFont typeface="Symbol" charset="0"/>
              <a:buNone/>
            </a:pPr>
            <a:r>
              <a:rPr lang="en-US" b="1">
                <a:solidFill>
                  <a:schemeClr val="bg1"/>
                </a:solidFill>
                <a:latin typeface="Arial" charset="0"/>
                <a:ea typeface="ＭＳ Ｐゴシック" charset="0"/>
                <a:cs typeface="ＭＳ Ｐゴシック" charset="0"/>
              </a:rPr>
              <a:t>Blocks NMDA</a:t>
            </a:r>
          </a:p>
          <a:p>
            <a:pPr marL="0" indent="0" algn="r">
              <a:buFont typeface="Symbol" charset="0"/>
              <a:buNone/>
            </a:pPr>
            <a:endParaRPr lang="en-US" b="1">
              <a:solidFill>
                <a:schemeClr val="bg1"/>
              </a:solidFill>
              <a:latin typeface="Arial" charset="0"/>
              <a:ea typeface="ＭＳ Ｐゴシック" charset="0"/>
              <a:cs typeface="ＭＳ Ｐゴシック" charset="0"/>
            </a:endParaRPr>
          </a:p>
        </p:txBody>
      </p:sp>
      <p:sp>
        <p:nvSpPr>
          <p:cNvPr id="71685" name="Text Box 6"/>
          <p:cNvSpPr txBox="1">
            <a:spLocks noChangeArrowheads="1"/>
          </p:cNvSpPr>
          <p:nvPr/>
        </p:nvSpPr>
        <p:spPr bwMode="auto">
          <a:xfrm>
            <a:off x="3257550" y="179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endParaRPr lang="en-US" sz="1800">
              <a:solidFill>
                <a:schemeClr val="folHlink"/>
              </a:solidFill>
              <a:latin typeface="Arial" charset="0"/>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en-US">
                <a:latin typeface="Times New Roman" charset="0"/>
                <a:ea typeface="ＭＳ Ｐゴシック" charset="0"/>
                <a:cs typeface="ＭＳ Ｐゴシック" charset="0"/>
              </a:rPr>
              <a:t>Vitamin 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5495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648200"/>
            <a:ext cx="73914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791200" y="1219200"/>
            <a:ext cx="2971800" cy="3046413"/>
          </a:xfrm>
          <a:prstGeom prst="rect">
            <a:avLst/>
          </a:prstGeom>
          <a:noFill/>
          <a:ln w="9525">
            <a:noFill/>
            <a:miter lim="800000"/>
            <a:headEnd/>
            <a:tailEnd/>
          </a:ln>
        </p:spPr>
        <p:txBody>
          <a:bodyPr>
            <a:spAutoFit/>
          </a:bodyPr>
          <a:lstStyle/>
          <a:p>
            <a:pPr>
              <a:buFont typeface="Arial" pitchFamily="-111" charset="0"/>
              <a:buChar char="•"/>
              <a:defRPr/>
            </a:pPr>
            <a:r>
              <a:rPr lang="en-US" dirty="0">
                <a:solidFill>
                  <a:srgbClr val="161616"/>
                </a:solidFill>
                <a:latin typeface="+mj-lt"/>
                <a:ea typeface="+mn-ea"/>
                <a:cs typeface="+mn-cs"/>
              </a:rPr>
              <a:t>CV Disease</a:t>
            </a:r>
          </a:p>
          <a:p>
            <a:pPr>
              <a:buFont typeface="Arial" pitchFamily="-111" charset="0"/>
              <a:buChar char="•"/>
              <a:defRPr/>
            </a:pPr>
            <a:r>
              <a:rPr lang="en-US" dirty="0">
                <a:solidFill>
                  <a:srgbClr val="161616"/>
                </a:solidFill>
                <a:latin typeface="+mj-lt"/>
                <a:ea typeface="+mn-ea"/>
                <a:cs typeface="+mn-cs"/>
              </a:rPr>
              <a:t>Cancer</a:t>
            </a:r>
          </a:p>
          <a:p>
            <a:pPr>
              <a:buFont typeface="Arial" pitchFamily="-111" charset="0"/>
              <a:buChar char="•"/>
              <a:defRPr/>
            </a:pPr>
            <a:r>
              <a:rPr lang="en-US" dirty="0">
                <a:solidFill>
                  <a:srgbClr val="161616"/>
                </a:solidFill>
                <a:latin typeface="+mj-lt"/>
                <a:ea typeface="+mn-ea"/>
                <a:cs typeface="+mn-cs"/>
              </a:rPr>
              <a:t>Autoimmunity</a:t>
            </a:r>
          </a:p>
          <a:p>
            <a:pPr>
              <a:buFont typeface="Arial" pitchFamily="-111" charset="0"/>
              <a:buChar char="•"/>
              <a:defRPr/>
            </a:pPr>
            <a:r>
              <a:rPr lang="en-US" dirty="0">
                <a:solidFill>
                  <a:srgbClr val="161616"/>
                </a:solidFill>
                <a:latin typeface="+mj-lt"/>
                <a:ea typeface="+mn-ea"/>
                <a:cs typeface="+mn-cs"/>
              </a:rPr>
              <a:t>Depression</a:t>
            </a:r>
          </a:p>
          <a:p>
            <a:pPr>
              <a:buFont typeface="Arial" pitchFamily="-111" charset="0"/>
              <a:buChar char="•"/>
              <a:defRPr/>
            </a:pPr>
            <a:r>
              <a:rPr lang="en-US" dirty="0">
                <a:solidFill>
                  <a:srgbClr val="161616"/>
                </a:solidFill>
                <a:latin typeface="+mj-lt"/>
                <a:ea typeface="+mn-ea"/>
                <a:cs typeface="+mn-cs"/>
              </a:rPr>
              <a:t>CHF</a:t>
            </a:r>
          </a:p>
          <a:p>
            <a:pPr>
              <a:buFont typeface="Arial" pitchFamily="-111" charset="0"/>
              <a:buChar char="•"/>
              <a:defRPr/>
            </a:pPr>
            <a:r>
              <a:rPr lang="en-US" dirty="0">
                <a:solidFill>
                  <a:srgbClr val="161616"/>
                </a:solidFill>
                <a:latin typeface="+mj-lt"/>
                <a:ea typeface="+mn-ea"/>
                <a:cs typeface="+mn-cs"/>
              </a:rPr>
              <a:t>Osteoporosis</a:t>
            </a:r>
          </a:p>
          <a:p>
            <a:pPr>
              <a:buFont typeface="Arial" pitchFamily="-111" charset="0"/>
              <a:buChar char="•"/>
              <a:defRPr/>
            </a:pPr>
            <a:r>
              <a:rPr lang="en-US" dirty="0">
                <a:solidFill>
                  <a:srgbClr val="161616"/>
                </a:solidFill>
                <a:latin typeface="+mj-lt"/>
                <a:ea typeface="+mn-ea"/>
                <a:cs typeface="+mn-cs"/>
              </a:rPr>
              <a:t>Fall risk</a:t>
            </a:r>
          </a:p>
          <a:p>
            <a:pPr>
              <a:buFont typeface="Arial" pitchFamily="-111" charset="0"/>
              <a:buChar char="•"/>
              <a:defRPr/>
            </a:pPr>
            <a:r>
              <a:rPr lang="en-US" dirty="0">
                <a:solidFill>
                  <a:srgbClr val="161616"/>
                </a:solidFill>
                <a:latin typeface="+mj-lt"/>
                <a:ea typeface="+mn-ea"/>
                <a:cs typeface="+mn-cs"/>
              </a:rPr>
              <a:t>Pain syndromes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0"/>
            <a:ext cx="8229600" cy="1143000"/>
          </a:xfrm>
        </p:spPr>
        <p:txBody>
          <a:bodyPr/>
          <a:lstStyle/>
          <a:p>
            <a:pPr eaLnBrk="1" hangingPunct="1"/>
            <a:r>
              <a:rPr lang="en-US" sz="3200">
                <a:latin typeface="Times New Roman" charset="0"/>
                <a:ea typeface="ＭＳ Ｐゴシック" charset="0"/>
                <a:cs typeface="ＭＳ Ｐゴシック" charset="0"/>
              </a:rPr>
              <a:t>Anti-inflammatory lifestyle</a:t>
            </a:r>
          </a:p>
        </p:txBody>
      </p:sp>
      <p:sp>
        <p:nvSpPr>
          <p:cNvPr id="65538" name="Content Placeholder 2"/>
          <p:cNvSpPr>
            <a:spLocks noGrp="1"/>
          </p:cNvSpPr>
          <p:nvPr>
            <p:ph idx="1"/>
          </p:nvPr>
        </p:nvSpPr>
        <p:spPr>
          <a:xfrm>
            <a:off x="152400" y="762000"/>
            <a:ext cx="8229600" cy="5575300"/>
          </a:xfrm>
        </p:spPr>
        <p:txBody>
          <a:bodyPr/>
          <a:lstStyle/>
          <a:p>
            <a:pPr eaLnBrk="1" hangingPunct="1">
              <a:lnSpc>
                <a:spcPct val="80000"/>
              </a:lnSpc>
              <a:defRPr/>
            </a:pPr>
            <a:endParaRPr lang="en-US" sz="1800" dirty="0">
              <a:solidFill>
                <a:srgbClr val="FF0000"/>
              </a:solidFill>
              <a:latin typeface="Times New Roman" charset="0"/>
              <a:ea typeface="ＭＳ Ｐゴシック" charset="0"/>
              <a:cs typeface="ＭＳ Ｐゴシック" charset="0"/>
            </a:endParaRPr>
          </a:p>
          <a:p>
            <a:pPr eaLnBrk="1" hangingPunct="1">
              <a:lnSpc>
                <a:spcPct val="80000"/>
              </a:lnSpc>
              <a:buFont typeface="Arial"/>
              <a:buChar char="•"/>
              <a:defRPr/>
            </a:pPr>
            <a:r>
              <a:rPr lang="en-US" dirty="0">
                <a:latin typeface="Times New Roman" charset="0"/>
                <a:ea typeface="ＭＳ Ｐゴシック" charset="0"/>
                <a:cs typeface="ＭＳ Ｐゴシック" charset="0"/>
              </a:rPr>
              <a:t>Reduce-eliminate </a:t>
            </a:r>
            <a:r>
              <a:rPr lang="en-US" dirty="0" smtClean="0">
                <a:latin typeface="Times New Roman" charset="0"/>
                <a:ea typeface="ＭＳ Ｐゴシック" charset="0"/>
                <a:cs typeface="ＭＳ Ｐゴシック" charset="0"/>
              </a:rPr>
              <a:t>sugar; reduce wheat</a:t>
            </a:r>
            <a:r>
              <a:rPr lang="en-US" dirty="0">
                <a:latin typeface="Times New Roman" charset="0"/>
                <a:ea typeface="ＭＳ Ｐゴシック" charset="0"/>
                <a:cs typeface="ＭＳ Ｐゴシック" charset="0"/>
              </a:rPr>
              <a:t>, both whole </a:t>
            </a:r>
            <a:endParaRPr lang="en-US" dirty="0" smtClean="0">
              <a:latin typeface="Times New Roman" charset="0"/>
              <a:ea typeface="ＭＳ Ｐゴシック" charset="0"/>
              <a:cs typeface="ＭＳ Ｐゴシック" charset="0"/>
            </a:endParaRPr>
          </a:p>
          <a:p>
            <a:pPr marL="0" indent="0" eaLnBrk="1" hangingPunct="1">
              <a:lnSpc>
                <a:spcPct val="80000"/>
              </a:lnSpc>
              <a:defRPr/>
            </a:pPr>
            <a:r>
              <a:rPr lang="en-US" dirty="0" smtClean="0">
                <a:latin typeface="Times New Roman" charset="0"/>
                <a:ea typeface="ＭＳ Ｐゴシック" charset="0"/>
                <a:cs typeface="ＭＳ Ｐゴシック" charset="0"/>
              </a:rPr>
              <a:t>     grain </a:t>
            </a:r>
            <a:r>
              <a:rPr lang="en-US" dirty="0">
                <a:latin typeface="Times New Roman" charset="0"/>
                <a:ea typeface="ＭＳ Ｐゴシック" charset="0"/>
                <a:cs typeface="ＭＳ Ｐゴシック" charset="0"/>
              </a:rPr>
              <a:t>and refined-</a:t>
            </a:r>
            <a:r>
              <a:rPr lang="en-US" dirty="0" smtClean="0">
                <a:latin typeface="Times New Roman" charset="0"/>
                <a:ea typeface="ＭＳ Ｐゴシック" charset="0"/>
                <a:cs typeface="ＭＳ Ｐゴシック" charset="0"/>
              </a:rPr>
              <a:t>processed, grain-based flour</a:t>
            </a:r>
            <a:endParaRPr lang="en-US" dirty="0">
              <a:latin typeface="Times New Roman" charset="0"/>
              <a:ea typeface="ＭＳ Ｐゴシック" charset="0"/>
              <a:cs typeface="ＭＳ Ｐゴシック" charset="0"/>
            </a:endParaRP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Bread, pasta </a:t>
            </a:r>
            <a:r>
              <a:rPr lang="en-US" dirty="0">
                <a:latin typeface="Times New Roman" charset="0"/>
                <a:ea typeface="ＭＳ Ｐゴシック" charset="0"/>
                <a:cs typeface="ＭＳ Ｐゴシック" charset="0"/>
              </a:rPr>
              <a:t>and many cereal grains are fat-promoting and </a:t>
            </a:r>
            <a:endParaRPr lang="en-US" dirty="0" smtClean="0">
              <a:latin typeface="Times New Roman" charset="0"/>
              <a:ea typeface="ＭＳ Ｐゴシック" charset="0"/>
              <a:cs typeface="ＭＳ Ｐゴシック" charset="0"/>
            </a:endParaRPr>
          </a:p>
          <a:p>
            <a:pPr marL="0" indent="0" eaLnBrk="1" hangingPunct="1">
              <a:lnSpc>
                <a:spcPct val="80000"/>
              </a:lnSpc>
              <a:defRPr/>
            </a:pPr>
            <a:r>
              <a:rPr lang="en-US" dirty="0">
                <a:latin typeface="Times New Roman" charset="0"/>
                <a:ea typeface="ＭＳ Ｐゴシック" charset="0"/>
                <a:cs typeface="ＭＳ Ｐゴシック" charset="0"/>
              </a:rPr>
              <a:t> </a:t>
            </a:r>
            <a:r>
              <a:rPr lang="en-US" dirty="0" smtClean="0">
                <a:latin typeface="Times New Roman" charset="0"/>
                <a:ea typeface="ＭＳ Ｐゴシック" charset="0"/>
                <a:cs typeface="ＭＳ Ｐゴシック" charset="0"/>
              </a:rPr>
              <a:t>    pro</a:t>
            </a:r>
            <a:r>
              <a:rPr lang="en-US" dirty="0">
                <a:latin typeface="Times New Roman" charset="0"/>
                <a:ea typeface="ＭＳ Ｐゴシック" charset="0"/>
                <a:cs typeface="ＭＳ Ｐゴシック" charset="0"/>
              </a:rPr>
              <a:t>-inflammatory</a:t>
            </a: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Minimize-eliminate sugar</a:t>
            </a:r>
            <a:r>
              <a:rPr lang="en-US" dirty="0">
                <a:latin typeface="Times New Roman" charset="0"/>
                <a:ea typeface="ＭＳ Ｐゴシック" charset="0"/>
                <a:cs typeface="ＭＳ Ｐゴシック" charset="0"/>
              </a:rPr>
              <a:t>-sweetened soft drinks and desserts</a:t>
            </a:r>
          </a:p>
          <a:p>
            <a:pPr eaLnBrk="1" hangingPunct="1">
              <a:lnSpc>
                <a:spcPct val="80000"/>
              </a:lnSpc>
              <a:buFont typeface="Arial"/>
              <a:buChar char="•"/>
              <a:defRPr/>
            </a:pPr>
            <a:r>
              <a:rPr lang="en-US" dirty="0" smtClean="0">
                <a:latin typeface="Times New Roman" charset="0"/>
                <a:ea typeface="ＭＳ Ｐゴシック" charset="0"/>
                <a:cs typeface="ＭＳ Ｐゴシック" charset="0"/>
              </a:rPr>
              <a:t>Eat </a:t>
            </a:r>
            <a:r>
              <a:rPr lang="en-US" dirty="0">
                <a:latin typeface="Times New Roman" charset="0"/>
                <a:ea typeface="ＭＳ Ｐゴシック" charset="0"/>
                <a:cs typeface="ＭＳ Ｐゴシック" charset="0"/>
              </a:rPr>
              <a:t>as many vegetables, beans, legumes as you want. </a:t>
            </a:r>
          </a:p>
          <a:p>
            <a:pPr eaLnBrk="1" hangingPunct="1">
              <a:lnSpc>
                <a:spcPct val="80000"/>
              </a:lnSpc>
              <a:buFont typeface="Arial"/>
              <a:buChar char="•"/>
              <a:defRPr/>
            </a:pPr>
            <a:r>
              <a:rPr lang="en-US" dirty="0">
                <a:latin typeface="Times New Roman" charset="0"/>
                <a:ea typeface="ＭＳ Ｐゴシック" charset="0"/>
                <a:cs typeface="ＭＳ Ｐゴシック" charset="0"/>
              </a:rPr>
              <a:t>Reduce the vegetable oils e.g. corn, safflower, sunflower, canola</a:t>
            </a:r>
            <a:r>
              <a:rPr lang="en-US" dirty="0" smtClean="0">
                <a:latin typeface="Times New Roman" charset="0"/>
                <a:ea typeface="ＭＳ Ｐゴシック" charset="0"/>
                <a:cs typeface="ＭＳ Ｐゴシック" charset="0"/>
              </a:rPr>
              <a:t>, peanut</a:t>
            </a:r>
            <a:endParaRPr lang="en-US" dirty="0">
              <a:latin typeface="Times New Roman" charset="0"/>
              <a:ea typeface="ＭＳ Ｐゴシック" charset="0"/>
              <a:cs typeface="ＭＳ Ｐゴシック" charset="0"/>
            </a:endParaRPr>
          </a:p>
          <a:p>
            <a:pPr eaLnBrk="1" hangingPunct="1">
              <a:lnSpc>
                <a:spcPct val="80000"/>
              </a:lnSpc>
              <a:buFont typeface="Arial"/>
              <a:buChar char="•"/>
              <a:defRPr/>
            </a:pPr>
            <a:r>
              <a:rPr lang="en-US" dirty="0">
                <a:latin typeface="Times New Roman" charset="0"/>
                <a:ea typeface="ＭＳ Ｐゴシック" charset="0"/>
                <a:cs typeface="ＭＳ Ｐゴシック" charset="0"/>
              </a:rPr>
              <a:t>Introduce more healthy fats e.g. grass-fed butter, EVOO, coconut oil, ghee, and an increase in O-3s fatty fish, nuts, seeds, </a:t>
            </a:r>
            <a:r>
              <a:rPr lang="en-US" dirty="0" smtClean="0">
                <a:latin typeface="Times New Roman" charset="0"/>
                <a:ea typeface="ＭＳ Ｐゴシック" charset="0"/>
                <a:cs typeface="ＭＳ Ｐゴシック" charset="0"/>
              </a:rPr>
              <a:t>avocados</a:t>
            </a:r>
            <a:endParaRPr lang="en-US" dirty="0">
              <a:latin typeface="Times New Roman" charset="0"/>
              <a:ea typeface="ＭＳ Ｐゴシック" charset="0"/>
              <a:cs typeface="ＭＳ Ｐゴシック" charset="0"/>
            </a:endParaRPr>
          </a:p>
          <a:p>
            <a:pPr eaLnBrk="1" hangingPunct="1">
              <a:lnSpc>
                <a:spcPct val="80000"/>
              </a:lnSpc>
              <a:buFont typeface="Arial"/>
              <a:buChar char="•"/>
              <a:defRPr/>
            </a:pPr>
            <a:r>
              <a:rPr lang="en-US" dirty="0">
                <a:latin typeface="Times New Roman" charset="0"/>
                <a:ea typeface="ＭＳ Ｐゴシック" charset="0"/>
                <a:cs typeface="ＭＳ Ｐゴシック" charset="0"/>
              </a:rPr>
              <a:t>Moderate red meat  (grass fed), eggs</a:t>
            </a:r>
          </a:p>
          <a:p>
            <a:pPr eaLnBrk="1" hangingPunct="1">
              <a:lnSpc>
                <a:spcPct val="80000"/>
              </a:lnSpc>
              <a:buFont typeface="Arial"/>
              <a:buChar char="•"/>
              <a:defRPr/>
            </a:pPr>
            <a:r>
              <a:rPr lang="en-US" dirty="0">
                <a:latin typeface="Times New Roman" charset="0"/>
                <a:ea typeface="ＭＳ Ｐゴシック" charset="0"/>
                <a:cs typeface="ＭＳ Ｐゴシック" charset="0"/>
              </a:rPr>
              <a:t>Eat organic for </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dirty</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produce</a:t>
            </a:r>
          </a:p>
          <a:p>
            <a:pPr eaLnBrk="1" hangingPunct="1">
              <a:lnSpc>
                <a:spcPct val="80000"/>
              </a:lnSpc>
              <a:defRPr/>
            </a:pPr>
            <a:endParaRPr lang="en-US" dirty="0">
              <a:latin typeface="Times New Roman" charset="0"/>
              <a:ea typeface="ＭＳ Ｐゴシック" charset="0"/>
              <a:cs typeface="ＭＳ Ｐゴシック" charset="0"/>
            </a:endParaRPr>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52400"/>
            <a:ext cx="121126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a:latin typeface="Times" charset="0"/>
                <a:ea typeface="ＭＳ Ｐゴシック" charset="0"/>
                <a:cs typeface="ＭＳ Ｐゴシック" charset="0"/>
              </a:rPr>
              <a:t>Anti-inflammatory Lifestyle continued</a:t>
            </a:r>
          </a:p>
        </p:txBody>
      </p:sp>
      <p:sp>
        <p:nvSpPr>
          <p:cNvPr id="75778" name="Content Placeholder 2"/>
          <p:cNvSpPr>
            <a:spLocks noGrp="1"/>
          </p:cNvSpPr>
          <p:nvPr>
            <p:ph idx="1"/>
          </p:nvPr>
        </p:nvSpPr>
        <p:spPr/>
        <p:txBody>
          <a:bodyPr/>
          <a:lstStyle/>
          <a:p>
            <a:pPr eaLnBrk="1" hangingPunct="1">
              <a:lnSpc>
                <a:spcPct val="80000"/>
              </a:lnSpc>
            </a:pPr>
            <a:r>
              <a:rPr lang="en-US">
                <a:solidFill>
                  <a:srgbClr val="FF0000"/>
                </a:solidFill>
                <a:latin typeface="Times New Roman" charset="0"/>
                <a:ea typeface="ＭＳ Ｐゴシック" charset="0"/>
                <a:cs typeface="ＭＳ Ｐゴシック" charset="0"/>
              </a:rPr>
              <a:t>Movement</a:t>
            </a:r>
            <a:r>
              <a:rPr lang="en-US">
                <a:latin typeface="Times New Roman" charset="0"/>
                <a:ea typeface="ＭＳ Ｐゴシック" charset="0"/>
                <a:cs typeface="ＭＳ Ｐゴシック" charset="0"/>
              </a:rPr>
              <a:t>…</a:t>
            </a:r>
          </a:p>
          <a:p>
            <a:pPr eaLnBrk="1" hangingPunct="1">
              <a:lnSpc>
                <a:spcPct val="80000"/>
              </a:lnSpc>
            </a:pPr>
            <a:r>
              <a:rPr lang="en-US">
                <a:latin typeface="Times New Roman" charset="0"/>
                <a:ea typeface="ＭＳ Ｐゴシック" charset="0"/>
                <a:cs typeface="ＭＳ Ｐゴシック" charset="0"/>
              </a:rPr>
              <a:t>Motion is the Lotion: walking, aerobic, resistance, yoga, tai chi</a:t>
            </a:r>
          </a:p>
          <a:p>
            <a:pPr eaLnBrk="1" hangingPunct="1">
              <a:lnSpc>
                <a:spcPct val="80000"/>
              </a:lnSpc>
            </a:pPr>
            <a:r>
              <a:rPr lang="en-US">
                <a:solidFill>
                  <a:srgbClr val="FF0000"/>
                </a:solidFill>
                <a:latin typeface="Times New Roman" charset="0"/>
                <a:ea typeface="ＭＳ Ｐゴシック" charset="0"/>
                <a:cs typeface="ＭＳ Ｐゴシック" charset="0"/>
              </a:rPr>
              <a:t>Mind-Body</a:t>
            </a:r>
          </a:p>
          <a:p>
            <a:pPr eaLnBrk="1" hangingPunct="1">
              <a:lnSpc>
                <a:spcPct val="80000"/>
              </a:lnSpc>
            </a:pPr>
            <a:r>
              <a:rPr lang="en-US">
                <a:latin typeface="Times New Roman" charset="0"/>
                <a:ea typeface="ＭＳ Ｐゴシック" charset="0"/>
                <a:cs typeface="ＭＳ Ｐゴシック" charset="0"/>
              </a:rPr>
              <a:t>Prayer, Meditation; mindfulness-based stress reduction;  </a:t>
            </a:r>
          </a:p>
          <a:p>
            <a:pPr eaLnBrk="1" hangingPunct="1">
              <a:lnSpc>
                <a:spcPct val="80000"/>
              </a:lnSpc>
            </a:pPr>
            <a:r>
              <a:rPr lang="en-US">
                <a:latin typeface="Times New Roman" charset="0"/>
                <a:ea typeface="ＭＳ Ｐゴシック" charset="0"/>
                <a:cs typeface="ＭＳ Ｐゴシック" charset="0"/>
              </a:rPr>
              <a:t>Sleep hygiene</a:t>
            </a:r>
          </a:p>
          <a:p>
            <a:pPr eaLnBrk="1" hangingPunct="1">
              <a:lnSpc>
                <a:spcPct val="80000"/>
              </a:lnSpc>
            </a:pPr>
            <a:r>
              <a:rPr lang="en-US">
                <a:latin typeface="Times New Roman" charset="0"/>
                <a:ea typeface="ＭＳ Ｐゴシック" charset="0"/>
                <a:cs typeface="ＭＳ Ｐゴシック" charset="0"/>
              </a:rPr>
              <a:t>Social connection</a:t>
            </a:r>
          </a:p>
          <a:p>
            <a:pPr eaLnBrk="1" hangingPunct="1">
              <a:lnSpc>
                <a:spcPct val="80000"/>
              </a:lnSpc>
            </a:pPr>
            <a:r>
              <a:rPr lang="en-US">
                <a:latin typeface="Times New Roman" charset="0"/>
                <a:ea typeface="ＭＳ Ｐゴシック" charset="0"/>
                <a:cs typeface="ＭＳ Ｐゴシック" charset="0"/>
              </a:rPr>
              <a:t>Cultivate meaning in work, love, and play</a:t>
            </a:r>
          </a:p>
          <a:p>
            <a:endParaRPr lang="en-US">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342900" y="800100"/>
            <a:ext cx="592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r>
              <a:rPr lang="en-US" sz="2800">
                <a:solidFill>
                  <a:srgbClr val="FF0000"/>
                </a:solidFill>
                <a:latin typeface="Times New Roman" charset="0"/>
                <a:cs typeface="Times New Roman" charset="0"/>
              </a:rPr>
              <a:t>The Script for Healthy Mind and Mood</a:t>
            </a:r>
          </a:p>
        </p:txBody>
      </p:sp>
      <p:pic>
        <p:nvPicPr>
          <p:cNvPr id="76802" name="Picture 2" descr="brain-food-2-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07163" y="220663"/>
            <a:ext cx="2344737"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3"/>
          <p:cNvSpPr txBox="1">
            <a:spLocks noChangeArrowheads="1"/>
          </p:cNvSpPr>
          <p:nvPr/>
        </p:nvSpPr>
        <p:spPr bwMode="auto">
          <a:xfrm>
            <a:off x="342900" y="2090738"/>
            <a:ext cx="64643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buFont typeface="Arial" charset="0"/>
              <a:buChar char="•"/>
            </a:pPr>
            <a:r>
              <a:rPr lang="en-US">
                <a:latin typeface="Times New Roman" charset="0"/>
                <a:cs typeface="Times New Roman" charset="0"/>
              </a:rPr>
              <a:t>Whole foods with reductions in sugar, refined grain-based flour, and high-glycemic foods…lower unhealthy carbs</a:t>
            </a:r>
          </a:p>
          <a:p>
            <a:pPr eaLnBrk="1" hangingPunct="1">
              <a:buFont typeface="Arial" charset="0"/>
              <a:buChar char="•"/>
            </a:pPr>
            <a:r>
              <a:rPr lang="en-US">
                <a:latin typeface="Times New Roman" charset="0"/>
                <a:cs typeface="Times New Roman" charset="0"/>
              </a:rPr>
              <a:t>More liberal healthy fats i.e., pasture-raised butter, meats, fatty fish, nuts, seeds, avocados, coconut oil, olive oil</a:t>
            </a:r>
          </a:p>
          <a:p>
            <a:pPr eaLnBrk="1" hangingPunct="1">
              <a:buFont typeface="Arial" charset="0"/>
              <a:buChar char="•"/>
            </a:pPr>
            <a:r>
              <a:rPr lang="en-US">
                <a:latin typeface="Times New Roman" charset="0"/>
                <a:cs typeface="Times New Roman" charset="0"/>
              </a:rPr>
              <a:t>Elimination trial e.g. gluten, FODMAPS, grains</a:t>
            </a:r>
          </a:p>
          <a:p>
            <a:pPr eaLnBrk="1" hangingPunct="1">
              <a:buFont typeface="Arial" charset="0"/>
              <a:buChar char="•"/>
            </a:pPr>
            <a:r>
              <a:rPr lang="en-US">
                <a:latin typeface="Times New Roman" charset="0"/>
                <a:cs typeface="Times New Roman" charset="0"/>
              </a:rPr>
              <a:t>Liberal outdoor, full-spectrum light exposure</a:t>
            </a:r>
          </a:p>
          <a:p>
            <a:pPr eaLnBrk="1" hangingPunct="1">
              <a:buFont typeface="Arial" charset="0"/>
              <a:buChar char="•"/>
            </a:pPr>
            <a:r>
              <a:rPr lang="en-US">
                <a:latin typeface="Times New Roman" charset="0"/>
                <a:cs typeface="Times New Roman" charset="0"/>
              </a:rPr>
              <a:t>Motion is the lotion</a:t>
            </a:r>
          </a:p>
          <a:p>
            <a:pPr eaLnBrk="1" hangingPunct="1">
              <a:buFont typeface="Arial" charset="0"/>
              <a:buChar char="•"/>
            </a:pPr>
            <a:r>
              <a:rPr lang="en-US">
                <a:latin typeface="Times New Roman" charset="0"/>
                <a:cs typeface="Times New Roman" charset="0"/>
              </a:rPr>
              <a:t>Stress reduction strategies</a:t>
            </a:r>
          </a:p>
          <a:p>
            <a:pPr eaLnBrk="1" hangingPunct="1">
              <a:buFont typeface="Arial" charset="0"/>
              <a:buChar char="•"/>
            </a:pPr>
            <a:r>
              <a:rPr lang="en-US">
                <a:latin typeface="Times New Roman" charset="0"/>
                <a:cs typeface="Times New Roman" charset="0"/>
              </a:rPr>
              <a:t>Healing the gut-immune barrier function</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bala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255588"/>
            <a:ext cx="8526462"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Box 2"/>
          <p:cNvSpPr txBox="1">
            <a:spLocks noChangeArrowheads="1"/>
          </p:cNvSpPr>
          <p:nvPr/>
        </p:nvSpPr>
        <p:spPr bwMode="auto">
          <a:xfrm>
            <a:off x="630238" y="1617663"/>
            <a:ext cx="3255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2800">
                <a:latin typeface="Times New Roman" charset="0"/>
                <a:cs typeface="Times New Roman" charset="0"/>
              </a:rPr>
              <a:t>Thank you.</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3548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505200" y="4724400"/>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Root Causes (what are their origins)</a:t>
            </a:r>
          </a:p>
          <a:p>
            <a:pPr algn="ctr"/>
            <a:r>
              <a:rPr lang="en-US" sz="1800" i="1">
                <a:solidFill>
                  <a:srgbClr val="FF0000"/>
                </a:solidFill>
                <a:latin typeface="Times New Roman" charset="0"/>
                <a:cs typeface="Times New Roman" charset="0"/>
              </a:rPr>
              <a:t>Gene-Epigenome-Environment</a:t>
            </a:r>
          </a:p>
          <a:p>
            <a:pPr algn="ctr"/>
            <a:r>
              <a:rPr lang="en-US" sz="1600">
                <a:solidFill>
                  <a:srgbClr val="161616"/>
                </a:solidFill>
                <a:latin typeface="Times New Roman" charset="0"/>
                <a:cs typeface="Times New Roman" charset="0"/>
              </a:rPr>
              <a:t>Nutrition   Movement   Stress Response  Environmental toxins   Sleep   Social Connection  Trauma   Conflict Management   Mindfulness   Meaning in Work, Love, Play</a:t>
            </a:r>
          </a:p>
        </p:txBody>
      </p:sp>
      <p:cxnSp>
        <p:nvCxnSpPr>
          <p:cNvPr id="6" name="Straight Arrow Connector 5"/>
          <p:cNvCxnSpPr/>
          <p:nvPr/>
        </p:nvCxnSpPr>
        <p:spPr>
          <a:xfrm flipH="1" flipV="1">
            <a:off x="2743200" y="4876800"/>
            <a:ext cx="16002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505200" y="2209800"/>
            <a:ext cx="5638800" cy="1354138"/>
          </a:xfrm>
          <a:prstGeom prst="rect">
            <a:avLst/>
          </a:prstGeom>
          <a:noFill/>
          <a:ln w="9525">
            <a:noFill/>
            <a:miter lim="800000"/>
            <a:headEnd/>
            <a:tailEnd/>
          </a:ln>
        </p:spPr>
        <p:txBody>
          <a:bodyPr>
            <a:spAutoFit/>
          </a:bodyPr>
          <a:lstStyle/>
          <a:p>
            <a:pPr algn="ctr">
              <a:defRPr/>
            </a:pPr>
            <a:r>
              <a:rPr lang="en-US" sz="1800" b="1" u="sng" dirty="0">
                <a:solidFill>
                  <a:srgbClr val="161616"/>
                </a:solidFill>
                <a:latin typeface="Times New Roman" pitchFamily="-111" charset="0"/>
                <a:ea typeface="Times New Roman" pitchFamily="-111" charset="0"/>
                <a:cs typeface="Times New Roman" pitchFamily="-111" charset="0"/>
              </a:rPr>
              <a:t>Core Metabolic Imbalances (what drives them)</a:t>
            </a:r>
          </a:p>
          <a:p>
            <a:pPr algn="ctr">
              <a:defRPr/>
            </a:pPr>
            <a:r>
              <a:rPr lang="en-US" sz="1600" dirty="0">
                <a:solidFill>
                  <a:srgbClr val="FF1A1F"/>
                </a:solidFill>
                <a:latin typeface="Times New Roman" pitchFamily="-111" charset="0"/>
                <a:ea typeface="Times New Roman" pitchFamily="-111" charset="0"/>
                <a:cs typeface="Times New Roman" pitchFamily="-111" charset="0"/>
              </a:rPr>
              <a:t>Inflammation  </a:t>
            </a:r>
          </a:p>
          <a:p>
            <a:pPr algn="ctr">
              <a:defRPr/>
            </a:pPr>
            <a:r>
              <a:rPr lang="en-US" sz="1600" dirty="0">
                <a:solidFill>
                  <a:schemeClr val="accent4">
                    <a:lumMod val="10000"/>
                  </a:schemeClr>
                </a:solidFill>
                <a:latin typeface="Times New Roman" pitchFamily="-111" charset="0"/>
                <a:ea typeface="Times New Roman" pitchFamily="-111" charset="0"/>
                <a:cs typeface="Times New Roman" pitchFamily="-111" charset="0"/>
              </a:rPr>
              <a:t>Oxidative Stress-Mitochondria</a:t>
            </a:r>
            <a:endParaRPr lang="en-US" sz="1600" i="1" dirty="0">
              <a:solidFill>
                <a:srgbClr val="FF0000"/>
              </a:solidFill>
              <a:latin typeface="Times New Roman" pitchFamily="-111" charset="0"/>
              <a:ea typeface="Times New Roman" pitchFamily="-111" charset="0"/>
              <a:cs typeface="Times New Roman" pitchFamily="-111" charset="0"/>
            </a:endParaRPr>
          </a:p>
          <a:p>
            <a:pPr algn="ctr">
              <a:defRPr/>
            </a:pPr>
            <a:r>
              <a:rPr lang="en-US" sz="1600" dirty="0">
                <a:solidFill>
                  <a:srgbClr val="161616"/>
                </a:solidFill>
                <a:latin typeface="Times New Roman" pitchFamily="-111" charset="0"/>
                <a:ea typeface="Times New Roman" pitchFamily="-111" charset="0"/>
                <a:cs typeface="Times New Roman" pitchFamily="-111" charset="0"/>
              </a:rPr>
              <a:t> Stress Response (HPA axis) </a:t>
            </a:r>
          </a:p>
          <a:p>
            <a:pPr algn="ctr">
              <a:defRPr/>
            </a:pPr>
            <a:r>
              <a:rPr lang="en-US" sz="1600" dirty="0">
                <a:solidFill>
                  <a:srgbClr val="161616"/>
                </a:solidFill>
                <a:latin typeface="Times New Roman" pitchFamily="-111" charset="0"/>
                <a:ea typeface="Times New Roman" pitchFamily="-111" charset="0"/>
                <a:cs typeface="Times New Roman" pitchFamily="-111" charset="0"/>
              </a:rPr>
              <a:t>  </a:t>
            </a:r>
            <a:r>
              <a:rPr lang="en-US" sz="1600" dirty="0" err="1">
                <a:solidFill>
                  <a:srgbClr val="161616"/>
                </a:solidFill>
                <a:latin typeface="Times New Roman" pitchFamily="-111" charset="0"/>
                <a:ea typeface="Times New Roman" pitchFamily="-111" charset="0"/>
                <a:cs typeface="Times New Roman" pitchFamily="-111" charset="0"/>
              </a:rPr>
              <a:t>Microbiome</a:t>
            </a:r>
            <a:r>
              <a:rPr lang="en-US" sz="1600" dirty="0">
                <a:solidFill>
                  <a:srgbClr val="161616"/>
                </a:solidFill>
                <a:latin typeface="Times New Roman" pitchFamily="-111" charset="0"/>
                <a:ea typeface="Times New Roman" pitchFamily="-111" charset="0"/>
                <a:cs typeface="Times New Roman" pitchFamily="-111" charset="0"/>
              </a:rPr>
              <a:t> (Gut-Immune-Barrier Function)</a:t>
            </a:r>
          </a:p>
        </p:txBody>
      </p:sp>
      <p:sp>
        <p:nvSpPr>
          <p:cNvPr id="33798" name="TextBox 11"/>
          <p:cNvSpPr txBox="1">
            <a:spLocks noChangeArrowheads="1"/>
          </p:cNvSpPr>
          <p:nvPr/>
        </p:nvSpPr>
        <p:spPr bwMode="auto">
          <a:xfrm>
            <a:off x="3657600" y="0"/>
            <a:ext cx="520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u="sng">
                <a:solidFill>
                  <a:srgbClr val="161616"/>
                </a:solidFill>
                <a:latin typeface="Times New Roman" charset="0"/>
                <a:cs typeface="Times New Roman" charset="0"/>
              </a:rPr>
              <a:t>Disease (how things appear)</a:t>
            </a:r>
          </a:p>
          <a:p>
            <a:pPr algn="ctr"/>
            <a:r>
              <a:rPr lang="en-US" sz="1600">
                <a:solidFill>
                  <a:srgbClr val="161616"/>
                </a:solidFill>
                <a:latin typeface="Times New Roman" charset="0"/>
                <a:cs typeface="Times New Roman" charset="0"/>
              </a:rPr>
              <a:t>Pre-diabetes, Diabetes, Obesity, Metabolic Syndrome, Heart Disease, Stroke, Depression, Autoimmunity, Alzheimer</a:t>
            </a:r>
            <a:r>
              <a:rPr lang="ja-JP" altLang="en-US" sz="1600">
                <a:solidFill>
                  <a:srgbClr val="161616"/>
                </a:solidFill>
                <a:latin typeface="Times New Roman" charset="0"/>
                <a:cs typeface="Times New Roman" charset="0"/>
              </a:rPr>
              <a:t>’</a:t>
            </a:r>
            <a:r>
              <a:rPr lang="en-US" altLang="ja-JP" sz="1600">
                <a:solidFill>
                  <a:srgbClr val="161616"/>
                </a:solidFill>
                <a:latin typeface="Times New Roman" charset="0"/>
                <a:cs typeface="Times New Roman" charset="0"/>
              </a:rPr>
              <a:t>s, Cancer, Fibromyalgia, Chronic fatigue</a:t>
            </a:r>
          </a:p>
          <a:p>
            <a:pPr algn="ctr"/>
            <a:r>
              <a:rPr lang="en-US" sz="1600">
                <a:solidFill>
                  <a:srgbClr val="161616"/>
                </a:solidFill>
                <a:latin typeface="Times New Roman" charset="0"/>
                <a:cs typeface="Times New Roman" charset="0"/>
              </a:rPr>
              <a:t>PS, MS,, GAD, PTSD, Autism spectrum</a:t>
            </a:r>
          </a:p>
        </p:txBody>
      </p: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p:nvPr/>
        </p:nvSpPr>
        <p:spPr bwMode="auto">
          <a:xfrm>
            <a:off x="6172200" y="3657600"/>
            <a:ext cx="228600" cy="9144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
        <p:nvSpPr>
          <p:cNvPr id="15" name="Up-Down Arrow 14"/>
          <p:cNvSpPr/>
          <p:nvPr/>
        </p:nvSpPr>
        <p:spPr bwMode="auto">
          <a:xfrm>
            <a:off x="6096000" y="1371600"/>
            <a:ext cx="228600" cy="838200"/>
          </a:xfrm>
          <a:prstGeom prst="upDownArrow">
            <a:avLst/>
          </a:prstGeom>
          <a:solidFill>
            <a:schemeClr val="accent4">
              <a:lumMod val="10000"/>
            </a:schemeClr>
          </a:solidFill>
          <a:ln w="9525" cap="flat" cmpd="sng" algn="ctr">
            <a:solidFill>
              <a:schemeClr val="tx1"/>
            </a:solidFill>
            <a:prstDash val="solid"/>
            <a:round/>
            <a:headEnd type="none" w="med" len="med"/>
            <a:tailEnd type="none" w="med" len="med"/>
          </a:ln>
          <a:effectLst/>
        </p:spPr>
        <p:txBody>
          <a:bodyPr/>
          <a:lstStyle/>
          <a:p>
            <a:pPr>
              <a:defRPr/>
            </a:pPr>
            <a:endParaRPr lang="en-US">
              <a:latin typeface="Akzidenz-Grotesk BQ Light" pitchFamily="1"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9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3200400" y="76200"/>
            <a:ext cx="2292350" cy="685800"/>
          </a:xfrm>
        </p:spPr>
        <p:txBody>
          <a:bodyPr/>
          <a:lstStyle/>
          <a:p>
            <a:pPr eaLnBrk="1" hangingPunct="1"/>
            <a:r>
              <a:rPr lang="en-US">
                <a:solidFill>
                  <a:srgbClr val="FF0000"/>
                </a:solidFill>
                <a:latin typeface="Times New Roman" charset="0"/>
                <a:ea typeface="ＭＳ Ｐゴシック" charset="0"/>
                <a:cs typeface="ＭＳ Ｐゴシック" charset="0"/>
              </a:rPr>
              <a:t>Inflammation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600200"/>
            <a:ext cx="41910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63627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590800"/>
            <a:ext cx="608965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14800"/>
            <a:ext cx="4114800"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419600"/>
            <a:ext cx="341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38914,Picture 2,274,Slide19"/>
  <p:tag name="PPTXSS_SETTINGS" val="986895,8,8,200,50,3,True,False"/>
</p:tagLst>
</file>

<file path=ppt/tags/tag2.xml><?xml version="1.0" encoding="utf-8"?>
<p:tagLst xmlns:a="http://schemas.openxmlformats.org/drawingml/2006/main" xmlns:r="http://schemas.openxmlformats.org/officeDocument/2006/relationships" xmlns:p="http://schemas.openxmlformats.org/presentationml/2006/main">
  <p:tag name="PPTXSS_ORIGINAL" val="47106,Picture 2,278,Slide23"/>
  <p:tag name="PPTXSS_SETTINGS" val="986895,8,8,200,50,3,True,False"/>
</p:tagLst>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19034</TotalTime>
  <Words>3066</Words>
  <Application>Microsoft Macintosh PowerPoint</Application>
  <PresentationFormat>On-screen Show (4:3)</PresentationFormat>
  <Paragraphs>348</Paragraphs>
  <Slides>78</Slides>
  <Notes>8</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Kripalu_template</vt:lpstr>
      <vt:lpstr>Inflammation: Are you playing with fire?</vt:lpstr>
      <vt:lpstr>The Course</vt:lpstr>
      <vt:lpstr>PowerPoint Presentation</vt:lpstr>
      <vt:lpstr>PowerPoint Presentation</vt:lpstr>
      <vt:lpstr>Learning Objectives</vt:lpstr>
      <vt:lpstr>Causes of Inflammation</vt:lpstr>
      <vt:lpstr>Inflammation</vt:lpstr>
      <vt:lpstr>PowerPoint Presentation</vt:lpstr>
      <vt:lpstr>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our diet that Trigger Inflammation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Changes in our diet that Trigger Inflammation and Insulin Resistance:  Beware of the “low-fat” diet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Microbiome…an evolving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Vitamin D, Immunity and                    Depression</vt:lpstr>
      <vt:lpstr>Vitamin D</vt:lpstr>
      <vt:lpstr>Anti-inflammatory lifestyle</vt:lpstr>
      <vt:lpstr>Anti-inflammatory Lifestyle continued</vt:lpstr>
      <vt:lpstr>PowerPoint Presentation</vt:lpstr>
      <vt:lpstr>PowerPoint Presentation</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108</cp:revision>
  <cp:lastPrinted>2006-06-07T18:49:12Z</cp:lastPrinted>
  <dcterms:created xsi:type="dcterms:W3CDTF">2014-02-12T14:19:51Z</dcterms:created>
  <dcterms:modified xsi:type="dcterms:W3CDTF">2015-01-30T13:05:15Z</dcterms:modified>
</cp:coreProperties>
</file>