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comments/comment1.xml" ContentType="application/vnd.openxmlformats-officedocument.presentationml.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418" r:id="rId2"/>
    <p:sldId id="987" r:id="rId3"/>
    <p:sldId id="988" r:id="rId4"/>
    <p:sldId id="1009" r:id="rId5"/>
    <p:sldId id="1010" r:id="rId6"/>
    <p:sldId id="1011" r:id="rId7"/>
    <p:sldId id="1012" r:id="rId8"/>
    <p:sldId id="1008" r:id="rId9"/>
    <p:sldId id="1013" r:id="rId10"/>
    <p:sldId id="1022" r:id="rId11"/>
    <p:sldId id="1021" r:id="rId12"/>
    <p:sldId id="1015" r:id="rId13"/>
    <p:sldId id="1014" r:id="rId14"/>
    <p:sldId id="1016" r:id="rId15"/>
    <p:sldId id="1025" r:id="rId16"/>
    <p:sldId id="1026" r:id="rId17"/>
    <p:sldId id="1017" r:id="rId18"/>
    <p:sldId id="1018" r:id="rId19"/>
    <p:sldId id="1019" r:id="rId20"/>
    <p:sldId id="1035" r:id="rId21"/>
    <p:sldId id="1033" r:id="rId22"/>
    <p:sldId id="1030" r:id="rId23"/>
    <p:sldId id="1031" r:id="rId24"/>
    <p:sldId id="1020" r:id="rId25"/>
    <p:sldId id="1023" r:id="rId26"/>
    <p:sldId id="1024" r:id="rId27"/>
    <p:sldId id="1034" r:id="rId28"/>
    <p:sldId id="1027" r:id="rId29"/>
    <p:sldId id="1028" r:id="rId30"/>
    <p:sldId id="990" r:id="rId31"/>
    <p:sldId id="1032" r:id="rId32"/>
    <p:sldId id="923" r:id="rId33"/>
    <p:sldId id="924" r:id="rId34"/>
    <p:sldId id="970" r:id="rId35"/>
    <p:sldId id="955" r:id="rId36"/>
    <p:sldId id="892" r:id="rId37"/>
    <p:sldId id="893" r:id="rId38"/>
    <p:sldId id="894" r:id="rId39"/>
    <p:sldId id="1029" r:id="rId40"/>
    <p:sldId id="983" r:id="rId41"/>
    <p:sldId id="982" r:id="rId42"/>
    <p:sldId id="1002" r:id="rId43"/>
    <p:sldId id="979" r:id="rId44"/>
    <p:sldId id="986" r:id="rId45"/>
    <p:sldId id="903" r:id="rId46"/>
    <p:sldId id="985" r:id="rId4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Arial" charset="0"/>
      </a:defRPr>
    </a:lvl1pPr>
    <a:lvl2pPr marL="457200" algn="l" rtl="0" fontAlgn="base">
      <a:spcBef>
        <a:spcPct val="0"/>
      </a:spcBef>
      <a:spcAft>
        <a:spcPct val="0"/>
      </a:spcAft>
      <a:defRPr kern="1200">
        <a:solidFill>
          <a:schemeClr val="tx1"/>
        </a:solidFill>
        <a:latin typeface="Arial" charset="0"/>
        <a:ea typeface="MS PGothic" pitchFamily="34" charset="-128"/>
        <a:cs typeface="Arial" charset="0"/>
      </a:defRPr>
    </a:lvl2pPr>
    <a:lvl3pPr marL="914400" algn="l" rtl="0" fontAlgn="base">
      <a:spcBef>
        <a:spcPct val="0"/>
      </a:spcBef>
      <a:spcAft>
        <a:spcPct val="0"/>
      </a:spcAft>
      <a:defRPr kern="1200">
        <a:solidFill>
          <a:schemeClr val="tx1"/>
        </a:solidFill>
        <a:latin typeface="Arial" charset="0"/>
        <a:ea typeface="MS PGothic" pitchFamily="34" charset="-128"/>
        <a:cs typeface="Arial" charset="0"/>
      </a:defRPr>
    </a:lvl3pPr>
    <a:lvl4pPr marL="1371600" algn="l" rtl="0" fontAlgn="base">
      <a:spcBef>
        <a:spcPct val="0"/>
      </a:spcBef>
      <a:spcAft>
        <a:spcPct val="0"/>
      </a:spcAft>
      <a:defRPr kern="1200">
        <a:solidFill>
          <a:schemeClr val="tx1"/>
        </a:solidFill>
        <a:latin typeface="Arial" charset="0"/>
        <a:ea typeface="MS PGothic" pitchFamily="34" charset="-128"/>
        <a:cs typeface="Arial" charset="0"/>
      </a:defRPr>
    </a:lvl4pPr>
    <a:lvl5pPr marL="1828800" algn="l" rtl="0" fontAlgn="base">
      <a:spcBef>
        <a:spcPct val="0"/>
      </a:spcBef>
      <a:spcAft>
        <a:spcPct val="0"/>
      </a:spcAft>
      <a:defRPr kern="1200">
        <a:solidFill>
          <a:schemeClr val="tx1"/>
        </a:solidFill>
        <a:latin typeface="Arial" charset="0"/>
        <a:ea typeface="MS PGothic" pitchFamily="34" charset="-128"/>
        <a:cs typeface="Arial" charset="0"/>
      </a:defRPr>
    </a:lvl5pPr>
    <a:lvl6pPr marL="2286000" algn="l" defTabSz="914400" rtl="0" eaLnBrk="1" latinLnBrk="0" hangingPunct="1">
      <a:defRPr kern="1200">
        <a:solidFill>
          <a:schemeClr val="tx1"/>
        </a:solidFill>
        <a:latin typeface="Arial" charset="0"/>
        <a:ea typeface="MS PGothic" pitchFamily="34" charset="-128"/>
        <a:cs typeface="Arial" charset="0"/>
      </a:defRPr>
    </a:lvl6pPr>
    <a:lvl7pPr marL="2743200" algn="l" defTabSz="914400" rtl="0" eaLnBrk="1" latinLnBrk="0" hangingPunct="1">
      <a:defRPr kern="1200">
        <a:solidFill>
          <a:schemeClr val="tx1"/>
        </a:solidFill>
        <a:latin typeface="Arial" charset="0"/>
        <a:ea typeface="MS PGothic" pitchFamily="34" charset="-128"/>
        <a:cs typeface="Arial" charset="0"/>
      </a:defRPr>
    </a:lvl7pPr>
    <a:lvl8pPr marL="3200400" algn="l" defTabSz="914400" rtl="0" eaLnBrk="1" latinLnBrk="0" hangingPunct="1">
      <a:defRPr kern="1200">
        <a:solidFill>
          <a:schemeClr val="tx1"/>
        </a:solidFill>
        <a:latin typeface="Arial" charset="0"/>
        <a:ea typeface="MS PGothic" pitchFamily="34" charset="-128"/>
        <a:cs typeface="Arial" charset="0"/>
      </a:defRPr>
    </a:lvl8pPr>
    <a:lvl9pPr marL="3657600" algn="l" defTabSz="914400" rtl="0" eaLnBrk="1" latinLnBrk="0" hangingPunct="1">
      <a:defRPr kern="1200">
        <a:solidFill>
          <a:schemeClr val="tx1"/>
        </a:solidFill>
        <a:latin typeface="Arial" charset="0"/>
        <a:ea typeface="MS PGothic" pitchFamily="34" charset="-128"/>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ie Swif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3300"/>
    <a:srgbClr val="DDDDDD"/>
    <a:srgbClr val="008000"/>
    <a:srgbClr val="009900"/>
    <a:srgbClr val="33CC33"/>
    <a:srgbClr val="F8FD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92"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0" d="100"/>
          <a:sy n="70" d="100"/>
        </p:scale>
        <p:origin x="-1440" y="1584"/>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2-16T15:12:24.309" idx="1">
    <p:pos x="3481" y="1813"/>
    <p:text>Please use same formatting (I made some corrections on this slide) for all your references</p:text>
  </p:cm>
  <p:cm authorId="0" dt="2013-02-16T15:13:01.053" idx="2">
    <p:pos x="10" y="10"/>
    <p:text>Will you be explaining how this differs from GI/GL?  Please do!</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ooter Placeholder 3"/>
          <p:cNvSpPr>
            <a:spLocks noGrp="1"/>
          </p:cNvSpPr>
          <p:nvPr>
            <p:ph type="ftr" sz="quarter" idx="2"/>
          </p:nvPr>
        </p:nvSpPr>
        <p:spPr>
          <a:xfrm>
            <a:off x="0" y="8961438"/>
            <a:ext cx="7640638" cy="639762"/>
          </a:xfrm>
          <a:prstGeom prst="rect">
            <a:avLst/>
          </a:prstGeom>
        </p:spPr>
        <p:txBody>
          <a:bodyPr vert="horz" lIns="102180" tIns="51091" rIns="102180" bIns="51091" rtlCol="0" anchor="b"/>
          <a:lstStyle>
            <a:lvl1pPr algn="l">
              <a:defRPr sz="1300" b="1" i="1">
                <a:latin typeface="Avenir LT 35 Light" pitchFamily="34" charset="0"/>
                <a:ea typeface="ＭＳ Ｐゴシック" pitchFamily="34" charset="-128"/>
                <a:cs typeface="Arial" pitchFamily="34" charset="0"/>
              </a:defRPr>
            </a:lvl1pPr>
          </a:lstStyle>
          <a:p>
            <a:pPr>
              <a:defRPr/>
            </a:pPr>
            <a:r>
              <a:rPr lang="en-US"/>
              <a:t>©2014 FOOD AS MEDICINE: Integrating Nutrition into Clinical Practice and Medical Education</a:t>
            </a:r>
          </a:p>
          <a:p>
            <a:pPr>
              <a:defRPr/>
            </a:pPr>
            <a:endParaRPr lang="en-US"/>
          </a:p>
        </p:txBody>
      </p:sp>
      <p:sp>
        <p:nvSpPr>
          <p:cNvPr id="9" name="Date Placeholder 2"/>
          <p:cNvSpPr>
            <a:spLocks noGrp="1"/>
          </p:cNvSpPr>
          <p:nvPr>
            <p:ph type="dt" sz="quarter" idx="1"/>
          </p:nvPr>
        </p:nvSpPr>
        <p:spPr>
          <a:xfrm>
            <a:off x="1219200" y="0"/>
            <a:ext cx="6096000" cy="504825"/>
          </a:xfrm>
          <a:prstGeom prst="rect">
            <a:avLst/>
          </a:prstGeom>
        </p:spPr>
        <p:txBody>
          <a:bodyPr vert="horz" lIns="102180" tIns="51091" rIns="102180" bIns="51091" rtlCol="0"/>
          <a:lstStyle>
            <a:lvl1pPr algn="r">
              <a:defRPr sz="1400" i="1">
                <a:latin typeface="Avenir LT 35 Light" pitchFamily="34" charset="0"/>
                <a:ea typeface="ＭＳ Ｐゴシック" pitchFamily="34" charset="-128"/>
                <a:cs typeface="+mn-cs"/>
              </a:defRPr>
            </a:lvl1pPr>
          </a:lstStyle>
          <a:p>
            <a:pPr>
              <a:defRPr/>
            </a:pPr>
            <a:r>
              <a:rPr lang="en-US"/>
              <a:t>A History of the Human Food Experience: From Foraging to Farming - </a:t>
            </a:r>
            <a:fld id="{D08F95E8-5924-4330-82BD-3621349433FD}" type="slidenum">
              <a:rPr lang="en-US"/>
              <a:pPr>
                <a:defRPr/>
              </a:pPr>
              <a:t>‹#›</a:t>
            </a:fld>
            <a:r>
              <a:rPr lang="en-US"/>
              <a:t> </a:t>
            </a:r>
          </a:p>
          <a:p>
            <a:pPr>
              <a:defRPr/>
            </a:pPr>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978"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6661" tIns="48331" rIns="96661" bIns="48331" numCol="1" anchor="t" anchorCtr="0" compatLnSpc="1">
            <a:prstTxWarp prst="textNoShape">
              <a:avLst/>
            </a:prstTxWarp>
          </a:bodyPr>
          <a:lstStyle>
            <a:lvl1pPr>
              <a:defRPr sz="1300">
                <a:latin typeface="Arial" charset="0"/>
                <a:ea typeface="ＭＳ Ｐゴシック" charset="0"/>
                <a:cs typeface="+mn-cs"/>
              </a:defRPr>
            </a:lvl1pPr>
          </a:lstStyle>
          <a:p>
            <a:pPr>
              <a:defRPr/>
            </a:pPr>
            <a:endParaRPr lang="en-US"/>
          </a:p>
        </p:txBody>
      </p:sp>
      <p:sp>
        <p:nvSpPr>
          <p:cNvPr id="254979"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6661" tIns="48331" rIns="96661" bIns="48331" numCol="1" anchor="t" anchorCtr="0" compatLnSpc="1">
            <a:prstTxWarp prst="textNoShape">
              <a:avLst/>
            </a:prstTxWarp>
          </a:bodyPr>
          <a:lstStyle>
            <a:lvl1pPr algn="r">
              <a:defRPr sz="1300">
                <a:latin typeface="Arial" charset="0"/>
                <a:ea typeface="ＭＳ Ｐゴシック"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54981"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4982"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6661" tIns="48331" rIns="96661" bIns="48331" numCol="1" anchor="b" anchorCtr="0" compatLnSpc="1">
            <a:prstTxWarp prst="textNoShape">
              <a:avLst/>
            </a:prstTxWarp>
          </a:bodyPr>
          <a:lstStyle>
            <a:lvl1pPr>
              <a:defRPr sz="1300">
                <a:latin typeface="Arial" charset="0"/>
                <a:ea typeface="ＭＳ Ｐゴシック" charset="0"/>
                <a:cs typeface="+mn-cs"/>
              </a:defRPr>
            </a:lvl1pPr>
          </a:lstStyle>
          <a:p>
            <a:pPr>
              <a:defRPr/>
            </a:pPr>
            <a:endParaRPr lang="en-US"/>
          </a:p>
        </p:txBody>
      </p:sp>
      <p:sp>
        <p:nvSpPr>
          <p:cNvPr id="254983"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6661" tIns="48331" rIns="96661" bIns="48331" numCol="1" anchor="b" anchorCtr="0" compatLnSpc="1">
            <a:prstTxWarp prst="textNoShape">
              <a:avLst/>
            </a:prstTxWarp>
          </a:bodyPr>
          <a:lstStyle>
            <a:lvl1pPr algn="r">
              <a:defRPr sz="1300">
                <a:latin typeface="Arial" pitchFamily="34" charset="0"/>
                <a:ea typeface="ＭＳ Ｐゴシック" pitchFamily="34" charset="-128"/>
                <a:cs typeface="+mn-cs"/>
              </a:defRPr>
            </a:lvl1pPr>
          </a:lstStyle>
          <a:p>
            <a:pPr>
              <a:defRPr/>
            </a:pPr>
            <a:fld id="{3C0DC93A-EC21-41DF-B962-42E7A016755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ln>
            <a:miter lim="800000"/>
            <a:headEnd/>
            <a:tailEnd/>
          </a:ln>
        </p:spPr>
        <p:txBody>
          <a:bodyPr/>
          <a:lstStyle/>
          <a:p>
            <a:pPr>
              <a:defRPr/>
            </a:pPr>
            <a:fld id="{90A455E8-3059-4AC8-A21B-64E2B1881CB0}" type="slidenum">
              <a:rPr lang="en-US" smtClean="0">
                <a:latin typeface="Arial" charset="0"/>
              </a:rPr>
              <a:pPr>
                <a:defRPr/>
              </a:pPr>
              <a:t>1</a:t>
            </a:fld>
            <a:endParaRPr lang="en-US" smtClean="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6C1A58A-98AD-4CBB-BCA6-589A1F4E18A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2F1BEDE-840F-47F8-84FF-D01A96E09E4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F4CF531-E352-47D3-A65B-C91E2C4A863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2072777-81FC-470F-9053-F3534A811E1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FA050BB-9804-430A-B25C-45BF50A3951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EEB68EF6-43BA-4D8D-AD19-C7A4783E408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3ADE3298-EAEA-468E-B5EE-D212E805AB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E62D5E9E-BC34-41C2-B52E-99C7267EE69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9635FC32-CFE6-4CB5-9DFC-C1736ED151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7603EC73-0BA5-4A37-85D0-F2E7BF10CBC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BC657D1F-BD49-4F5E-9FB8-CFC5167439C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Arial" pitchFamily="34" charset="0"/>
                <a:ea typeface="ＭＳ Ｐゴシック" pitchFamily="34" charset="-128"/>
                <a:cs typeface="+mn-cs"/>
              </a:defRPr>
            </a:lvl1pPr>
          </a:lstStyle>
          <a:p>
            <a:pPr>
              <a:defRPr/>
            </a:pPr>
            <a:r>
              <a:rPr lang="en-US"/>
              <a:t>Slide #</a:t>
            </a:r>
            <a:fld id="{42E9949A-FFD0-44A3-9CCB-68C217BA55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Grp="1" noChangeArrowheads="1"/>
          </p:cNvSpPr>
          <p:nvPr>
            <p:ph type="ctrTitle"/>
          </p:nvPr>
        </p:nvSpPr>
        <p:spPr>
          <a:xfrm>
            <a:off x="609600" y="0"/>
            <a:ext cx="8001000" cy="1066800"/>
          </a:xfrm>
        </p:spPr>
        <p:txBody>
          <a:bodyPr/>
          <a:lstStyle/>
          <a:p>
            <a:pPr eaLnBrk="1" hangingPunct="1"/>
            <a:r>
              <a:rPr lang="en-US" smtClean="0">
                <a:solidFill>
                  <a:srgbClr val="F8FD21"/>
                </a:solidFill>
              </a:rPr>
              <a:t> </a:t>
            </a:r>
            <a:r>
              <a:rPr lang="en-US" sz="2800" smtClean="0">
                <a:solidFill>
                  <a:srgbClr val="F8FD21"/>
                </a:solidFill>
              </a:rPr>
              <a:t>A History of the Human Food Experience: Origins, Evolution, and Influence of the Changing Foodscape</a:t>
            </a:r>
          </a:p>
        </p:txBody>
      </p:sp>
      <p:sp>
        <p:nvSpPr>
          <p:cNvPr id="15362" name="Rectangle 5"/>
          <p:cNvSpPr>
            <a:spLocks noGrp="1" noChangeArrowheads="1"/>
          </p:cNvSpPr>
          <p:nvPr>
            <p:ph type="subTitle" idx="1"/>
          </p:nvPr>
        </p:nvSpPr>
        <p:spPr>
          <a:xfrm>
            <a:off x="1295400" y="5943600"/>
            <a:ext cx="6400800" cy="1066800"/>
          </a:xfrm>
        </p:spPr>
        <p:txBody>
          <a:bodyPr/>
          <a:lstStyle/>
          <a:p>
            <a:pPr eaLnBrk="1" hangingPunct="1">
              <a:lnSpc>
                <a:spcPct val="80000"/>
              </a:lnSpc>
            </a:pPr>
            <a:r>
              <a:rPr lang="en-US" sz="2000" smtClean="0">
                <a:solidFill>
                  <a:schemeClr val="bg1"/>
                </a:solidFill>
              </a:rPr>
              <a:t>Healthy Food in Healthcare</a:t>
            </a:r>
          </a:p>
          <a:p>
            <a:pPr eaLnBrk="1" hangingPunct="1">
              <a:lnSpc>
                <a:spcPct val="80000"/>
              </a:lnSpc>
            </a:pPr>
            <a:r>
              <a:rPr lang="en-US" sz="2000" smtClean="0">
                <a:solidFill>
                  <a:schemeClr val="bg1"/>
                </a:solidFill>
              </a:rPr>
              <a:t>John Bagnulo MPH, PhD</a:t>
            </a:r>
          </a:p>
          <a:p>
            <a:pPr eaLnBrk="1" hangingPunct="1">
              <a:lnSpc>
                <a:spcPct val="80000"/>
              </a:lnSpc>
            </a:pPr>
            <a:r>
              <a:rPr lang="en-US" sz="2000" smtClean="0">
                <a:solidFill>
                  <a:schemeClr val="bg1"/>
                </a:solidFill>
              </a:rPr>
              <a:t>January 23rd, 2015</a:t>
            </a:r>
          </a:p>
        </p:txBody>
      </p:sp>
      <p:sp>
        <p:nvSpPr>
          <p:cNvPr id="15364" name="Slide Number Placeholder 5"/>
          <p:cNvSpPr>
            <a:spLocks noGrp="1"/>
          </p:cNvSpPr>
          <p:nvPr>
            <p:ph type="sldNum" sz="quarter" idx="12"/>
          </p:nvPr>
        </p:nvSpPr>
        <p:spPr>
          <a:ln>
            <a:miter lim="800000"/>
            <a:headEnd/>
            <a:tailEnd/>
          </a:ln>
        </p:spPr>
        <p:txBody>
          <a:bodyPr/>
          <a:lstStyle/>
          <a:p>
            <a:pPr>
              <a:defRPr/>
            </a:pPr>
            <a:r>
              <a:rPr lang="en-US">
                <a:latin typeface="Arial" charset="0"/>
              </a:rPr>
              <a:t>Slide #</a:t>
            </a:r>
            <a:fld id="{4851ACB4-93FE-4A13-B359-20B126390E16}" type="slidenum">
              <a:rPr lang="en-US">
                <a:latin typeface="Arial" charset="0"/>
              </a:rPr>
              <a:pPr>
                <a:defRPr/>
              </a:pPr>
              <a:t>1</a:t>
            </a:fld>
            <a:endParaRPr lang="en-US">
              <a:latin typeface="Arial" charset="0"/>
            </a:endParaRPr>
          </a:p>
        </p:txBody>
      </p:sp>
      <p:pic>
        <p:nvPicPr>
          <p:cNvPr id="2" name="Picture 6" descr="africa3"/>
          <p:cNvPicPr>
            <a:picLocks noChangeAspect="1" noChangeArrowheads="1"/>
          </p:cNvPicPr>
          <p:nvPr/>
        </p:nvPicPr>
        <p:blipFill>
          <a:blip r:embed="rId3"/>
          <a:srcRect/>
          <a:stretch>
            <a:fillRect/>
          </a:stretch>
        </p:blipFill>
        <p:spPr bwMode="auto">
          <a:xfrm>
            <a:off x="622300" y="1295400"/>
            <a:ext cx="78994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EARLY CARROTS"/>
          <p:cNvPicPr>
            <a:picLocks noChangeAspect="1" noChangeArrowheads="1"/>
          </p:cNvPicPr>
          <p:nvPr/>
        </p:nvPicPr>
        <p:blipFill>
          <a:blip r:embed="rId2"/>
          <a:srcRect/>
          <a:stretch>
            <a:fillRect/>
          </a:stretch>
        </p:blipFill>
        <p:spPr bwMode="auto">
          <a:xfrm>
            <a:off x="381000" y="304800"/>
            <a:ext cx="8305800" cy="6248400"/>
          </a:xfrm>
          <a:prstGeom prst="rect">
            <a:avLst/>
          </a:prstGeom>
          <a:noFill/>
          <a:ln w="9525">
            <a:noFill/>
            <a:miter lim="800000"/>
            <a:headEnd/>
            <a:tailEnd/>
          </a:ln>
        </p:spPr>
      </p:pic>
      <p:sp>
        <p:nvSpPr>
          <p:cNvPr id="38914" name="Slide Number Placeholder 3"/>
          <p:cNvSpPr txBox="1">
            <a:spLocks noGrp="1"/>
          </p:cNvSpPr>
          <p:nvPr/>
        </p:nvSpPr>
        <p:spPr bwMode="auto">
          <a:xfrm>
            <a:off x="6553200" y="6245225"/>
            <a:ext cx="2133600" cy="476250"/>
          </a:xfrm>
          <a:prstGeom prst="rect">
            <a:avLst/>
          </a:prstGeom>
          <a:noFill/>
          <a:ln>
            <a:miter lim="800000"/>
            <a:headEnd/>
            <a:tailEnd/>
          </a:ln>
          <a:extLst>
            <a:ext uri="{909E8E84-426E-40dd-AFC4-6F175D3DCCD1}"/>
            <a:ext uri="{91240B29-F687-4f45-9708-019B960494DF}"/>
            <a:ext uri="{AF507438-7753-43e0-B8FC-AC1667EBCBE1}"/>
            <a:ext uri="{FAA26D3D-D897-4be2-8F04-BA451C77F1D7}"/>
          </a:extLst>
        </p:spPr>
        <p:txBody>
          <a:bodyPr/>
          <a:lstStyle/>
          <a:p>
            <a:pPr algn="r">
              <a:defRPr/>
            </a:pPr>
            <a:r>
              <a:rPr lang="en-US" sz="1400">
                <a:solidFill>
                  <a:schemeClr val="bg1"/>
                </a:solidFill>
                <a:ea typeface="ＭＳ Ｐゴシック" pitchFamily="34" charset="-128"/>
                <a:cs typeface="+mn-cs"/>
              </a:rPr>
              <a:t>Slide #</a:t>
            </a:r>
            <a:fld id="{6EF64C2E-6607-41E9-81FB-C972724238DF}" type="slidenum">
              <a:rPr lang="en-US" sz="1400">
                <a:solidFill>
                  <a:schemeClr val="bg1"/>
                </a:solidFill>
                <a:ea typeface="ＭＳ Ｐゴシック" pitchFamily="34" charset="-128"/>
                <a:cs typeface="+mn-cs"/>
              </a:rPr>
              <a:pPr algn="r">
                <a:defRPr/>
              </a:pPr>
              <a:t>10</a:t>
            </a:fld>
            <a:endParaRPr lang="en-US" sz="1400">
              <a:solidFill>
                <a:schemeClr val="bg1"/>
              </a:solidFill>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6" descr="WILD BOAR"/>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9938" name="Slide Number Placeholder 3"/>
          <p:cNvSpPr txBox="1">
            <a:spLocks noGrp="1"/>
          </p:cNvSpPr>
          <p:nvPr/>
        </p:nvSpPr>
        <p:spPr bwMode="auto">
          <a:xfrm>
            <a:off x="6553200" y="6245225"/>
            <a:ext cx="2133600" cy="476250"/>
          </a:xfrm>
          <a:prstGeom prst="rect">
            <a:avLst/>
          </a:prstGeom>
          <a:noFill/>
          <a:ln>
            <a:miter lim="800000"/>
            <a:headEnd/>
            <a:tailEnd/>
          </a:ln>
          <a:extLst>
            <a:ext uri="{909E8E84-426E-40dd-AFC4-6F175D3DCCD1}"/>
            <a:ext uri="{91240B29-F687-4f45-9708-019B960494DF}"/>
            <a:ext uri="{AF507438-7753-43e0-B8FC-AC1667EBCBE1}"/>
            <a:ext uri="{FAA26D3D-D897-4be2-8F04-BA451C77F1D7}"/>
          </a:extLst>
        </p:spPr>
        <p:txBody>
          <a:bodyPr/>
          <a:lstStyle/>
          <a:p>
            <a:pPr algn="r">
              <a:defRPr/>
            </a:pPr>
            <a:r>
              <a:rPr lang="en-US" sz="1400">
                <a:solidFill>
                  <a:schemeClr val="bg1"/>
                </a:solidFill>
                <a:ea typeface="ＭＳ Ｐゴシック" pitchFamily="34" charset="-128"/>
                <a:cs typeface="+mn-cs"/>
              </a:rPr>
              <a:t>Slide #</a:t>
            </a:r>
            <a:fld id="{B02A3747-F8B7-4D69-8D5E-0140E985A0C1}" type="slidenum">
              <a:rPr lang="en-US" sz="1400">
                <a:solidFill>
                  <a:schemeClr val="bg1"/>
                </a:solidFill>
                <a:ea typeface="ＭＳ Ｐゴシック" pitchFamily="34" charset="-128"/>
                <a:cs typeface="+mn-cs"/>
              </a:rPr>
              <a:pPr algn="r">
                <a:defRPr/>
              </a:pPr>
              <a:t>11</a:t>
            </a:fld>
            <a:endParaRPr lang="en-US" sz="1400">
              <a:solidFill>
                <a:schemeClr val="bg1"/>
              </a:solidFill>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paleobutter"/>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smtClean="0">
                <a:solidFill>
                  <a:srgbClr val="F8FD21"/>
                </a:solidFill>
              </a:rPr>
              <a:t>Stone Age Daily Conditions</a:t>
            </a:r>
          </a:p>
        </p:txBody>
      </p:sp>
      <p:sp>
        <p:nvSpPr>
          <p:cNvPr id="31746" name="Rectangle 3"/>
          <p:cNvSpPr>
            <a:spLocks noGrp="1" noChangeArrowheads="1"/>
          </p:cNvSpPr>
          <p:nvPr>
            <p:ph type="body" idx="1"/>
          </p:nvPr>
        </p:nvSpPr>
        <p:spPr/>
        <p:txBody>
          <a:bodyPr/>
          <a:lstStyle/>
          <a:p>
            <a:r>
              <a:rPr lang="en-US" smtClean="0">
                <a:solidFill>
                  <a:schemeClr val="bg1"/>
                </a:solidFill>
              </a:rPr>
              <a:t>Long walks</a:t>
            </a:r>
          </a:p>
          <a:p>
            <a:r>
              <a:rPr lang="en-US" smtClean="0">
                <a:solidFill>
                  <a:schemeClr val="bg1"/>
                </a:solidFill>
              </a:rPr>
              <a:t>Strenuous work</a:t>
            </a:r>
          </a:p>
          <a:p>
            <a:r>
              <a:rPr lang="en-US" smtClean="0">
                <a:solidFill>
                  <a:schemeClr val="bg1"/>
                </a:solidFill>
              </a:rPr>
              <a:t>Regular seasonal food shortages and reduced intake/intermittent fasts </a:t>
            </a:r>
          </a:p>
          <a:p>
            <a:r>
              <a:rPr lang="en-US" smtClean="0">
                <a:solidFill>
                  <a:schemeClr val="bg1"/>
                </a:solidFill>
              </a:rPr>
              <a:t>Compliance with circadian rythms</a:t>
            </a:r>
          </a:p>
          <a:p>
            <a:r>
              <a:rPr lang="en-US" smtClean="0">
                <a:solidFill>
                  <a:schemeClr val="bg1"/>
                </a:solidFill>
              </a:rPr>
              <a:t>Regular infections</a:t>
            </a:r>
          </a:p>
          <a:p>
            <a:r>
              <a:rPr lang="en-US" smtClean="0">
                <a:solidFill>
                  <a:schemeClr val="bg1"/>
                </a:solidFill>
              </a:rPr>
              <a:t>Constant dietary exposure to a wide variety of microorganisms and parasites</a:t>
            </a:r>
          </a:p>
          <a:p>
            <a:endParaRPr lang="en-US" smtClean="0">
              <a:solidFill>
                <a:schemeClr val="bg1"/>
              </a:solidFill>
            </a:endParaRPr>
          </a:p>
          <a:p>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image1"/>
          <p:cNvPicPr>
            <a:picLocks noChangeAspect="1" noChangeArrowheads="1"/>
          </p:cNvPicPr>
          <p:nvPr/>
        </p:nvPicPr>
        <p:blipFill>
          <a:blip r:embed="rId2"/>
          <a:srcRect/>
          <a:stretch>
            <a:fillRect/>
          </a:stretch>
        </p:blipFill>
        <p:spPr bwMode="auto">
          <a:xfrm>
            <a:off x="0" y="0"/>
            <a:ext cx="8991600" cy="6858000"/>
          </a:xfrm>
          <a:prstGeom prst="rect">
            <a:avLst/>
          </a:prstGeom>
          <a:noFill/>
          <a:ln w="9525">
            <a:noFill/>
            <a:miter lim="800000"/>
            <a:headEnd/>
            <a:tailEnd/>
          </a:ln>
        </p:spPr>
      </p:pic>
      <p:sp>
        <p:nvSpPr>
          <p:cNvPr id="23554" name="Slide Number Placeholder 3"/>
          <p:cNvSpPr txBox="1">
            <a:spLocks noGrp="1"/>
          </p:cNvSpPr>
          <p:nvPr/>
        </p:nvSpPr>
        <p:spPr bwMode="auto">
          <a:xfrm>
            <a:off x="6553200" y="6245225"/>
            <a:ext cx="2133600" cy="476250"/>
          </a:xfrm>
          <a:prstGeom prst="rect">
            <a:avLst/>
          </a:prstGeom>
          <a:noFill/>
          <a:ln>
            <a:miter lim="800000"/>
            <a:headEnd/>
            <a:tailEnd/>
          </a:ln>
          <a:extLst>
            <a:ext uri="{909E8E84-426E-40dd-AFC4-6F175D3DCCD1}"/>
            <a:ext uri="{91240B29-F687-4f45-9708-019B960494DF}"/>
            <a:ext uri="{AF507438-7753-43e0-B8FC-AC1667EBCBE1}"/>
            <a:ext uri="{FAA26D3D-D897-4be2-8F04-BA451C77F1D7}"/>
          </a:extLst>
        </p:spPr>
        <p:txBody>
          <a:bodyPr/>
          <a:lstStyle/>
          <a:p>
            <a:pPr algn="r">
              <a:defRPr/>
            </a:pPr>
            <a:r>
              <a:rPr lang="en-US" sz="1400">
                <a:solidFill>
                  <a:schemeClr val="bg1"/>
                </a:solidFill>
                <a:ea typeface="ＭＳ Ｐゴシック" pitchFamily="34" charset="-128"/>
                <a:cs typeface="+mn-cs"/>
              </a:rPr>
              <a:t>Slide #</a:t>
            </a:r>
            <a:fld id="{08D2D8F6-0452-470F-9B8A-0C329EAC4791}" type="slidenum">
              <a:rPr lang="en-US" sz="1400">
                <a:solidFill>
                  <a:schemeClr val="bg1"/>
                </a:solidFill>
                <a:ea typeface="ＭＳ Ｐゴシック" pitchFamily="34" charset="-128"/>
                <a:cs typeface="+mn-cs"/>
              </a:rPr>
              <a:pPr algn="r">
                <a:defRPr/>
              </a:pPr>
              <a:t>14</a:t>
            </a:fld>
            <a:endParaRPr lang="en-US" sz="1400">
              <a:solidFill>
                <a:schemeClr val="bg1"/>
              </a:solidFill>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4" descr="IMG_3114"/>
          <p:cNvPicPr>
            <a:picLocks noChangeAspect="1" noChangeArrowheads="1"/>
          </p:cNvPicPr>
          <p:nvPr/>
        </p:nvPicPr>
        <p:blipFill>
          <a:blip r:embed="rId2"/>
          <a:srcRect/>
          <a:stretch>
            <a:fillRect/>
          </a:stretch>
        </p:blipFill>
        <p:spPr bwMode="auto">
          <a:xfrm>
            <a:off x="152400" y="152400"/>
            <a:ext cx="8839200" cy="6477000"/>
          </a:xfrm>
          <a:prstGeom prst="rect">
            <a:avLst/>
          </a:prstGeom>
          <a:noFill/>
          <a:ln w="9525">
            <a:noFill/>
            <a:miter lim="800000"/>
            <a:headEnd/>
            <a:tailEnd/>
          </a:ln>
        </p:spPr>
      </p:pic>
      <p:sp>
        <p:nvSpPr>
          <p:cNvPr id="30722" name="Slide Number Placeholder 3"/>
          <p:cNvSpPr txBox="1">
            <a:spLocks noGrp="1"/>
          </p:cNvSpPr>
          <p:nvPr/>
        </p:nvSpPr>
        <p:spPr bwMode="auto">
          <a:xfrm>
            <a:off x="6553200" y="6245225"/>
            <a:ext cx="2133600" cy="476250"/>
          </a:xfrm>
          <a:prstGeom prst="rect">
            <a:avLst/>
          </a:prstGeom>
          <a:noFill/>
          <a:ln>
            <a:miter lim="800000"/>
            <a:headEnd/>
            <a:tailEnd/>
          </a:ln>
          <a:extLst>
            <a:ext uri="{909E8E84-426E-40dd-AFC4-6F175D3DCCD1}"/>
            <a:ext uri="{91240B29-F687-4f45-9708-019B960494DF}"/>
            <a:ext uri="{AF507438-7753-43e0-B8FC-AC1667EBCBE1}"/>
            <a:ext uri="{FAA26D3D-D897-4be2-8F04-BA451C77F1D7}"/>
          </a:extLst>
        </p:spPr>
        <p:txBody>
          <a:bodyPr/>
          <a:lstStyle/>
          <a:p>
            <a:pPr algn="r">
              <a:defRPr/>
            </a:pPr>
            <a:r>
              <a:rPr lang="en-US" sz="1400">
                <a:ea typeface="ＭＳ Ｐゴシック" pitchFamily="34" charset="-128"/>
                <a:cs typeface="+mn-cs"/>
              </a:rPr>
              <a:t>Slide #</a:t>
            </a:r>
            <a:fld id="{A3C0FB13-B060-4F8E-AAE0-12D64421FAFD}" type="slidenum">
              <a:rPr lang="en-US" sz="1400">
                <a:ea typeface="ＭＳ Ｐゴシック" pitchFamily="34" charset="-128"/>
                <a:cs typeface="+mn-cs"/>
              </a:rPr>
              <a:pPr algn="r">
                <a:defRPr/>
              </a:pPr>
              <a:t>15</a:t>
            </a:fld>
            <a:endParaRPr lang="en-US" sz="140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4R6QisK"/>
          <p:cNvPicPr>
            <a:picLocks noChangeAspect="1" noChangeArrowheads="1"/>
          </p:cNvPicPr>
          <p:nvPr/>
        </p:nvPicPr>
        <p:blipFill>
          <a:blip r:embed="rId2"/>
          <a:srcRect/>
          <a:stretch>
            <a:fillRect/>
          </a:stretch>
        </p:blipFill>
        <p:spPr bwMode="auto">
          <a:xfrm>
            <a:off x="152400" y="195263"/>
            <a:ext cx="8839200" cy="6434137"/>
          </a:xfrm>
          <a:prstGeom prst="rect">
            <a:avLst/>
          </a:prstGeom>
          <a:noFill/>
          <a:ln w="9525">
            <a:noFill/>
            <a:miter lim="800000"/>
            <a:headEnd/>
            <a:tailEnd/>
          </a:ln>
        </p:spPr>
      </p:pic>
      <p:sp>
        <p:nvSpPr>
          <p:cNvPr id="31746" name="Slide Number Placeholder 3"/>
          <p:cNvSpPr txBox="1">
            <a:spLocks noGrp="1"/>
          </p:cNvSpPr>
          <p:nvPr/>
        </p:nvSpPr>
        <p:spPr bwMode="auto">
          <a:xfrm>
            <a:off x="6553200" y="6245225"/>
            <a:ext cx="2133600" cy="476250"/>
          </a:xfrm>
          <a:prstGeom prst="rect">
            <a:avLst/>
          </a:prstGeom>
          <a:noFill/>
          <a:ln>
            <a:miter lim="800000"/>
            <a:headEnd/>
            <a:tailEnd/>
          </a:ln>
          <a:extLst>
            <a:ext uri="{909E8E84-426E-40dd-AFC4-6F175D3DCCD1}"/>
            <a:ext uri="{91240B29-F687-4f45-9708-019B960494DF}"/>
            <a:ext uri="{AF507438-7753-43e0-B8FC-AC1667EBCBE1}"/>
            <a:ext uri="{FAA26D3D-D897-4be2-8F04-BA451C77F1D7}"/>
          </a:extLst>
        </p:spPr>
        <p:txBody>
          <a:bodyPr/>
          <a:lstStyle/>
          <a:p>
            <a:pPr algn="r">
              <a:defRPr/>
            </a:pPr>
            <a:r>
              <a:rPr lang="en-US" sz="1400">
                <a:ea typeface="ＭＳ Ｐゴシック" pitchFamily="34" charset="-128"/>
                <a:cs typeface="+mn-cs"/>
              </a:rPr>
              <a:t>Slide #</a:t>
            </a:r>
            <a:fld id="{AE560E2C-0483-442E-A142-FE4CA97D0E9F}" type="slidenum">
              <a:rPr lang="en-US" sz="1400">
                <a:ea typeface="ＭＳ Ｐゴシック" pitchFamily="34" charset="-128"/>
                <a:cs typeface="+mn-cs"/>
              </a:rPr>
              <a:pPr algn="r">
                <a:defRPr/>
              </a:pPr>
              <a:t>16</a:t>
            </a:fld>
            <a:endParaRPr lang="en-US" sz="140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url"/>
          <p:cNvPicPr>
            <a:picLocks noChangeAspect="1" noChangeArrowheads="1"/>
          </p:cNvPicPr>
          <p:nvPr/>
        </p:nvPicPr>
        <p:blipFill>
          <a:blip r:embed="rId2"/>
          <a:srcRect/>
          <a:stretch>
            <a:fillRect/>
          </a:stretch>
        </p:blipFill>
        <p:spPr bwMode="auto">
          <a:xfrm>
            <a:off x="152400" y="152400"/>
            <a:ext cx="4495800" cy="6553200"/>
          </a:xfrm>
          <a:prstGeom prst="rect">
            <a:avLst/>
          </a:prstGeom>
          <a:noFill/>
          <a:ln w="9525">
            <a:noFill/>
            <a:miter lim="800000"/>
            <a:headEnd/>
            <a:tailEnd/>
          </a:ln>
        </p:spPr>
      </p:pic>
      <p:pic>
        <p:nvPicPr>
          <p:cNvPr id="35842" name="Picture 3" descr="water"/>
          <p:cNvPicPr>
            <a:picLocks noChangeAspect="1" noChangeArrowheads="1"/>
          </p:cNvPicPr>
          <p:nvPr/>
        </p:nvPicPr>
        <p:blipFill>
          <a:blip r:embed="rId3"/>
          <a:srcRect/>
          <a:stretch>
            <a:fillRect/>
          </a:stretch>
        </p:blipFill>
        <p:spPr bwMode="auto">
          <a:xfrm>
            <a:off x="4762500" y="152400"/>
            <a:ext cx="42291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ChangeArrowheads="1"/>
          </p:cNvSpPr>
          <p:nvPr/>
        </p:nvSpPr>
        <p:spPr bwMode="auto">
          <a:xfrm>
            <a:off x="381000" y="685800"/>
            <a:ext cx="8305800" cy="4616450"/>
          </a:xfrm>
          <a:prstGeom prst="rect">
            <a:avLst/>
          </a:prstGeom>
          <a:noFill/>
          <a:ln w="9525">
            <a:noFill/>
            <a:miter lim="800000"/>
            <a:headEnd/>
            <a:tailEnd/>
          </a:ln>
        </p:spPr>
        <p:txBody>
          <a:bodyPr>
            <a:spAutoFit/>
          </a:bodyPr>
          <a:lstStyle/>
          <a:p>
            <a:endParaRPr lang="en-US"/>
          </a:p>
          <a:p>
            <a:r>
              <a:rPr lang="en-US" sz="2400">
                <a:solidFill>
                  <a:srgbClr val="F8FD21"/>
                </a:solidFill>
              </a:rPr>
              <a:t>Spreadbury, I.</a:t>
            </a:r>
            <a:r>
              <a:rPr lang="en-US" sz="2400"/>
              <a:t> </a:t>
            </a:r>
            <a:r>
              <a:rPr lang="en-US" sz="2400">
                <a:solidFill>
                  <a:srgbClr val="F8FD21"/>
                </a:solidFill>
              </a:rPr>
              <a:t>Comparison with ancestral diets suggests dense acellular carbohydrates promote an inflammatory microbiota, and may be the primary dietary cause of leptin resistance and obesity. Diabetes, Metabolic Syndrome and Obesity: Targets and Therapy 2012;5:175–189</a:t>
            </a:r>
          </a:p>
          <a:p>
            <a:endParaRPr lang="en-US">
              <a:solidFill>
                <a:srgbClr val="F8FD21"/>
              </a:solidFill>
            </a:endParaRPr>
          </a:p>
          <a:p>
            <a:endParaRPr lang="en-US"/>
          </a:p>
          <a:p>
            <a:r>
              <a:rPr lang="ja-JP" altLang="en-US" sz="2400">
                <a:solidFill>
                  <a:schemeClr val="bg1"/>
                </a:solidFill>
              </a:rPr>
              <a:t>“</a:t>
            </a:r>
            <a:r>
              <a:rPr lang="en-US" altLang="ja-JP" sz="2400">
                <a:solidFill>
                  <a:schemeClr val="bg1"/>
                </a:solidFill>
              </a:rPr>
              <a:t>The present hypothesis suggests that in parallel with the bacterial effects of sugars on dental and periodontal health, acellular flours, sugars, and processed foods produce an inflammatory microbiota via the upper gastrointestinal tract</a:t>
            </a:r>
            <a:r>
              <a:rPr lang="ja-JP" altLang="en-US" sz="2400">
                <a:solidFill>
                  <a:schemeClr val="bg1"/>
                </a:solidFill>
              </a:rPr>
              <a:t>“</a:t>
            </a:r>
            <a:endParaRPr lang="en-US" altLang="ja-JP" sz="2400">
              <a:solidFill>
                <a:schemeClr val="bg1"/>
              </a:solidFill>
            </a:endParaRPr>
          </a:p>
          <a:p>
            <a:endParaRPr lang="en-US" sz="2400">
              <a:solidFill>
                <a:srgbClr val="F8FD2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carbohydrate_density_chart"/>
          <p:cNvPicPr>
            <a:picLocks noChangeAspect="1" noChangeArrowheads="1"/>
          </p:cNvPicPr>
          <p:nvPr/>
        </p:nvPicPr>
        <p:blipFill>
          <a:blip r:embed="rId2"/>
          <a:srcRect/>
          <a:stretch>
            <a:fillRect/>
          </a:stretch>
        </p:blipFill>
        <p:spPr bwMode="auto">
          <a:xfrm>
            <a:off x="1219200" y="228600"/>
            <a:ext cx="67056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1143000"/>
            <a:ext cx="9144000" cy="3540125"/>
          </a:xfrm>
          <a:prstGeom prst="rect">
            <a:avLst/>
          </a:prstGeom>
          <a:noFill/>
          <a:ln w="9525">
            <a:noFill/>
            <a:miter lim="800000"/>
            <a:headEnd/>
            <a:tailEnd/>
          </a:ln>
        </p:spPr>
        <p:txBody>
          <a:bodyPr anchor="ctr">
            <a:spAutoFit/>
          </a:bodyPr>
          <a:lstStyle/>
          <a:p>
            <a:r>
              <a:rPr lang="en-US" sz="3200" b="1">
                <a:solidFill>
                  <a:srgbClr val="FFFF00"/>
                </a:solidFill>
              </a:rPr>
              <a:t>Bagnulo, MPH, PhD, John</a:t>
            </a:r>
            <a:endParaRPr lang="en-US" sz="3200">
              <a:solidFill>
                <a:srgbClr val="FFFF00"/>
              </a:solidFill>
            </a:endParaRPr>
          </a:p>
          <a:p>
            <a:pPr eaLnBrk="0" hangingPunct="0"/>
            <a:endParaRPr lang="en-US" sz="3200">
              <a:solidFill>
                <a:srgbClr val="FFFF00"/>
              </a:solidFill>
              <a:ea typeface="Calibri" pitchFamily="34" charset="0"/>
              <a:cs typeface="Times New Roman" pitchFamily="18" charset="0"/>
            </a:endParaRPr>
          </a:p>
          <a:p>
            <a:pPr eaLnBrk="0" hangingPunct="0"/>
            <a:r>
              <a:rPr lang="en-US" sz="3200">
                <a:solidFill>
                  <a:schemeClr val="bg1"/>
                </a:solidFill>
                <a:ea typeface="Calibri" pitchFamily="34" charset="0"/>
                <a:cs typeface="Times New Roman" pitchFamily="18" charset="0"/>
              </a:rPr>
              <a:t>Indicated no relevant affiliations or financial interests.</a:t>
            </a:r>
            <a:endParaRPr lang="en-US" sz="3200">
              <a:solidFill>
                <a:schemeClr val="bg1"/>
              </a:solidFill>
            </a:endParaRPr>
          </a:p>
          <a:p>
            <a:pPr eaLnBrk="0" hangingPunct="0"/>
            <a:endParaRPr lang="en-US" sz="3200">
              <a:solidFill>
                <a:schemeClr val="bg1"/>
              </a:solidFill>
            </a:endParaRPr>
          </a:p>
          <a:p>
            <a:pPr eaLnBrk="0" hangingPunct="0"/>
            <a:r>
              <a:rPr lang="en-US" sz="3200">
                <a:solidFill>
                  <a:schemeClr val="bg1"/>
                </a:solidFill>
              </a:rPr>
              <a:t>Speaker will not discuss off-label or investigational drug use.</a:t>
            </a:r>
          </a:p>
        </p:txBody>
      </p:sp>
      <p:sp>
        <p:nvSpPr>
          <p:cNvPr id="17410" name="Slide Number Placeholder 3"/>
          <p:cNvSpPr>
            <a:spLocks noGrp="1"/>
          </p:cNvSpPr>
          <p:nvPr>
            <p:ph type="sldNum" sz="quarter" idx="12"/>
          </p:nvPr>
        </p:nvSpPr>
        <p:spPr>
          <a:ln>
            <a:miter lim="800000"/>
            <a:headEnd/>
            <a:tailEnd/>
          </a:ln>
        </p:spPr>
        <p:txBody>
          <a:bodyPr/>
          <a:lstStyle/>
          <a:p>
            <a:pPr>
              <a:defRPr/>
            </a:pPr>
            <a:r>
              <a:rPr lang="en-US">
                <a:latin typeface="Arial" charset="0"/>
              </a:rPr>
              <a:t>Slide #</a:t>
            </a:r>
            <a:fld id="{7F6290AA-E5E3-4A7A-A706-BAA9DD7D2DB0}" type="slidenum">
              <a:rPr lang="en-US">
                <a:latin typeface="Arial" charset="0"/>
              </a:rPr>
              <a:pPr>
                <a:defRPr/>
              </a:pPr>
              <a:t>2</a:t>
            </a:fld>
            <a:endParaRPr lang="en-US">
              <a:latin typeface="Arial" charset="0"/>
            </a:endParaRPr>
          </a:p>
        </p:txBody>
      </p:sp>
      <p:sp>
        <p:nvSpPr>
          <p:cNvPr id="5" name="Rectangle 2"/>
          <p:cNvSpPr txBox="1">
            <a:spLocks noChangeArrowheads="1"/>
          </p:cNvSpPr>
          <p:nvPr/>
        </p:nvSpPr>
        <p:spPr>
          <a:xfrm>
            <a:off x="457200" y="274638"/>
            <a:ext cx="8229600" cy="1143000"/>
          </a:xfrm>
          <a:prstGeom prst="rect">
            <a:avLst/>
          </a:prstGeom>
        </p:spPr>
        <p:txBody>
          <a:bodyPr/>
          <a:lstStyle/>
          <a:p>
            <a:pPr algn="ctr">
              <a:defRPr/>
            </a:pPr>
            <a:r>
              <a:rPr lang="en-US" sz="4400" kern="0" dirty="0">
                <a:solidFill>
                  <a:srgbClr val="F8FD21"/>
                </a:solidFill>
                <a:latin typeface="+mj-lt"/>
                <a:ea typeface="+mj-ea"/>
                <a:cs typeface="+mj-cs"/>
              </a:rPr>
              <a:t>Disclosure</a:t>
            </a:r>
            <a:endParaRPr lang="en-US" sz="4400" kern="0" dirty="0">
              <a:solidFill>
                <a:schemeClr val="tx2"/>
              </a:solidFill>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nihms-450760-f0001"/>
          <p:cNvPicPr>
            <a:picLocks noChangeAspect="1" noChangeArrowheads="1"/>
          </p:cNvPicPr>
          <p:nvPr/>
        </p:nvPicPr>
        <p:blipFill>
          <a:blip r:embed="rId2"/>
          <a:srcRect/>
          <a:stretch>
            <a:fillRect/>
          </a:stretch>
        </p:blipFill>
        <p:spPr bwMode="auto">
          <a:xfrm>
            <a:off x="381000" y="228600"/>
            <a:ext cx="8610600" cy="6019800"/>
          </a:xfrm>
          <a:prstGeom prst="rect">
            <a:avLst/>
          </a:prstGeom>
          <a:noFill/>
          <a:ln w="9525">
            <a:noFill/>
            <a:miter lim="800000"/>
            <a:headEnd/>
            <a:tailEnd/>
          </a:ln>
        </p:spPr>
      </p:pic>
      <p:sp>
        <p:nvSpPr>
          <p:cNvPr id="38914" name="Text Box 5"/>
          <p:cNvSpPr txBox="1">
            <a:spLocks noChangeArrowheads="1"/>
          </p:cNvSpPr>
          <p:nvPr/>
        </p:nvSpPr>
        <p:spPr bwMode="auto">
          <a:xfrm>
            <a:off x="457200" y="6248400"/>
            <a:ext cx="8077200" cy="641350"/>
          </a:xfrm>
          <a:prstGeom prst="rect">
            <a:avLst/>
          </a:prstGeom>
          <a:noFill/>
          <a:ln w="9525">
            <a:noFill/>
            <a:miter lim="800000"/>
            <a:headEnd/>
            <a:tailEnd/>
          </a:ln>
        </p:spPr>
        <p:txBody>
          <a:bodyPr>
            <a:spAutoFit/>
          </a:bodyPr>
          <a:lstStyle/>
          <a:p>
            <a:pPr>
              <a:spcBef>
                <a:spcPct val="50000"/>
              </a:spcBef>
            </a:pPr>
            <a:r>
              <a:rPr lang="en-US">
                <a:solidFill>
                  <a:schemeClr val="bg1"/>
                </a:solidFill>
              </a:rPr>
              <a:t>Koeth et al. Intestinal microbiota metabolism of L-carnitine, a nutrient in red meat, promotes atherosclerosis. Nature Medicine. 2013;19(5):576-85. </a:t>
            </a:r>
          </a:p>
        </p:txBody>
      </p:sp>
      <p:sp>
        <p:nvSpPr>
          <p:cNvPr id="54275" name="Slide Number Placeholder 4"/>
          <p:cNvSpPr txBox="1">
            <a:spLocks noGrp="1"/>
          </p:cNvSpPr>
          <p:nvPr/>
        </p:nvSpPr>
        <p:spPr bwMode="auto">
          <a:xfrm>
            <a:off x="6553200" y="6534150"/>
            <a:ext cx="2133600" cy="476250"/>
          </a:xfrm>
          <a:prstGeom prst="rect">
            <a:avLst/>
          </a:prstGeom>
          <a:noFill/>
          <a:ln>
            <a:miter lim="800000"/>
            <a:headEnd/>
            <a:tailEnd/>
          </a:ln>
          <a:extLst>
            <a:ext uri="{909E8E84-426E-40dd-AFC4-6F175D3DCCD1}"/>
            <a:ext uri="{91240B29-F687-4f45-9708-019B960494DF}"/>
            <a:ext uri="{AF507438-7753-43e0-B8FC-AC1667EBCBE1}"/>
            <a:ext uri="{FAA26D3D-D897-4be2-8F04-BA451C77F1D7}"/>
          </a:extLst>
        </p:spPr>
        <p:txBody>
          <a:bodyPr/>
          <a:lstStyle/>
          <a:p>
            <a:pPr algn="r">
              <a:defRPr/>
            </a:pPr>
            <a:r>
              <a:rPr lang="en-US" sz="1400">
                <a:solidFill>
                  <a:schemeClr val="bg1"/>
                </a:solidFill>
                <a:ea typeface="ＭＳ Ｐゴシック" pitchFamily="34" charset="-128"/>
                <a:cs typeface="+mn-cs"/>
              </a:rPr>
              <a:t>Slide #</a:t>
            </a:r>
            <a:fld id="{332BE46D-7415-4A0F-8AB9-436AB59E443D}" type="slidenum">
              <a:rPr lang="en-US" sz="1400">
                <a:solidFill>
                  <a:schemeClr val="bg1"/>
                </a:solidFill>
                <a:ea typeface="ＭＳ Ｐゴシック" pitchFamily="34" charset="-128"/>
                <a:cs typeface="+mn-cs"/>
              </a:rPr>
              <a:pPr algn="r">
                <a:defRPr/>
              </a:pPr>
              <a:t>20</a:t>
            </a:fld>
            <a:endParaRPr lang="en-US" sz="1400">
              <a:solidFill>
                <a:schemeClr val="bg1"/>
              </a:solidFill>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5"/>
          <p:cNvSpPr>
            <a:spLocks noGrp="1" noChangeArrowheads="1"/>
          </p:cNvSpPr>
          <p:nvPr>
            <p:ph type="title" idx="4294967295"/>
          </p:nvPr>
        </p:nvSpPr>
        <p:spPr>
          <a:xfrm>
            <a:off x="457200" y="0"/>
            <a:ext cx="8229600" cy="1143000"/>
          </a:xfrm>
        </p:spPr>
        <p:txBody>
          <a:bodyPr/>
          <a:lstStyle/>
          <a:p>
            <a:r>
              <a:rPr lang="en-US" sz="4000" smtClean="0">
                <a:solidFill>
                  <a:srgbClr val="F8FD21"/>
                </a:solidFill>
              </a:rPr>
              <a:t>Top 20 Sources of Calories in   </a:t>
            </a:r>
            <a:br>
              <a:rPr lang="en-US" sz="4000" smtClean="0">
                <a:solidFill>
                  <a:srgbClr val="F8FD21"/>
                </a:solidFill>
              </a:rPr>
            </a:br>
            <a:r>
              <a:rPr lang="en-US" sz="4000" smtClean="0">
                <a:solidFill>
                  <a:srgbClr val="F8FD21"/>
                </a:solidFill>
              </a:rPr>
              <a:t>the American diet (2013)</a:t>
            </a:r>
            <a:r>
              <a:rPr lang="en-US" sz="4000" smtClean="0"/>
              <a:t>	</a:t>
            </a:r>
          </a:p>
        </p:txBody>
      </p:sp>
      <p:sp>
        <p:nvSpPr>
          <p:cNvPr id="39938" name="Rectangle 6"/>
          <p:cNvSpPr>
            <a:spLocks noGrp="1" noChangeArrowheads="1"/>
          </p:cNvSpPr>
          <p:nvPr>
            <p:ph type="body" idx="4294967295"/>
          </p:nvPr>
        </p:nvSpPr>
        <p:spPr>
          <a:xfrm>
            <a:off x="457200" y="1219200"/>
            <a:ext cx="8229600" cy="3962400"/>
          </a:xfrm>
        </p:spPr>
        <p:txBody>
          <a:bodyPr/>
          <a:lstStyle/>
          <a:p>
            <a:pPr>
              <a:lnSpc>
                <a:spcPct val="80000"/>
              </a:lnSpc>
            </a:pPr>
            <a:r>
              <a:rPr lang="en-US" sz="1600" b="1" smtClean="0">
                <a:solidFill>
                  <a:schemeClr val="bg1"/>
                </a:solidFill>
              </a:rPr>
              <a:t>1. Grain-based desserts (138) </a:t>
            </a:r>
          </a:p>
          <a:p>
            <a:pPr>
              <a:lnSpc>
                <a:spcPct val="80000"/>
              </a:lnSpc>
            </a:pPr>
            <a:r>
              <a:rPr lang="en-US" sz="1600" b="1" smtClean="0">
                <a:solidFill>
                  <a:schemeClr val="bg1"/>
                </a:solidFill>
              </a:rPr>
              <a:t>2. Yeast breads (129) </a:t>
            </a:r>
          </a:p>
          <a:p>
            <a:pPr>
              <a:lnSpc>
                <a:spcPct val="80000"/>
              </a:lnSpc>
            </a:pPr>
            <a:r>
              <a:rPr lang="en-US" sz="1600" b="1" smtClean="0">
                <a:solidFill>
                  <a:schemeClr val="bg1"/>
                </a:solidFill>
              </a:rPr>
              <a:t>3. Chicken &amp; chicken mixed dishes (121) </a:t>
            </a:r>
          </a:p>
          <a:p>
            <a:pPr>
              <a:lnSpc>
                <a:spcPct val="80000"/>
              </a:lnSpc>
            </a:pPr>
            <a:r>
              <a:rPr lang="en-US" sz="1600" b="1" smtClean="0">
                <a:solidFill>
                  <a:schemeClr val="bg1"/>
                </a:solidFill>
              </a:rPr>
              <a:t>4. Soda/energy/sports drinks (114) </a:t>
            </a:r>
          </a:p>
          <a:p>
            <a:pPr>
              <a:lnSpc>
                <a:spcPct val="80000"/>
              </a:lnSpc>
            </a:pPr>
            <a:r>
              <a:rPr lang="en-US" sz="1600" b="1" smtClean="0">
                <a:solidFill>
                  <a:schemeClr val="bg1"/>
                </a:solidFill>
              </a:rPr>
              <a:t>5. Pizza (98) </a:t>
            </a:r>
          </a:p>
          <a:p>
            <a:pPr>
              <a:lnSpc>
                <a:spcPct val="80000"/>
              </a:lnSpc>
            </a:pPr>
            <a:r>
              <a:rPr lang="en-US" sz="1600" b="1" smtClean="0">
                <a:solidFill>
                  <a:schemeClr val="bg1"/>
                </a:solidFill>
              </a:rPr>
              <a:t>6. Alcoholic beverages (82) </a:t>
            </a:r>
          </a:p>
          <a:p>
            <a:pPr>
              <a:lnSpc>
                <a:spcPct val="80000"/>
              </a:lnSpc>
            </a:pPr>
            <a:r>
              <a:rPr lang="en-US" sz="1600" b="1" smtClean="0">
                <a:solidFill>
                  <a:schemeClr val="bg1"/>
                </a:solidFill>
              </a:rPr>
              <a:t>7. Pasta &amp; pasta dishes (81) </a:t>
            </a:r>
          </a:p>
          <a:p>
            <a:pPr>
              <a:lnSpc>
                <a:spcPct val="80000"/>
              </a:lnSpc>
            </a:pPr>
            <a:r>
              <a:rPr lang="en-US" sz="1600" b="1" smtClean="0">
                <a:solidFill>
                  <a:schemeClr val="bg1"/>
                </a:solidFill>
              </a:rPr>
              <a:t>8. Tortillas, burritos, tacos (80) </a:t>
            </a:r>
          </a:p>
          <a:p>
            <a:pPr>
              <a:lnSpc>
                <a:spcPct val="80000"/>
              </a:lnSpc>
            </a:pPr>
            <a:r>
              <a:rPr lang="en-US" sz="1600" b="1" smtClean="0">
                <a:solidFill>
                  <a:schemeClr val="bg1"/>
                </a:solidFill>
              </a:rPr>
              <a:t>9. Beef &amp; beef mixed dishes (64) </a:t>
            </a:r>
          </a:p>
          <a:p>
            <a:pPr>
              <a:lnSpc>
                <a:spcPct val="80000"/>
              </a:lnSpc>
            </a:pPr>
            <a:r>
              <a:rPr lang="en-US" sz="1600" b="1" smtClean="0">
                <a:solidFill>
                  <a:schemeClr val="bg1"/>
                </a:solidFill>
              </a:rPr>
              <a:t>10. Dairy desserts (62) </a:t>
            </a:r>
          </a:p>
          <a:p>
            <a:pPr>
              <a:lnSpc>
                <a:spcPct val="80000"/>
              </a:lnSpc>
            </a:pPr>
            <a:r>
              <a:rPr lang="en-US" sz="1600" b="1" smtClean="0">
                <a:solidFill>
                  <a:schemeClr val="bg1"/>
                </a:solidFill>
              </a:rPr>
              <a:t>11. Potato/corn/other chips (56) </a:t>
            </a:r>
          </a:p>
          <a:p>
            <a:pPr>
              <a:lnSpc>
                <a:spcPct val="80000"/>
              </a:lnSpc>
            </a:pPr>
            <a:r>
              <a:rPr lang="en-US" sz="1600" b="1" smtClean="0">
                <a:solidFill>
                  <a:schemeClr val="bg1"/>
                </a:solidFill>
              </a:rPr>
              <a:t>12. Burgers (53) </a:t>
            </a:r>
          </a:p>
          <a:p>
            <a:pPr>
              <a:lnSpc>
                <a:spcPct val="80000"/>
              </a:lnSpc>
            </a:pPr>
            <a:r>
              <a:rPr lang="en-US" sz="1600" b="1" smtClean="0">
                <a:solidFill>
                  <a:schemeClr val="bg1"/>
                </a:solidFill>
              </a:rPr>
              <a:t>13. Reduced-fat milk (51) </a:t>
            </a:r>
          </a:p>
          <a:p>
            <a:pPr>
              <a:lnSpc>
                <a:spcPct val="80000"/>
              </a:lnSpc>
            </a:pPr>
            <a:r>
              <a:rPr lang="en-US" sz="1600" b="1" smtClean="0">
                <a:solidFill>
                  <a:schemeClr val="bg1"/>
                </a:solidFill>
              </a:rPr>
              <a:t>14. Regular cheese (49) </a:t>
            </a:r>
          </a:p>
          <a:p>
            <a:pPr>
              <a:lnSpc>
                <a:spcPct val="80000"/>
              </a:lnSpc>
            </a:pPr>
            <a:r>
              <a:rPr lang="en-US" sz="1600" b="1" smtClean="0">
                <a:solidFill>
                  <a:schemeClr val="bg1"/>
                </a:solidFill>
              </a:rPr>
              <a:t>15. Ready-to-eat cereals (49) </a:t>
            </a:r>
          </a:p>
          <a:p>
            <a:pPr>
              <a:lnSpc>
                <a:spcPct val="80000"/>
              </a:lnSpc>
            </a:pPr>
            <a:r>
              <a:rPr lang="en-US" sz="1600" b="1" smtClean="0">
                <a:solidFill>
                  <a:schemeClr val="bg1"/>
                </a:solidFill>
              </a:rPr>
              <a:t>16. Sausage, franks, bacon &amp; ribs (49) </a:t>
            </a:r>
          </a:p>
          <a:p>
            <a:pPr>
              <a:lnSpc>
                <a:spcPct val="80000"/>
              </a:lnSpc>
            </a:pPr>
            <a:r>
              <a:rPr lang="en-US" sz="1600" b="1" smtClean="0">
                <a:solidFill>
                  <a:schemeClr val="bg1"/>
                </a:solidFill>
              </a:rPr>
              <a:t>17. Fried white potatoes (48) </a:t>
            </a:r>
          </a:p>
          <a:p>
            <a:pPr>
              <a:lnSpc>
                <a:spcPct val="80000"/>
              </a:lnSpc>
            </a:pPr>
            <a:r>
              <a:rPr lang="en-US" sz="1600" b="1" smtClean="0">
                <a:solidFill>
                  <a:schemeClr val="bg1"/>
                </a:solidFill>
              </a:rPr>
              <a:t>18. Candy (47) </a:t>
            </a:r>
          </a:p>
          <a:p>
            <a:pPr>
              <a:lnSpc>
                <a:spcPct val="80000"/>
              </a:lnSpc>
            </a:pPr>
            <a:r>
              <a:rPr lang="en-US" sz="1600" b="1" smtClean="0">
                <a:solidFill>
                  <a:schemeClr val="bg1"/>
                </a:solidFill>
              </a:rPr>
              <a:t>19. Nuts/seeds &amp; nut/seed mixed dishes (42) </a:t>
            </a:r>
          </a:p>
          <a:p>
            <a:pPr>
              <a:lnSpc>
                <a:spcPct val="80000"/>
              </a:lnSpc>
            </a:pPr>
            <a:r>
              <a:rPr lang="en-US" sz="1600" b="1" smtClean="0">
                <a:solidFill>
                  <a:schemeClr val="bg1"/>
                </a:solidFill>
              </a:rPr>
              <a:t>20. Eggs &amp; egg mixed dishes (39) </a:t>
            </a:r>
          </a:p>
          <a:p>
            <a:pPr>
              <a:lnSpc>
                <a:spcPct val="80000"/>
              </a:lnSpc>
            </a:pPr>
            <a:r>
              <a:rPr lang="en-US" sz="1600" smtClean="0">
                <a:solidFill>
                  <a:schemeClr val="bg1"/>
                </a:solidFill>
              </a:rPr>
              <a:t>TOTAL			</a:t>
            </a:r>
            <a:r>
              <a:rPr lang="en-US" sz="2000" b="1" smtClean="0">
                <a:solidFill>
                  <a:schemeClr val="bg1"/>
                </a:solidFill>
              </a:rPr>
              <a:t>68% OF CALORIES</a:t>
            </a:r>
          </a:p>
          <a:p>
            <a:pPr>
              <a:lnSpc>
                <a:spcPct val="80000"/>
              </a:lnSpc>
              <a:buFontTx/>
              <a:buNone/>
            </a:pPr>
            <a:r>
              <a:rPr lang="en-US" sz="2000" b="1" smtClean="0">
                <a:solidFill>
                  <a:schemeClr val="bg1"/>
                </a:solidFill>
              </a:rPr>
              <a:t>				NHANES 2013 USDA ANALYSIS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a:xfrm>
            <a:off x="1066800" y="381000"/>
            <a:ext cx="6934200" cy="685800"/>
          </a:xfrm>
        </p:spPr>
        <p:txBody>
          <a:bodyPr/>
          <a:lstStyle/>
          <a:p>
            <a:pPr eaLnBrk="1" hangingPunct="1"/>
            <a:r>
              <a:rPr lang="en-US" sz="3600" smtClean="0">
                <a:solidFill>
                  <a:srgbClr val="F8FD21"/>
                </a:solidFill>
              </a:rPr>
              <a:t>Clinical Implications</a:t>
            </a:r>
          </a:p>
        </p:txBody>
      </p:sp>
      <p:sp>
        <p:nvSpPr>
          <p:cNvPr id="40962" name="Rectangle 3"/>
          <p:cNvSpPr>
            <a:spLocks noGrp="1" noChangeArrowheads="1"/>
          </p:cNvSpPr>
          <p:nvPr>
            <p:ph type="body" idx="4294967295"/>
          </p:nvPr>
        </p:nvSpPr>
        <p:spPr>
          <a:xfrm>
            <a:off x="228600" y="1143000"/>
            <a:ext cx="8458200" cy="1752600"/>
          </a:xfrm>
        </p:spPr>
        <p:txBody>
          <a:bodyPr/>
          <a:lstStyle/>
          <a:p>
            <a:pPr eaLnBrk="1" hangingPunct="1">
              <a:buFontTx/>
              <a:buNone/>
            </a:pPr>
            <a:r>
              <a:rPr lang="en-US" smtClean="0"/>
              <a:t>	</a:t>
            </a:r>
            <a:r>
              <a:rPr lang="en-US" sz="2400" smtClean="0">
                <a:solidFill>
                  <a:srgbClr val="F8FD21"/>
                </a:solidFill>
              </a:rPr>
              <a:t>Frassetto et al.  Metabolic and physiologic improvements from consuming   a paleolithic, hunter-gatherer type diet. Eur J Clin Nutr. 2009 Aug;63(8):947-55. 2009 Feb 11.</a:t>
            </a:r>
          </a:p>
          <a:p>
            <a:pPr eaLnBrk="1" hangingPunct="1">
              <a:buFontTx/>
              <a:buNone/>
            </a:pPr>
            <a:r>
              <a:rPr lang="en-US" sz="2400" b="1" smtClean="0">
                <a:solidFill>
                  <a:srgbClr val="F8FD21"/>
                </a:solidFill>
              </a:rPr>
              <a:t>	</a:t>
            </a:r>
          </a:p>
        </p:txBody>
      </p:sp>
      <p:sp>
        <p:nvSpPr>
          <p:cNvPr id="40963" name="Rectangle 4"/>
          <p:cNvSpPr>
            <a:spLocks noChangeArrowheads="1"/>
          </p:cNvSpPr>
          <p:nvPr/>
        </p:nvSpPr>
        <p:spPr bwMode="auto">
          <a:xfrm>
            <a:off x="533400" y="2667000"/>
            <a:ext cx="8077200" cy="4479925"/>
          </a:xfrm>
          <a:prstGeom prst="rect">
            <a:avLst/>
          </a:prstGeom>
          <a:noFill/>
          <a:ln w="9525">
            <a:noFill/>
            <a:miter lim="800000"/>
            <a:headEnd/>
            <a:tailEnd/>
          </a:ln>
        </p:spPr>
        <p:txBody>
          <a:bodyPr>
            <a:spAutoFit/>
          </a:bodyPr>
          <a:lstStyle/>
          <a:p>
            <a:r>
              <a:rPr lang="en-US" sz="2400">
                <a:solidFill>
                  <a:schemeClr val="bg1"/>
                </a:solidFill>
              </a:rPr>
              <a:t>Participants consumed a paleolithic type diet comprising fruits, vegetables, nuts, seeds, and lean sources of animal protein, and excluding nonpaleolithic type foods, for 10 days. </a:t>
            </a:r>
          </a:p>
          <a:p>
            <a:endParaRPr lang="en-US" sz="2400">
              <a:solidFill>
                <a:schemeClr val="bg1"/>
              </a:solidFill>
            </a:endParaRPr>
          </a:p>
          <a:p>
            <a:r>
              <a:rPr lang="en-US" sz="2400">
                <a:solidFill>
                  <a:schemeClr val="bg1"/>
                </a:solidFill>
              </a:rPr>
              <a:t>In all measured variables, </a:t>
            </a:r>
            <a:r>
              <a:rPr lang="en-US" sz="2800" u="sng">
                <a:solidFill>
                  <a:schemeClr val="bg1"/>
                </a:solidFill>
              </a:rPr>
              <a:t>100% of participants had identical directional responses when switched to paleolithic type diet, that is, consistently significant improved status of circulatory, carbohydrate and lipid metabolism/physiology.</a:t>
            </a:r>
            <a:r>
              <a:rPr lang="ja-JP" altLang="en-US" sz="2800" u="sng">
                <a:solidFill>
                  <a:schemeClr val="bg1"/>
                </a:solidFill>
              </a:rPr>
              <a:t>”</a:t>
            </a:r>
            <a:r>
              <a:rPr lang="en-US" altLang="ja-JP" sz="2800"/>
              <a:t> </a:t>
            </a:r>
          </a:p>
          <a:p>
            <a:endParaRPr lang="en-US" sz="2800">
              <a:solidFill>
                <a:schemeClr val="bg1"/>
              </a:solidFill>
            </a:endParaRPr>
          </a:p>
        </p:txBody>
      </p:sp>
      <p:sp>
        <p:nvSpPr>
          <p:cNvPr id="56324" name="Slide Number Placeholder 5"/>
          <p:cNvSpPr txBox="1">
            <a:spLocks noGrp="1"/>
          </p:cNvSpPr>
          <p:nvPr/>
        </p:nvSpPr>
        <p:spPr bwMode="auto">
          <a:xfrm>
            <a:off x="6858000" y="6245225"/>
            <a:ext cx="2133600" cy="476250"/>
          </a:xfrm>
          <a:prstGeom prst="rect">
            <a:avLst/>
          </a:prstGeom>
          <a:noFill/>
          <a:ln>
            <a:miter lim="800000"/>
            <a:headEnd/>
            <a:tailEnd/>
          </a:ln>
          <a:extLst>
            <a:ext uri="{909E8E84-426E-40dd-AFC4-6F175D3DCCD1}"/>
            <a:ext uri="{91240B29-F687-4f45-9708-019B960494DF}"/>
            <a:ext uri="{AF507438-7753-43e0-B8FC-AC1667EBCBE1}"/>
            <a:ext uri="{FAA26D3D-D897-4be2-8F04-BA451C77F1D7}"/>
          </a:extLst>
        </p:spPr>
        <p:txBody>
          <a:bodyPr/>
          <a:lstStyle/>
          <a:p>
            <a:pPr algn="r">
              <a:defRPr/>
            </a:pPr>
            <a:r>
              <a:rPr lang="en-US" sz="1400">
                <a:solidFill>
                  <a:schemeClr val="bg1"/>
                </a:solidFill>
                <a:ea typeface="ＭＳ Ｐゴシック" pitchFamily="34" charset="-128"/>
                <a:cs typeface="+mn-cs"/>
              </a:rPr>
              <a:t>Slide #</a:t>
            </a:r>
            <a:fld id="{C132952F-89C6-4BE1-9A0B-2D09A7E25E45}" type="slidenum">
              <a:rPr lang="en-US" sz="1400">
                <a:solidFill>
                  <a:schemeClr val="bg1"/>
                </a:solidFill>
                <a:ea typeface="ＭＳ Ｐゴシック" pitchFamily="34" charset="-128"/>
                <a:cs typeface="+mn-cs"/>
              </a:rPr>
              <a:pPr algn="r">
                <a:defRPr/>
              </a:pPr>
              <a:t>22</a:t>
            </a:fld>
            <a:endParaRPr lang="en-US" sz="1400">
              <a:solidFill>
                <a:schemeClr val="bg1"/>
              </a:solidFill>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Frasetto Health Benefits of a Paleo Diet TABLE3"/>
          <p:cNvPicPr>
            <a:picLocks noChangeAspect="1" noChangeArrowheads="1"/>
          </p:cNvPicPr>
          <p:nvPr/>
        </p:nvPicPr>
        <p:blipFill>
          <a:blip r:embed="rId2"/>
          <a:srcRect/>
          <a:stretch>
            <a:fillRect/>
          </a:stretch>
        </p:blipFill>
        <p:spPr bwMode="auto">
          <a:xfrm>
            <a:off x="152400" y="152400"/>
            <a:ext cx="8839200" cy="6553200"/>
          </a:xfrm>
          <a:prstGeom prst="rect">
            <a:avLst/>
          </a:prstGeom>
          <a:noFill/>
          <a:ln w="9525">
            <a:noFill/>
            <a:miter lim="800000"/>
            <a:headEnd/>
            <a:tailEnd/>
          </a:ln>
        </p:spPr>
      </p:pic>
      <p:sp>
        <p:nvSpPr>
          <p:cNvPr id="57346" name="Slide Number Placeholder 3"/>
          <p:cNvSpPr txBox="1">
            <a:spLocks noGrp="1"/>
          </p:cNvSpPr>
          <p:nvPr/>
        </p:nvSpPr>
        <p:spPr bwMode="auto">
          <a:xfrm>
            <a:off x="6553200" y="6245225"/>
            <a:ext cx="2133600" cy="476250"/>
          </a:xfrm>
          <a:prstGeom prst="rect">
            <a:avLst/>
          </a:prstGeom>
          <a:noFill/>
          <a:ln>
            <a:miter lim="800000"/>
            <a:headEnd/>
            <a:tailEnd/>
          </a:ln>
          <a:extLst>
            <a:ext uri="{909E8E84-426E-40dd-AFC4-6F175D3DCCD1}"/>
            <a:ext uri="{91240B29-F687-4f45-9708-019B960494DF}"/>
            <a:ext uri="{AF507438-7753-43e0-B8FC-AC1667EBCBE1}"/>
            <a:ext uri="{FAA26D3D-D897-4be2-8F04-BA451C77F1D7}"/>
          </a:extLst>
        </p:spPr>
        <p:txBody>
          <a:bodyPr/>
          <a:lstStyle/>
          <a:p>
            <a:pPr algn="r">
              <a:defRPr/>
            </a:pPr>
            <a:r>
              <a:rPr lang="en-US" sz="1400">
                <a:ea typeface="ＭＳ Ｐゴシック" pitchFamily="34" charset="-128"/>
                <a:cs typeface="+mn-cs"/>
              </a:rPr>
              <a:t>Slide #</a:t>
            </a:r>
            <a:fld id="{607B7C37-3C46-4E2E-B890-6777A75A9485}" type="slidenum">
              <a:rPr lang="en-US" sz="1400">
                <a:ea typeface="ＭＳ Ｐゴシック" pitchFamily="34" charset="-128"/>
                <a:cs typeface="+mn-cs"/>
              </a:rPr>
              <a:pPr algn="r">
                <a:defRPr/>
              </a:pPr>
              <a:t>23</a:t>
            </a:fld>
            <a:endParaRPr lang="en-US" sz="140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descr="CENTERS OF FOOD"/>
          <p:cNvPicPr>
            <a:picLocks noChangeAspect="1" noChangeArrowheads="1"/>
          </p:cNvPicPr>
          <p:nvPr/>
        </p:nvPicPr>
        <p:blipFill>
          <a:blip r:embed="rId2"/>
          <a:srcRect/>
          <a:stretch>
            <a:fillRect/>
          </a:stretch>
        </p:blipFill>
        <p:spPr bwMode="auto">
          <a:xfrm>
            <a:off x="228600" y="228600"/>
            <a:ext cx="8534400" cy="6324600"/>
          </a:xfrm>
          <a:prstGeom prst="rect">
            <a:avLst/>
          </a:prstGeom>
          <a:noFill/>
          <a:ln w="9525">
            <a:noFill/>
            <a:miter lim="800000"/>
            <a:headEnd/>
            <a:tailEnd/>
          </a:ln>
        </p:spPr>
      </p:pic>
      <p:sp>
        <p:nvSpPr>
          <p:cNvPr id="35842" name="Slide Number Placeholder 3"/>
          <p:cNvSpPr txBox="1">
            <a:spLocks noGrp="1"/>
          </p:cNvSpPr>
          <p:nvPr/>
        </p:nvSpPr>
        <p:spPr bwMode="auto">
          <a:xfrm>
            <a:off x="6553200" y="6245225"/>
            <a:ext cx="2133600" cy="476250"/>
          </a:xfrm>
          <a:prstGeom prst="rect">
            <a:avLst/>
          </a:prstGeom>
          <a:noFill/>
          <a:ln>
            <a:miter lim="800000"/>
            <a:headEnd/>
            <a:tailEnd/>
          </a:ln>
          <a:extLst>
            <a:ext uri="{909E8E84-426E-40dd-AFC4-6F175D3DCCD1}"/>
            <a:ext uri="{91240B29-F687-4f45-9708-019B960494DF}"/>
            <a:ext uri="{AF507438-7753-43e0-B8FC-AC1667EBCBE1}"/>
            <a:ext uri="{FAA26D3D-D897-4be2-8F04-BA451C77F1D7}"/>
          </a:extLst>
        </p:spPr>
        <p:txBody>
          <a:bodyPr/>
          <a:lstStyle/>
          <a:p>
            <a:pPr algn="r">
              <a:defRPr/>
            </a:pPr>
            <a:r>
              <a:rPr lang="en-US" sz="1400">
                <a:ea typeface="ＭＳ Ｐゴシック" pitchFamily="34" charset="-128"/>
                <a:cs typeface="+mn-cs"/>
              </a:rPr>
              <a:t>Slide #</a:t>
            </a:r>
            <a:fld id="{52373945-E004-40E1-BF25-2F23C8028861}" type="slidenum">
              <a:rPr lang="en-US" sz="1400">
                <a:ea typeface="ＭＳ Ｐゴシック" pitchFamily="34" charset="-128"/>
                <a:cs typeface="+mn-cs"/>
              </a:rPr>
              <a:pPr algn="r">
                <a:defRPr/>
              </a:pPr>
              <a:t>24</a:t>
            </a:fld>
            <a:endParaRPr lang="en-US" sz="140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Weizen1"/>
          <p:cNvPicPr>
            <a:picLocks noChangeAspect="1" noChangeArrowheads="1"/>
          </p:cNvPicPr>
          <p:nvPr/>
        </p:nvPicPr>
        <p:blipFill>
          <a:blip r:embed="rId2"/>
          <a:srcRect/>
          <a:stretch>
            <a:fillRect/>
          </a:stretch>
        </p:blipFill>
        <p:spPr bwMode="auto">
          <a:xfrm>
            <a:off x="304800" y="228600"/>
            <a:ext cx="8458200" cy="6324600"/>
          </a:xfrm>
          <a:prstGeom prst="rect">
            <a:avLst/>
          </a:prstGeom>
          <a:noFill/>
          <a:ln w="9525">
            <a:noFill/>
            <a:miter lim="800000"/>
            <a:headEnd/>
            <a:tailEnd/>
          </a:ln>
        </p:spPr>
      </p:pic>
      <p:sp>
        <p:nvSpPr>
          <p:cNvPr id="47106" name="Slide Number Placeholder 3"/>
          <p:cNvSpPr txBox="1">
            <a:spLocks noGrp="1"/>
          </p:cNvSpPr>
          <p:nvPr/>
        </p:nvSpPr>
        <p:spPr bwMode="auto">
          <a:xfrm>
            <a:off x="6553200" y="6245225"/>
            <a:ext cx="2133600" cy="476250"/>
          </a:xfrm>
          <a:prstGeom prst="rect">
            <a:avLst/>
          </a:prstGeom>
          <a:noFill/>
          <a:ln>
            <a:miter lim="800000"/>
            <a:headEnd/>
            <a:tailEnd/>
          </a:ln>
          <a:extLst>
            <a:ext uri="{909E8E84-426E-40dd-AFC4-6F175D3DCCD1}"/>
            <a:ext uri="{91240B29-F687-4f45-9708-019B960494DF}"/>
            <a:ext uri="{AF507438-7753-43e0-B8FC-AC1667EBCBE1}"/>
            <a:ext uri="{FAA26D3D-D897-4be2-8F04-BA451C77F1D7}"/>
          </a:extLst>
        </p:spPr>
        <p:txBody>
          <a:bodyPr/>
          <a:lstStyle/>
          <a:p>
            <a:pPr algn="r">
              <a:defRPr/>
            </a:pPr>
            <a:r>
              <a:rPr lang="en-US" sz="1400">
                <a:solidFill>
                  <a:schemeClr val="bg1"/>
                </a:solidFill>
                <a:ea typeface="ＭＳ Ｐゴシック" pitchFamily="34" charset="-128"/>
                <a:cs typeface="+mn-cs"/>
              </a:rPr>
              <a:t>Slide #</a:t>
            </a:r>
            <a:fld id="{7917E1A7-5DB5-431F-AE7F-C515926BE80B}" type="slidenum">
              <a:rPr lang="en-US" sz="1400">
                <a:solidFill>
                  <a:schemeClr val="bg1"/>
                </a:solidFill>
                <a:ea typeface="ＭＳ Ｐゴシック" pitchFamily="34" charset="-128"/>
                <a:cs typeface="+mn-cs"/>
              </a:rPr>
              <a:pPr algn="r">
                <a:defRPr/>
              </a:pPr>
              <a:t>25</a:t>
            </a:fld>
            <a:endParaRPr lang="en-US" sz="1400">
              <a:solidFill>
                <a:schemeClr val="bg1"/>
              </a:solidFill>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descr="Hadza-gut-microbiome-figure"/>
          <p:cNvPicPr>
            <a:picLocks noChangeAspect="1" noChangeArrowheads="1"/>
          </p:cNvPicPr>
          <p:nvPr/>
        </p:nvPicPr>
        <p:blipFill>
          <a:blip r:embed="rId2"/>
          <a:srcRect/>
          <a:stretch>
            <a:fillRect/>
          </a:stretch>
        </p:blipFill>
        <p:spPr bwMode="auto">
          <a:xfrm>
            <a:off x="304800" y="152400"/>
            <a:ext cx="8610600" cy="5867400"/>
          </a:xfrm>
          <a:prstGeom prst="rect">
            <a:avLst/>
          </a:prstGeom>
          <a:noFill/>
          <a:ln w="9525">
            <a:noFill/>
            <a:miter lim="800000"/>
            <a:headEnd/>
            <a:tailEnd/>
          </a:ln>
        </p:spPr>
      </p:pic>
      <p:sp>
        <p:nvSpPr>
          <p:cNvPr id="45058" name="Text Box 5"/>
          <p:cNvSpPr txBox="1">
            <a:spLocks noChangeArrowheads="1"/>
          </p:cNvSpPr>
          <p:nvPr/>
        </p:nvSpPr>
        <p:spPr bwMode="auto">
          <a:xfrm>
            <a:off x="381000" y="6096000"/>
            <a:ext cx="8534400" cy="915988"/>
          </a:xfrm>
          <a:prstGeom prst="rect">
            <a:avLst/>
          </a:prstGeom>
          <a:noFill/>
          <a:ln w="9525">
            <a:noFill/>
            <a:miter lim="800000"/>
            <a:headEnd/>
            <a:tailEnd/>
          </a:ln>
        </p:spPr>
        <p:txBody>
          <a:bodyPr>
            <a:spAutoFit/>
          </a:bodyPr>
          <a:lstStyle/>
          <a:p>
            <a:r>
              <a:rPr lang="en-US">
                <a:solidFill>
                  <a:schemeClr val="bg1"/>
                </a:solidFill>
              </a:rPr>
              <a:t>De Filippo et al. Impact of diet in shaping gut microbiota revealed by a comparative study in children from Europe and rural Africa. Proc Natl Acad Sci U S A. 2010;107(33):14691-6.</a:t>
            </a:r>
          </a:p>
        </p:txBody>
      </p:sp>
      <p:sp>
        <p:nvSpPr>
          <p:cNvPr id="45059" name="Text Box 6"/>
          <p:cNvSpPr txBox="1">
            <a:spLocks noChangeArrowheads="1"/>
          </p:cNvSpPr>
          <p:nvPr/>
        </p:nvSpPr>
        <p:spPr bwMode="auto">
          <a:xfrm>
            <a:off x="441325" y="5943600"/>
            <a:ext cx="8702675" cy="366713"/>
          </a:xfrm>
          <a:prstGeom prst="rect">
            <a:avLst/>
          </a:prstGeom>
          <a:noFill/>
          <a:ln w="9525">
            <a:noFill/>
            <a:miter lim="800000"/>
            <a:headEnd/>
            <a:tailEnd/>
          </a:ln>
        </p:spPr>
        <p:txBody>
          <a:bodyPr>
            <a:spAutoFit/>
          </a:bodyPr>
          <a:lstStyle/>
          <a:p>
            <a:endParaRPr lang="en-US">
              <a:solidFill>
                <a:schemeClr val="bg1"/>
              </a:solidFill>
            </a:endParaRPr>
          </a:p>
        </p:txBody>
      </p:sp>
      <p:sp>
        <p:nvSpPr>
          <p:cNvPr id="26628" name="Slide Number Placeholder 5"/>
          <p:cNvSpPr txBox="1">
            <a:spLocks noGrp="1"/>
          </p:cNvSpPr>
          <p:nvPr/>
        </p:nvSpPr>
        <p:spPr bwMode="auto">
          <a:xfrm>
            <a:off x="6553200" y="6096000"/>
            <a:ext cx="2133600" cy="476250"/>
          </a:xfrm>
          <a:prstGeom prst="rect">
            <a:avLst/>
          </a:prstGeom>
          <a:noFill/>
          <a:ln>
            <a:miter lim="800000"/>
            <a:headEnd/>
            <a:tailEnd/>
          </a:ln>
          <a:extLst>
            <a:ext uri="{909E8E84-426E-40dd-AFC4-6F175D3DCCD1}"/>
            <a:ext uri="{91240B29-F687-4f45-9708-019B960494DF}"/>
            <a:ext uri="{AF507438-7753-43e0-B8FC-AC1667EBCBE1}"/>
            <a:ext uri="{FAA26D3D-D897-4be2-8F04-BA451C77F1D7}"/>
          </a:extLst>
        </p:spPr>
        <p:txBody>
          <a:bodyPr/>
          <a:lstStyle/>
          <a:p>
            <a:pPr algn="r">
              <a:defRPr/>
            </a:pPr>
            <a:r>
              <a:rPr lang="en-US" sz="1400">
                <a:solidFill>
                  <a:schemeClr val="bg1"/>
                </a:solidFill>
                <a:ea typeface="ＭＳ Ｐゴシック" pitchFamily="34" charset="-128"/>
                <a:cs typeface="+mn-cs"/>
              </a:rPr>
              <a:t>Slide #</a:t>
            </a:r>
            <a:fld id="{E0435554-29D6-4759-97B5-1C2866A29CCA}" type="slidenum">
              <a:rPr lang="en-US" sz="1400">
                <a:solidFill>
                  <a:schemeClr val="bg1"/>
                </a:solidFill>
                <a:ea typeface="ＭＳ Ｐゴシック" pitchFamily="34" charset="-128"/>
                <a:cs typeface="+mn-cs"/>
              </a:rPr>
              <a:pPr algn="r">
                <a:defRPr/>
              </a:pPr>
              <a:t>26</a:t>
            </a:fld>
            <a:endParaRPr lang="en-US" sz="1400">
              <a:solidFill>
                <a:schemeClr val="bg1"/>
              </a:solidFill>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arabinoxylan"/>
          <p:cNvPicPr>
            <a:picLocks noChangeAspect="1" noChangeArrowheads="1"/>
          </p:cNvPicPr>
          <p:nvPr/>
        </p:nvPicPr>
        <p:blipFill>
          <a:blip r:embed="rId2"/>
          <a:srcRect/>
          <a:stretch>
            <a:fillRect/>
          </a:stretch>
        </p:blipFill>
        <p:spPr bwMode="auto">
          <a:xfrm>
            <a:off x="304800" y="228600"/>
            <a:ext cx="8610600" cy="6324600"/>
          </a:xfrm>
          <a:prstGeom prst="rect">
            <a:avLst/>
          </a:prstGeom>
          <a:noFill/>
          <a:ln w="9525">
            <a:noFill/>
            <a:miter lim="800000"/>
            <a:headEnd/>
            <a:tailEnd/>
          </a:ln>
        </p:spPr>
      </p:pic>
      <p:sp>
        <p:nvSpPr>
          <p:cNvPr id="53250" name="Slide Number Placeholder 3"/>
          <p:cNvSpPr txBox="1">
            <a:spLocks noGrp="1"/>
          </p:cNvSpPr>
          <p:nvPr/>
        </p:nvSpPr>
        <p:spPr bwMode="auto">
          <a:xfrm>
            <a:off x="6553200" y="6245225"/>
            <a:ext cx="2133600" cy="476250"/>
          </a:xfrm>
          <a:prstGeom prst="rect">
            <a:avLst/>
          </a:prstGeom>
          <a:noFill/>
          <a:ln>
            <a:miter lim="800000"/>
            <a:headEnd/>
            <a:tailEnd/>
          </a:ln>
          <a:extLst>
            <a:ext uri="{909E8E84-426E-40dd-AFC4-6F175D3DCCD1}"/>
            <a:ext uri="{91240B29-F687-4f45-9708-019B960494DF}"/>
            <a:ext uri="{AF507438-7753-43e0-B8FC-AC1667EBCBE1}"/>
            <a:ext uri="{FAA26D3D-D897-4be2-8F04-BA451C77F1D7}"/>
          </a:extLst>
        </p:spPr>
        <p:txBody>
          <a:bodyPr/>
          <a:lstStyle/>
          <a:p>
            <a:pPr algn="r">
              <a:defRPr/>
            </a:pPr>
            <a:r>
              <a:rPr lang="en-US" sz="1400">
                <a:ea typeface="ＭＳ Ｐゴシック" pitchFamily="34" charset="-128"/>
                <a:cs typeface="+mn-cs"/>
              </a:rPr>
              <a:t>Slide #</a:t>
            </a:r>
            <a:fld id="{BB3789EC-7561-4FA1-B90D-10A82C966A3F}" type="slidenum">
              <a:rPr lang="en-US" sz="1400">
                <a:ea typeface="ＭＳ Ｐゴシック" pitchFamily="34" charset="-128"/>
                <a:cs typeface="+mn-cs"/>
              </a:rPr>
              <a:pPr algn="r">
                <a:defRPr/>
              </a:pPr>
              <a:t>27</a:t>
            </a:fld>
            <a:endParaRPr lang="en-US" sz="140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prevotella 1"/>
          <p:cNvPicPr>
            <a:picLocks noChangeAspect="1" noChangeArrowheads="1"/>
          </p:cNvPicPr>
          <p:nvPr/>
        </p:nvPicPr>
        <p:blipFill>
          <a:blip r:embed="rId2"/>
          <a:srcRect/>
          <a:stretch>
            <a:fillRect/>
          </a:stretch>
        </p:blipFill>
        <p:spPr bwMode="auto">
          <a:xfrm>
            <a:off x="304800" y="0"/>
            <a:ext cx="8534400" cy="5943600"/>
          </a:xfrm>
          <a:prstGeom prst="rect">
            <a:avLst/>
          </a:prstGeom>
          <a:noFill/>
          <a:ln w="9525">
            <a:noFill/>
            <a:miter lim="800000"/>
            <a:headEnd/>
            <a:tailEnd/>
          </a:ln>
        </p:spPr>
      </p:pic>
      <p:sp>
        <p:nvSpPr>
          <p:cNvPr id="47106" name="Text Box 3"/>
          <p:cNvSpPr txBox="1">
            <a:spLocks noChangeArrowheads="1"/>
          </p:cNvSpPr>
          <p:nvPr/>
        </p:nvSpPr>
        <p:spPr bwMode="auto">
          <a:xfrm>
            <a:off x="304800" y="5942013"/>
            <a:ext cx="8534400" cy="915987"/>
          </a:xfrm>
          <a:prstGeom prst="rect">
            <a:avLst/>
          </a:prstGeom>
          <a:noFill/>
          <a:ln w="9525">
            <a:noFill/>
            <a:miter lim="800000"/>
            <a:headEnd/>
            <a:tailEnd/>
          </a:ln>
        </p:spPr>
        <p:txBody>
          <a:bodyPr>
            <a:spAutoFit/>
          </a:bodyPr>
          <a:lstStyle/>
          <a:p>
            <a:pPr>
              <a:spcBef>
                <a:spcPct val="50000"/>
              </a:spcBef>
            </a:pPr>
            <a:r>
              <a:rPr lang="en-US">
                <a:solidFill>
                  <a:schemeClr val="bg1"/>
                </a:solidFill>
              </a:rPr>
              <a:t>Petri RM et al. Characterization of the Core Rumen Microbiome in Cattle during Transition from Forage to Concentrate as Well as during and after an Acidotic Challenge.</a:t>
            </a:r>
            <a:r>
              <a:rPr lang="en-US"/>
              <a:t> </a:t>
            </a:r>
          </a:p>
        </p:txBody>
      </p:sp>
      <p:sp>
        <p:nvSpPr>
          <p:cNvPr id="51203" name="Slide Number Placeholder 4"/>
          <p:cNvSpPr txBox="1">
            <a:spLocks noGrp="1"/>
          </p:cNvSpPr>
          <p:nvPr/>
        </p:nvSpPr>
        <p:spPr bwMode="auto">
          <a:xfrm>
            <a:off x="6553200" y="6457950"/>
            <a:ext cx="2133600" cy="476250"/>
          </a:xfrm>
          <a:prstGeom prst="rect">
            <a:avLst/>
          </a:prstGeom>
          <a:noFill/>
          <a:ln>
            <a:miter lim="800000"/>
            <a:headEnd/>
            <a:tailEnd/>
          </a:ln>
          <a:extLst>
            <a:ext uri="{909E8E84-426E-40dd-AFC4-6F175D3DCCD1}"/>
            <a:ext uri="{91240B29-F687-4f45-9708-019B960494DF}"/>
            <a:ext uri="{AF507438-7753-43e0-B8FC-AC1667EBCBE1}"/>
            <a:ext uri="{FAA26D3D-D897-4be2-8F04-BA451C77F1D7}"/>
          </a:extLst>
        </p:spPr>
        <p:txBody>
          <a:bodyPr/>
          <a:lstStyle/>
          <a:p>
            <a:pPr algn="r">
              <a:defRPr/>
            </a:pPr>
            <a:r>
              <a:rPr lang="en-US" sz="1400">
                <a:solidFill>
                  <a:schemeClr val="bg1"/>
                </a:solidFill>
                <a:ea typeface="ＭＳ Ｐゴシック" pitchFamily="34" charset="-128"/>
                <a:cs typeface="+mn-cs"/>
              </a:rPr>
              <a:t>Slide #</a:t>
            </a:r>
            <a:fld id="{8E65C489-5BA4-43C7-9785-44A85F9A7401}" type="slidenum">
              <a:rPr lang="en-US" sz="1400">
                <a:solidFill>
                  <a:schemeClr val="bg1"/>
                </a:solidFill>
                <a:ea typeface="ＭＳ Ｐゴシック" pitchFamily="34" charset="-128"/>
                <a:cs typeface="+mn-cs"/>
              </a:rPr>
              <a:pPr algn="r">
                <a:defRPr/>
              </a:pPr>
              <a:t>28</a:t>
            </a:fld>
            <a:endParaRPr lang="en-US" sz="1400">
              <a:solidFill>
                <a:schemeClr val="bg1"/>
              </a:solidFill>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prevotella 2"/>
          <p:cNvPicPr>
            <a:picLocks noChangeAspect="1" noChangeArrowheads="1"/>
          </p:cNvPicPr>
          <p:nvPr/>
        </p:nvPicPr>
        <p:blipFill>
          <a:blip r:embed="rId2"/>
          <a:srcRect/>
          <a:stretch>
            <a:fillRect/>
          </a:stretch>
        </p:blipFill>
        <p:spPr bwMode="auto">
          <a:xfrm>
            <a:off x="152400" y="228600"/>
            <a:ext cx="8763000" cy="5791200"/>
          </a:xfrm>
          <a:prstGeom prst="rect">
            <a:avLst/>
          </a:prstGeom>
          <a:noFill/>
          <a:ln w="9525">
            <a:noFill/>
            <a:miter lim="800000"/>
            <a:headEnd/>
            <a:tailEnd/>
          </a:ln>
        </p:spPr>
      </p:pic>
      <p:sp>
        <p:nvSpPr>
          <p:cNvPr id="48130" name="Text Box 3"/>
          <p:cNvSpPr txBox="1">
            <a:spLocks noChangeArrowheads="1"/>
          </p:cNvSpPr>
          <p:nvPr/>
        </p:nvSpPr>
        <p:spPr bwMode="auto">
          <a:xfrm>
            <a:off x="228600" y="5942013"/>
            <a:ext cx="8610600" cy="915987"/>
          </a:xfrm>
          <a:prstGeom prst="rect">
            <a:avLst/>
          </a:prstGeom>
          <a:noFill/>
          <a:ln w="9525">
            <a:noFill/>
            <a:miter lim="800000"/>
            <a:headEnd/>
            <a:tailEnd/>
          </a:ln>
        </p:spPr>
        <p:txBody>
          <a:bodyPr>
            <a:spAutoFit/>
          </a:bodyPr>
          <a:lstStyle/>
          <a:p>
            <a:pPr>
              <a:spcBef>
                <a:spcPct val="50000"/>
              </a:spcBef>
            </a:pPr>
            <a:r>
              <a:rPr lang="en-US">
                <a:solidFill>
                  <a:schemeClr val="bg1"/>
                </a:solidFill>
              </a:rPr>
              <a:t>Petri RM et al. Characterization of the Core Rumen Microbiome in Cattle during Transition from Forage to Concentrate as Well as during and after an Acidotic Challenge.</a:t>
            </a:r>
          </a:p>
        </p:txBody>
      </p:sp>
      <p:sp>
        <p:nvSpPr>
          <p:cNvPr id="52227" name="Slide Number Placeholder 4"/>
          <p:cNvSpPr txBox="1">
            <a:spLocks noGrp="1"/>
          </p:cNvSpPr>
          <p:nvPr/>
        </p:nvSpPr>
        <p:spPr bwMode="auto">
          <a:xfrm>
            <a:off x="6553200" y="6534150"/>
            <a:ext cx="2133600" cy="476250"/>
          </a:xfrm>
          <a:prstGeom prst="rect">
            <a:avLst/>
          </a:prstGeom>
          <a:noFill/>
          <a:ln>
            <a:miter lim="800000"/>
            <a:headEnd/>
            <a:tailEnd/>
          </a:ln>
          <a:extLst>
            <a:ext uri="{909E8E84-426E-40dd-AFC4-6F175D3DCCD1}"/>
            <a:ext uri="{91240B29-F687-4f45-9708-019B960494DF}"/>
            <a:ext uri="{AF507438-7753-43e0-B8FC-AC1667EBCBE1}"/>
            <a:ext uri="{FAA26D3D-D897-4be2-8F04-BA451C77F1D7}"/>
          </a:extLst>
        </p:spPr>
        <p:txBody>
          <a:bodyPr/>
          <a:lstStyle/>
          <a:p>
            <a:pPr algn="r">
              <a:defRPr/>
            </a:pPr>
            <a:r>
              <a:rPr lang="en-US" sz="1400">
                <a:solidFill>
                  <a:schemeClr val="bg1"/>
                </a:solidFill>
                <a:ea typeface="ＭＳ Ｐゴシック" pitchFamily="34" charset="-128"/>
                <a:cs typeface="+mn-cs"/>
              </a:rPr>
              <a:t>Slide #</a:t>
            </a:r>
            <a:fld id="{3F556A69-AB7F-47C6-A277-5F04E9C106FB}" type="slidenum">
              <a:rPr lang="en-US" sz="1400">
                <a:solidFill>
                  <a:schemeClr val="bg1"/>
                </a:solidFill>
                <a:ea typeface="ＭＳ Ｐゴシック" pitchFamily="34" charset="-128"/>
                <a:cs typeface="+mn-cs"/>
              </a:rPr>
              <a:pPr algn="r">
                <a:defRPr/>
              </a:pPr>
              <a:t>29</a:t>
            </a:fld>
            <a:endParaRPr lang="en-US" sz="1400">
              <a:solidFill>
                <a:schemeClr val="bg1"/>
              </a:solidFill>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28600" y="990600"/>
            <a:ext cx="8686800" cy="4811713"/>
          </a:xfrm>
          <a:prstGeom prst="rect">
            <a:avLst/>
          </a:prstGeom>
          <a:noFill/>
          <a:ln w="9525">
            <a:noFill/>
            <a:miter lim="800000"/>
            <a:headEnd/>
            <a:tailEnd/>
          </a:ln>
        </p:spPr>
        <p:txBody>
          <a:bodyPr>
            <a:spAutoFit/>
          </a:bodyPr>
          <a:lstStyle/>
          <a:p>
            <a:endParaRPr lang="en-US" sz="2400" b="1">
              <a:solidFill>
                <a:schemeClr val="bg1"/>
              </a:solidFill>
            </a:endParaRPr>
          </a:p>
          <a:p>
            <a:pPr>
              <a:buFont typeface="Arial" charset="0"/>
              <a:buChar char="•"/>
            </a:pPr>
            <a:r>
              <a:rPr lang="en-US" sz="2200">
                <a:solidFill>
                  <a:schemeClr val="bg1"/>
                </a:solidFill>
              </a:rPr>
              <a:t>Identify the common characteristics of pre-agrarian human diets </a:t>
            </a:r>
          </a:p>
          <a:p>
            <a:endParaRPr lang="en-US" sz="2200">
              <a:solidFill>
                <a:schemeClr val="bg1"/>
              </a:solidFill>
            </a:endParaRPr>
          </a:p>
          <a:p>
            <a:pPr>
              <a:buFont typeface="Arial" charset="0"/>
              <a:buChar char="•"/>
            </a:pPr>
            <a:r>
              <a:rPr lang="en-US" sz="2200">
                <a:solidFill>
                  <a:schemeClr val="bg1"/>
                </a:solidFill>
              </a:rPr>
              <a:t>Illustrate the nutritional and subsequent physiological changes in  health that resulted from the shift towards agriculture </a:t>
            </a:r>
          </a:p>
          <a:p>
            <a:endParaRPr lang="en-US" sz="2200">
              <a:solidFill>
                <a:schemeClr val="bg1"/>
              </a:solidFill>
            </a:endParaRPr>
          </a:p>
          <a:p>
            <a:pPr>
              <a:buFont typeface="Arial" charset="0"/>
              <a:buChar char="•"/>
            </a:pPr>
            <a:r>
              <a:rPr lang="en-US" sz="2200">
                <a:solidFill>
                  <a:schemeClr val="bg1"/>
                </a:solidFill>
              </a:rPr>
              <a:t>Describe the modifications to commonly eaten foods achieved through plant breeding, genetic modification, modern food processing methods </a:t>
            </a:r>
          </a:p>
          <a:p>
            <a:endParaRPr lang="en-US" sz="2200">
              <a:solidFill>
                <a:schemeClr val="bg1"/>
              </a:solidFill>
            </a:endParaRPr>
          </a:p>
          <a:p>
            <a:pPr>
              <a:buFont typeface="Arial" charset="0"/>
              <a:buChar char="•"/>
            </a:pPr>
            <a:r>
              <a:rPr lang="en-US" sz="2200">
                <a:solidFill>
                  <a:schemeClr val="bg1"/>
                </a:solidFill>
              </a:rPr>
              <a:t> Identify how these modifications have influenced health </a:t>
            </a:r>
          </a:p>
          <a:p>
            <a:endParaRPr lang="en-US" sz="2200">
              <a:solidFill>
                <a:schemeClr val="bg1"/>
              </a:solidFill>
            </a:endParaRPr>
          </a:p>
          <a:p>
            <a:pPr>
              <a:buFont typeface="Arial" charset="0"/>
              <a:buChar char="•"/>
            </a:pPr>
            <a:r>
              <a:rPr lang="en-US" sz="2200">
                <a:solidFill>
                  <a:schemeClr val="bg1"/>
                </a:solidFill>
              </a:rPr>
              <a:t>Identify minimally processed foods that are more aligned with the diets of early humans and their potential to prevent chronic disease </a:t>
            </a:r>
          </a:p>
        </p:txBody>
      </p:sp>
      <p:sp>
        <p:nvSpPr>
          <p:cNvPr id="3" name="Rectangle 2"/>
          <p:cNvSpPr txBox="1">
            <a:spLocks noChangeArrowheads="1"/>
          </p:cNvSpPr>
          <p:nvPr/>
        </p:nvSpPr>
        <p:spPr>
          <a:xfrm>
            <a:off x="457200" y="274638"/>
            <a:ext cx="8229600" cy="1143000"/>
          </a:xfrm>
          <a:prstGeom prst="rect">
            <a:avLst/>
          </a:prstGeom>
        </p:spPr>
        <p:txBody>
          <a:bodyPr/>
          <a:lstStyle/>
          <a:p>
            <a:pPr algn="ctr">
              <a:defRPr/>
            </a:pPr>
            <a:r>
              <a:rPr lang="en-US" sz="4400" kern="0" dirty="0">
                <a:solidFill>
                  <a:srgbClr val="F8FD21"/>
                </a:solidFill>
                <a:latin typeface="+mj-lt"/>
                <a:ea typeface="+mj-ea"/>
                <a:cs typeface="+mj-cs"/>
              </a:rPr>
              <a:t>Learning Objectives</a:t>
            </a:r>
            <a:endParaRPr lang="en-US" sz="4400" kern="0" dirty="0">
              <a:solidFill>
                <a:schemeClr val="tx2"/>
              </a:solidFill>
              <a:latin typeface="+mj-lt"/>
              <a:ea typeface="+mj-ea"/>
              <a:cs typeface="+mj-cs"/>
            </a:endParaRPr>
          </a:p>
        </p:txBody>
      </p:sp>
      <p:sp>
        <p:nvSpPr>
          <p:cNvPr id="18435" name="Slide Number Placeholder 4"/>
          <p:cNvSpPr>
            <a:spLocks noGrp="1"/>
          </p:cNvSpPr>
          <p:nvPr>
            <p:ph type="sldNum" sz="quarter" idx="12"/>
          </p:nvPr>
        </p:nvSpPr>
        <p:spPr>
          <a:ln>
            <a:miter lim="800000"/>
            <a:headEnd/>
            <a:tailEnd/>
          </a:ln>
        </p:spPr>
        <p:txBody>
          <a:bodyPr/>
          <a:lstStyle/>
          <a:p>
            <a:pPr>
              <a:defRPr/>
            </a:pPr>
            <a:r>
              <a:rPr lang="en-US">
                <a:latin typeface="Arial" charset="0"/>
              </a:rPr>
              <a:t>Slide #</a:t>
            </a:r>
            <a:fld id="{BA4C7CA4-8DFB-419E-B620-1C4B8C7A35FF}" type="slidenum">
              <a:rPr lang="en-US">
                <a:latin typeface="Arial" charset="0"/>
              </a:rPr>
              <a:pPr>
                <a:defRPr/>
              </a:pPr>
              <a:t>3</a:t>
            </a:fld>
            <a:endParaRPr lang="en-US">
              <a:latin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descr="factory"/>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z="3200" smtClean="0">
                <a:solidFill>
                  <a:srgbClr val="F8FD21"/>
                </a:solidFill>
              </a:rPr>
              <a:t>Risks Associated with Modern Grain-Fed Animal Agriculture</a:t>
            </a:r>
          </a:p>
        </p:txBody>
      </p:sp>
      <p:sp>
        <p:nvSpPr>
          <p:cNvPr id="50178" name="Rectangle 3"/>
          <p:cNvSpPr>
            <a:spLocks noGrp="1" noChangeArrowheads="1"/>
          </p:cNvSpPr>
          <p:nvPr>
            <p:ph type="body" idx="1"/>
          </p:nvPr>
        </p:nvSpPr>
        <p:spPr/>
        <p:txBody>
          <a:bodyPr/>
          <a:lstStyle/>
          <a:p>
            <a:pPr>
              <a:lnSpc>
                <a:spcPct val="80000"/>
              </a:lnSpc>
            </a:pPr>
            <a:r>
              <a:rPr lang="en-US" sz="2800" smtClean="0">
                <a:solidFill>
                  <a:schemeClr val="bg1"/>
                </a:solidFill>
              </a:rPr>
              <a:t>High levels of long chain omega 6 fatty acid arachidonic acid</a:t>
            </a:r>
          </a:p>
          <a:p>
            <a:pPr>
              <a:lnSpc>
                <a:spcPct val="80000"/>
              </a:lnSpc>
            </a:pPr>
            <a:r>
              <a:rPr lang="en-US" sz="2800" smtClean="0">
                <a:solidFill>
                  <a:schemeClr val="bg1"/>
                </a:solidFill>
              </a:rPr>
              <a:t>High levels of systemic inflammation</a:t>
            </a:r>
          </a:p>
          <a:p>
            <a:pPr>
              <a:lnSpc>
                <a:spcPct val="80000"/>
              </a:lnSpc>
            </a:pPr>
            <a:r>
              <a:rPr lang="en-US" sz="2800" smtClean="0">
                <a:solidFill>
                  <a:schemeClr val="bg1"/>
                </a:solidFill>
              </a:rPr>
              <a:t>Proteins less compatible with human physiology as a result of intensive breeding (modern Holstein and A1 beta casein) or feed rations (soy proteins in eggs and poultry meats)</a:t>
            </a:r>
          </a:p>
          <a:p>
            <a:pPr>
              <a:lnSpc>
                <a:spcPct val="80000"/>
              </a:lnSpc>
            </a:pPr>
            <a:r>
              <a:rPr lang="en-US" sz="2800" smtClean="0">
                <a:solidFill>
                  <a:schemeClr val="bg1"/>
                </a:solidFill>
              </a:rPr>
              <a:t>Concentrated mycotoxins in animal fat and protein</a:t>
            </a:r>
          </a:p>
          <a:p>
            <a:pPr>
              <a:lnSpc>
                <a:spcPct val="80000"/>
              </a:lnSpc>
            </a:pPr>
            <a:r>
              <a:rPr lang="en-US" sz="2800" smtClean="0">
                <a:solidFill>
                  <a:schemeClr val="bg1"/>
                </a:solidFill>
              </a:rPr>
              <a:t>Possible pharmaceutical content</a:t>
            </a:r>
          </a:p>
          <a:p>
            <a:pPr>
              <a:lnSpc>
                <a:spcPct val="80000"/>
              </a:lnSpc>
            </a:pPr>
            <a:r>
              <a:rPr lang="en-US" sz="2800" smtClean="0">
                <a:solidFill>
                  <a:schemeClr val="bg1"/>
                </a:solidFill>
              </a:rPr>
              <a:t>Environmental damage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descr="300bc"/>
          <p:cNvPicPr>
            <a:picLocks noChangeAspect="1" noChangeArrowheads="1"/>
          </p:cNvPicPr>
          <p:nvPr/>
        </p:nvPicPr>
        <p:blipFill>
          <a:blip r:embed="rId2"/>
          <a:srcRect/>
          <a:stretch>
            <a:fillRect/>
          </a:stretch>
        </p:blipFill>
        <p:spPr bwMode="auto">
          <a:xfrm>
            <a:off x="228600" y="762000"/>
            <a:ext cx="8686800" cy="5486400"/>
          </a:xfrm>
          <a:prstGeom prst="rect">
            <a:avLst/>
          </a:prstGeom>
          <a:noFill/>
          <a:ln w="9525">
            <a:noFill/>
            <a:miter lim="800000"/>
            <a:headEnd/>
            <a:tailEnd/>
          </a:ln>
        </p:spPr>
      </p:pic>
      <p:sp>
        <p:nvSpPr>
          <p:cNvPr id="51202" name="Rectangle 5"/>
          <p:cNvSpPr>
            <a:spLocks noGrp="1" noChangeArrowheads="1"/>
          </p:cNvSpPr>
          <p:nvPr>
            <p:ph type="title"/>
          </p:nvPr>
        </p:nvSpPr>
        <p:spPr>
          <a:xfrm>
            <a:off x="457200" y="0"/>
            <a:ext cx="8229600" cy="838200"/>
          </a:xfrm>
        </p:spPr>
        <p:txBody>
          <a:bodyPr/>
          <a:lstStyle/>
          <a:p>
            <a:pPr eaLnBrk="1" hangingPunct="1"/>
            <a:r>
              <a:rPr lang="en-US" sz="4000" smtClean="0">
                <a:solidFill>
                  <a:schemeClr val="bg1"/>
                </a:solidFill>
              </a:rPr>
              <a:t>Phase I of Agriculture: Cultivation</a:t>
            </a:r>
          </a:p>
        </p:txBody>
      </p:sp>
      <p:sp>
        <p:nvSpPr>
          <p:cNvPr id="51203" name="Text Box 6"/>
          <p:cNvSpPr txBox="1">
            <a:spLocks noChangeArrowheads="1"/>
          </p:cNvSpPr>
          <p:nvPr/>
        </p:nvSpPr>
        <p:spPr bwMode="auto">
          <a:xfrm>
            <a:off x="304800" y="6361113"/>
            <a:ext cx="8610600" cy="366712"/>
          </a:xfrm>
          <a:prstGeom prst="rect">
            <a:avLst/>
          </a:prstGeom>
          <a:noFill/>
          <a:ln w="9525">
            <a:noFill/>
            <a:miter lim="800000"/>
            <a:headEnd/>
            <a:tailEnd/>
          </a:ln>
        </p:spPr>
        <p:txBody>
          <a:bodyPr>
            <a:spAutoFit/>
          </a:bodyPr>
          <a:lstStyle/>
          <a:p>
            <a:endParaRPr lang="en-US"/>
          </a:p>
        </p:txBody>
      </p:sp>
      <p:sp>
        <p:nvSpPr>
          <p:cNvPr id="36868" name="Slide Number Placeholder 5"/>
          <p:cNvSpPr>
            <a:spLocks noGrp="1"/>
          </p:cNvSpPr>
          <p:nvPr>
            <p:ph type="sldNum" sz="quarter" idx="12"/>
          </p:nvPr>
        </p:nvSpPr>
        <p:spPr>
          <a:ln>
            <a:miter lim="800000"/>
            <a:headEnd/>
            <a:tailEnd/>
          </a:ln>
        </p:spPr>
        <p:txBody>
          <a:bodyPr/>
          <a:lstStyle/>
          <a:p>
            <a:pPr>
              <a:defRPr/>
            </a:pPr>
            <a:r>
              <a:rPr lang="en-US">
                <a:latin typeface="Arial" charset="0"/>
              </a:rPr>
              <a:t>Slide #</a:t>
            </a:r>
            <a:fld id="{FFF0D5B0-2800-4294-8F20-53956B709EAE}" type="slidenum">
              <a:rPr lang="en-US">
                <a:latin typeface="Arial" charset="0"/>
              </a:rPr>
              <a:pPr>
                <a:defRPr/>
              </a:pPr>
              <a:t>32</a:t>
            </a:fld>
            <a:endParaRPr lang="en-US">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 descr="800ad"/>
          <p:cNvPicPr>
            <a:picLocks noChangeAspect="1" noChangeArrowheads="1"/>
          </p:cNvPicPr>
          <p:nvPr/>
        </p:nvPicPr>
        <p:blipFill>
          <a:blip r:embed="rId2"/>
          <a:srcRect/>
          <a:stretch>
            <a:fillRect/>
          </a:stretch>
        </p:blipFill>
        <p:spPr bwMode="auto">
          <a:xfrm>
            <a:off x="228600" y="1143000"/>
            <a:ext cx="8686800" cy="5486400"/>
          </a:xfrm>
          <a:prstGeom prst="rect">
            <a:avLst/>
          </a:prstGeom>
          <a:noFill/>
          <a:ln w="9525">
            <a:noFill/>
            <a:miter lim="800000"/>
            <a:headEnd/>
            <a:tailEnd/>
          </a:ln>
        </p:spPr>
      </p:pic>
      <p:sp>
        <p:nvSpPr>
          <p:cNvPr id="52226" name="Rectangle 5"/>
          <p:cNvSpPr>
            <a:spLocks noGrp="1" noChangeArrowheads="1"/>
          </p:cNvSpPr>
          <p:nvPr>
            <p:ph type="title"/>
          </p:nvPr>
        </p:nvSpPr>
        <p:spPr>
          <a:xfrm>
            <a:off x="457200" y="274638"/>
            <a:ext cx="8229600" cy="792162"/>
          </a:xfrm>
        </p:spPr>
        <p:txBody>
          <a:bodyPr/>
          <a:lstStyle/>
          <a:p>
            <a:pPr eaLnBrk="1" hangingPunct="1"/>
            <a:r>
              <a:rPr lang="en-US" sz="4000" smtClean="0">
                <a:solidFill>
                  <a:schemeClr val="bg1"/>
                </a:solidFill>
              </a:rPr>
              <a:t>Phase II of Agriculture: Propagation</a:t>
            </a:r>
          </a:p>
        </p:txBody>
      </p:sp>
      <p:sp>
        <p:nvSpPr>
          <p:cNvPr id="37891" name="Slide Number Placeholder 4"/>
          <p:cNvSpPr>
            <a:spLocks noGrp="1"/>
          </p:cNvSpPr>
          <p:nvPr>
            <p:ph type="sldNum" sz="quarter" idx="12"/>
          </p:nvPr>
        </p:nvSpPr>
        <p:spPr>
          <a:xfrm>
            <a:off x="6553200" y="6305550"/>
            <a:ext cx="2133600" cy="476250"/>
          </a:xfrm>
          <a:ln>
            <a:miter lim="800000"/>
            <a:headEnd/>
            <a:tailEnd/>
          </a:ln>
        </p:spPr>
        <p:txBody>
          <a:bodyPr/>
          <a:lstStyle/>
          <a:p>
            <a:pPr>
              <a:defRPr/>
            </a:pPr>
            <a:r>
              <a:rPr lang="en-US">
                <a:solidFill>
                  <a:schemeClr val="tx1"/>
                </a:solidFill>
                <a:latin typeface="Arial" charset="0"/>
              </a:rPr>
              <a:t>Slide #</a:t>
            </a:r>
            <a:fld id="{22FD5FCA-FCE8-4BAD-B7D6-D4E55F2361F7}" type="slidenum">
              <a:rPr lang="en-US">
                <a:solidFill>
                  <a:schemeClr val="tx1"/>
                </a:solidFill>
                <a:latin typeface="Arial" charset="0"/>
              </a:rPr>
              <a:pPr>
                <a:defRPr/>
              </a:pPr>
              <a:t>33</a:t>
            </a:fld>
            <a:endParaRPr lang="en-US">
              <a:solidFill>
                <a:schemeClr val="tx1"/>
              </a:solidFill>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Growing_Cauliflower wild cabbage"/>
          <p:cNvPicPr>
            <a:picLocks noChangeAspect="1" noChangeArrowheads="1"/>
          </p:cNvPicPr>
          <p:nvPr/>
        </p:nvPicPr>
        <p:blipFill>
          <a:blip r:embed="rId2"/>
          <a:srcRect/>
          <a:stretch>
            <a:fillRect/>
          </a:stretch>
        </p:blipFill>
        <p:spPr bwMode="auto">
          <a:xfrm>
            <a:off x="228600" y="228600"/>
            <a:ext cx="8610600" cy="6324600"/>
          </a:xfrm>
          <a:prstGeom prst="rect">
            <a:avLst/>
          </a:prstGeom>
          <a:noFill/>
          <a:ln w="9525">
            <a:noFill/>
            <a:miter lim="800000"/>
            <a:headEnd/>
            <a:tailEnd/>
          </a:ln>
        </p:spPr>
      </p:pic>
      <p:sp>
        <p:nvSpPr>
          <p:cNvPr id="41986" name="Slide Number Placeholder 3"/>
          <p:cNvSpPr>
            <a:spLocks noGrp="1"/>
          </p:cNvSpPr>
          <p:nvPr>
            <p:ph type="sldNum" sz="quarter" idx="12"/>
          </p:nvPr>
        </p:nvSpPr>
        <p:spPr>
          <a:ln>
            <a:miter lim="800000"/>
            <a:headEnd/>
            <a:tailEnd/>
          </a:ln>
        </p:spPr>
        <p:txBody>
          <a:bodyPr/>
          <a:lstStyle/>
          <a:p>
            <a:pPr>
              <a:defRPr/>
            </a:pPr>
            <a:r>
              <a:rPr lang="en-US">
                <a:latin typeface="Arial" charset="0"/>
              </a:rPr>
              <a:t>Slide #</a:t>
            </a:r>
            <a:fld id="{451CF2DA-5F1F-4910-9192-DD9D97CF3842}" type="slidenum">
              <a:rPr lang="en-US">
                <a:latin typeface="Arial" charset="0"/>
              </a:rPr>
              <a:pPr>
                <a:defRPr/>
              </a:pPr>
              <a:t>34</a:t>
            </a:fld>
            <a:endParaRPr lang="en-US">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maximize-your-modern-diet-2"/>
          <p:cNvPicPr>
            <a:picLocks noChangeAspect="1" noChangeArrowheads="1"/>
          </p:cNvPicPr>
          <p:nvPr/>
        </p:nvPicPr>
        <p:blipFill>
          <a:blip r:embed="rId2"/>
          <a:srcRect/>
          <a:stretch>
            <a:fillRect/>
          </a:stretch>
        </p:blipFill>
        <p:spPr bwMode="auto">
          <a:xfrm>
            <a:off x="228600" y="228600"/>
            <a:ext cx="8610600" cy="5943600"/>
          </a:xfrm>
          <a:prstGeom prst="rect">
            <a:avLst/>
          </a:prstGeom>
          <a:noFill/>
          <a:ln w="9525">
            <a:noFill/>
            <a:miter lim="800000"/>
            <a:headEnd/>
            <a:tailEnd/>
          </a:ln>
        </p:spPr>
      </p:pic>
      <p:sp>
        <p:nvSpPr>
          <p:cNvPr id="54274" name="Text Box 3"/>
          <p:cNvSpPr txBox="1">
            <a:spLocks noChangeArrowheads="1"/>
          </p:cNvSpPr>
          <p:nvPr/>
        </p:nvSpPr>
        <p:spPr bwMode="auto">
          <a:xfrm>
            <a:off x="0" y="6192838"/>
            <a:ext cx="8458200" cy="947737"/>
          </a:xfrm>
          <a:prstGeom prst="rect">
            <a:avLst/>
          </a:prstGeom>
          <a:noFill/>
          <a:ln w="9525">
            <a:noFill/>
            <a:miter lim="800000"/>
            <a:headEnd/>
            <a:tailEnd/>
          </a:ln>
        </p:spPr>
        <p:txBody>
          <a:bodyPr>
            <a:spAutoFit/>
          </a:bodyPr>
          <a:lstStyle/>
          <a:p>
            <a:r>
              <a:rPr lang="en-US" sz="1600">
                <a:solidFill>
                  <a:schemeClr val="bg1"/>
                </a:solidFill>
              </a:rPr>
              <a:t>Davis, DR, Epp MD, Riordan HD.  Changes in USDA food compositiondata for 43 garden crops, 1950 to 1999. </a:t>
            </a:r>
            <a:r>
              <a:rPr lang="en-US" sz="1600" i="1">
                <a:solidFill>
                  <a:schemeClr val="bg1"/>
                </a:solidFill>
              </a:rPr>
              <a:t>Journal of American College of Nutrition </a:t>
            </a:r>
            <a:r>
              <a:rPr lang="en-US" sz="1600">
                <a:solidFill>
                  <a:schemeClr val="bg1"/>
                </a:solidFill>
              </a:rPr>
              <a:t>2004;23(6):669-82.</a:t>
            </a:r>
          </a:p>
          <a:p>
            <a:pPr>
              <a:spcBef>
                <a:spcPct val="50000"/>
              </a:spcBef>
            </a:pPr>
            <a:endParaRPr lang="en-US" sz="1600">
              <a:solidFill>
                <a:schemeClr val="bg1"/>
              </a:solidFill>
            </a:endParaRPr>
          </a:p>
        </p:txBody>
      </p:sp>
      <p:sp>
        <p:nvSpPr>
          <p:cNvPr id="43011" name="Slide Number Placeholder 4"/>
          <p:cNvSpPr>
            <a:spLocks noGrp="1"/>
          </p:cNvSpPr>
          <p:nvPr>
            <p:ph type="sldNum" sz="quarter" idx="12"/>
          </p:nvPr>
        </p:nvSpPr>
        <p:spPr>
          <a:xfrm>
            <a:off x="6553200" y="6457950"/>
            <a:ext cx="2133600" cy="476250"/>
          </a:xfrm>
          <a:ln>
            <a:miter lim="800000"/>
            <a:headEnd/>
            <a:tailEnd/>
          </a:ln>
        </p:spPr>
        <p:txBody>
          <a:bodyPr/>
          <a:lstStyle/>
          <a:p>
            <a:pPr>
              <a:defRPr/>
            </a:pPr>
            <a:r>
              <a:rPr lang="en-US">
                <a:latin typeface="Arial" charset="0"/>
              </a:rPr>
              <a:t>Slide #</a:t>
            </a:r>
            <a:fld id="{6D28BDFD-5CEE-4E72-878F-3795689AB10C}" type="slidenum">
              <a:rPr lang="en-US">
                <a:latin typeface="Arial" charset="0"/>
              </a:rPr>
              <a:pPr>
                <a:defRPr/>
              </a:pPr>
              <a:t>35</a:t>
            </a:fld>
            <a:endParaRPr lang="en-US">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457200" y="304800"/>
            <a:ext cx="8229600" cy="1143000"/>
          </a:xfrm>
        </p:spPr>
        <p:txBody>
          <a:bodyPr/>
          <a:lstStyle/>
          <a:p>
            <a:pPr eaLnBrk="1" hangingPunct="1"/>
            <a:r>
              <a:rPr lang="en-US" sz="4000" smtClean="0">
                <a:solidFill>
                  <a:srgbClr val="F8FD21"/>
                </a:solidFill>
              </a:rPr>
              <a:t>Agricultural Objectives: Past 60 yrs</a:t>
            </a:r>
          </a:p>
        </p:txBody>
      </p:sp>
      <p:sp>
        <p:nvSpPr>
          <p:cNvPr id="55298" name="Rectangle 3"/>
          <p:cNvSpPr>
            <a:spLocks noGrp="1" noChangeArrowheads="1"/>
          </p:cNvSpPr>
          <p:nvPr>
            <p:ph type="body" idx="1"/>
          </p:nvPr>
        </p:nvSpPr>
        <p:spPr/>
        <p:txBody>
          <a:bodyPr/>
          <a:lstStyle/>
          <a:p>
            <a:pPr eaLnBrk="1" hangingPunct="1"/>
            <a:r>
              <a:rPr lang="en-US" smtClean="0">
                <a:solidFill>
                  <a:schemeClr val="bg1"/>
                </a:solidFill>
              </a:rPr>
              <a:t>Greater yields</a:t>
            </a:r>
          </a:p>
          <a:p>
            <a:pPr eaLnBrk="1" hangingPunct="1"/>
            <a:r>
              <a:rPr lang="en-US" smtClean="0">
                <a:solidFill>
                  <a:schemeClr val="bg1"/>
                </a:solidFill>
              </a:rPr>
              <a:t>Faster maturation</a:t>
            </a:r>
          </a:p>
          <a:p>
            <a:pPr eaLnBrk="1" hangingPunct="1"/>
            <a:r>
              <a:rPr lang="en-US" smtClean="0">
                <a:solidFill>
                  <a:schemeClr val="bg1"/>
                </a:solidFill>
              </a:rPr>
              <a:t>Greater resistance to bruising or damage in shipping</a:t>
            </a:r>
          </a:p>
          <a:p>
            <a:pPr eaLnBrk="1" hangingPunct="1"/>
            <a:r>
              <a:rPr lang="en-US" smtClean="0">
                <a:solidFill>
                  <a:schemeClr val="bg1"/>
                </a:solidFill>
              </a:rPr>
              <a:t>Longer shelf life</a:t>
            </a:r>
          </a:p>
          <a:p>
            <a:pPr eaLnBrk="1" hangingPunct="1"/>
            <a:r>
              <a:rPr lang="en-US" smtClean="0">
                <a:solidFill>
                  <a:schemeClr val="bg1"/>
                </a:solidFill>
              </a:rPr>
              <a:t>Less man power required for harvest</a:t>
            </a:r>
          </a:p>
          <a:p>
            <a:pPr eaLnBrk="1" hangingPunct="1"/>
            <a:r>
              <a:rPr lang="en-US" smtClean="0">
                <a:solidFill>
                  <a:schemeClr val="bg1"/>
                </a:solidFill>
              </a:rPr>
              <a:t>Less food processing required after harvest</a:t>
            </a:r>
          </a:p>
          <a:p>
            <a:pPr eaLnBrk="1" hangingPunct="1"/>
            <a:endParaRPr lang="en-US" smtClean="0">
              <a:solidFill>
                <a:schemeClr val="bg1"/>
              </a:solidFill>
            </a:endParaRPr>
          </a:p>
        </p:txBody>
      </p:sp>
      <p:sp>
        <p:nvSpPr>
          <p:cNvPr id="44035" name="Slide Number Placeholder 4"/>
          <p:cNvSpPr>
            <a:spLocks noGrp="1"/>
          </p:cNvSpPr>
          <p:nvPr>
            <p:ph type="sldNum" sz="quarter" idx="12"/>
          </p:nvPr>
        </p:nvSpPr>
        <p:spPr>
          <a:ln>
            <a:miter lim="800000"/>
            <a:headEnd/>
            <a:tailEnd/>
          </a:ln>
        </p:spPr>
        <p:txBody>
          <a:bodyPr/>
          <a:lstStyle/>
          <a:p>
            <a:pPr>
              <a:defRPr/>
            </a:pPr>
            <a:r>
              <a:rPr lang="en-US">
                <a:latin typeface="Arial" charset="0"/>
              </a:rPr>
              <a:t>Slide #</a:t>
            </a:r>
            <a:fld id="{98A92875-6B1F-4D59-A45A-41EE49C46124}" type="slidenum">
              <a:rPr lang="en-US">
                <a:latin typeface="Arial" charset="0"/>
              </a:rPr>
              <a:pPr>
                <a:defRPr/>
              </a:pPr>
              <a:t>36</a:t>
            </a:fld>
            <a:endParaRPr lang="en-US">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mtClean="0">
                <a:solidFill>
                  <a:srgbClr val="F8FD21"/>
                </a:solidFill>
              </a:rPr>
              <a:t>Methods</a:t>
            </a:r>
          </a:p>
        </p:txBody>
      </p:sp>
      <p:sp>
        <p:nvSpPr>
          <p:cNvPr id="56322" name="Rectangle 3"/>
          <p:cNvSpPr>
            <a:spLocks noGrp="1" noChangeArrowheads="1"/>
          </p:cNvSpPr>
          <p:nvPr>
            <p:ph type="body" idx="1"/>
          </p:nvPr>
        </p:nvSpPr>
        <p:spPr/>
        <p:txBody>
          <a:bodyPr/>
          <a:lstStyle/>
          <a:p>
            <a:pPr eaLnBrk="1" hangingPunct="1">
              <a:lnSpc>
                <a:spcPct val="90000"/>
              </a:lnSpc>
            </a:pPr>
            <a:r>
              <a:rPr lang="en-US" smtClean="0">
                <a:solidFill>
                  <a:schemeClr val="bg1"/>
                </a:solidFill>
              </a:rPr>
              <a:t>Increased reliance on N-P-K fertilization methods using more and more soluble nitrogen</a:t>
            </a:r>
          </a:p>
          <a:p>
            <a:pPr eaLnBrk="1" hangingPunct="1">
              <a:lnSpc>
                <a:spcPct val="90000"/>
              </a:lnSpc>
            </a:pPr>
            <a:r>
              <a:rPr lang="en-US" smtClean="0">
                <a:solidFill>
                  <a:schemeClr val="bg1"/>
                </a:solidFill>
              </a:rPr>
              <a:t>Increased development of yield or storage cultivars with and without direct genetic modification</a:t>
            </a:r>
          </a:p>
          <a:p>
            <a:pPr eaLnBrk="1" hangingPunct="1">
              <a:lnSpc>
                <a:spcPct val="90000"/>
              </a:lnSpc>
            </a:pPr>
            <a:r>
              <a:rPr lang="en-US" smtClean="0">
                <a:solidFill>
                  <a:schemeClr val="bg1"/>
                </a:solidFill>
              </a:rPr>
              <a:t>Higher rates of chemical intervention</a:t>
            </a:r>
          </a:p>
          <a:p>
            <a:pPr eaLnBrk="1" hangingPunct="1">
              <a:lnSpc>
                <a:spcPct val="90000"/>
              </a:lnSpc>
            </a:pPr>
            <a:r>
              <a:rPr lang="en-US" smtClean="0">
                <a:solidFill>
                  <a:schemeClr val="bg1"/>
                </a:solidFill>
              </a:rPr>
              <a:t>Food science technology such as ethylene gas in shipping</a:t>
            </a:r>
          </a:p>
        </p:txBody>
      </p:sp>
      <p:sp>
        <p:nvSpPr>
          <p:cNvPr id="45059" name="Slide Number Placeholder 4"/>
          <p:cNvSpPr>
            <a:spLocks noGrp="1"/>
          </p:cNvSpPr>
          <p:nvPr>
            <p:ph type="sldNum" sz="quarter" idx="12"/>
          </p:nvPr>
        </p:nvSpPr>
        <p:spPr>
          <a:ln>
            <a:miter lim="800000"/>
            <a:headEnd/>
            <a:tailEnd/>
          </a:ln>
        </p:spPr>
        <p:txBody>
          <a:bodyPr/>
          <a:lstStyle/>
          <a:p>
            <a:pPr>
              <a:defRPr/>
            </a:pPr>
            <a:r>
              <a:rPr lang="en-US">
                <a:latin typeface="Arial" charset="0"/>
              </a:rPr>
              <a:t>Slide #</a:t>
            </a:r>
            <a:fld id="{B58C4AD2-755C-4E4F-9FD8-2885414DDF10}" type="slidenum">
              <a:rPr lang="en-US">
                <a:latin typeface="Arial" charset="0"/>
              </a:rPr>
              <a:pPr>
                <a:defRPr/>
              </a:pPr>
              <a:t>37</a:t>
            </a:fld>
            <a:endParaRPr lang="en-US">
              <a:latin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smtClean="0">
                <a:solidFill>
                  <a:srgbClr val="F8FD21"/>
                </a:solidFill>
              </a:rPr>
              <a:t>Additional Casualties</a:t>
            </a:r>
            <a:r>
              <a:rPr lang="en-US" smtClean="0"/>
              <a:t> </a:t>
            </a:r>
          </a:p>
        </p:txBody>
      </p:sp>
      <p:sp>
        <p:nvSpPr>
          <p:cNvPr id="57346" name="Rectangle 3"/>
          <p:cNvSpPr>
            <a:spLocks noGrp="1" noChangeArrowheads="1"/>
          </p:cNvSpPr>
          <p:nvPr>
            <p:ph type="body" idx="1"/>
          </p:nvPr>
        </p:nvSpPr>
        <p:spPr/>
        <p:txBody>
          <a:bodyPr/>
          <a:lstStyle/>
          <a:p>
            <a:pPr eaLnBrk="1" hangingPunct="1"/>
            <a:r>
              <a:rPr lang="en-US" smtClean="0">
                <a:solidFill>
                  <a:schemeClr val="bg1"/>
                </a:solidFill>
              </a:rPr>
              <a:t>More monocultures, less diversity, decreased use of F1 hybrids</a:t>
            </a:r>
          </a:p>
          <a:p>
            <a:pPr eaLnBrk="1" hangingPunct="1"/>
            <a:r>
              <a:rPr lang="en-US" smtClean="0">
                <a:solidFill>
                  <a:schemeClr val="bg1"/>
                </a:solidFill>
              </a:rPr>
              <a:t>Loss of soil structure and soil microbial health</a:t>
            </a:r>
          </a:p>
          <a:p>
            <a:pPr eaLnBrk="1" hangingPunct="1"/>
            <a:r>
              <a:rPr lang="en-US" smtClean="0">
                <a:solidFill>
                  <a:schemeClr val="bg1"/>
                </a:solidFill>
              </a:rPr>
              <a:t>Increased agricultural run-off</a:t>
            </a:r>
          </a:p>
          <a:p>
            <a:pPr eaLnBrk="1" hangingPunct="1"/>
            <a:r>
              <a:rPr lang="en-US" smtClean="0">
                <a:solidFill>
                  <a:schemeClr val="bg1"/>
                </a:solidFill>
              </a:rPr>
              <a:t>Extinction of thousands of incredible fruit and vegetable varieties </a:t>
            </a:r>
          </a:p>
          <a:p>
            <a:pPr eaLnBrk="1" hangingPunct="1"/>
            <a:endParaRPr lang="en-US" smtClean="0">
              <a:solidFill>
                <a:schemeClr val="bg1"/>
              </a:solidFill>
            </a:endParaRPr>
          </a:p>
          <a:p>
            <a:pPr eaLnBrk="1" hangingPunct="1"/>
            <a:endParaRPr lang="en-US" smtClean="0"/>
          </a:p>
        </p:txBody>
      </p:sp>
      <p:sp>
        <p:nvSpPr>
          <p:cNvPr id="46083" name="Slide Number Placeholder 4"/>
          <p:cNvSpPr>
            <a:spLocks noGrp="1"/>
          </p:cNvSpPr>
          <p:nvPr>
            <p:ph type="sldNum" sz="quarter" idx="12"/>
          </p:nvPr>
        </p:nvSpPr>
        <p:spPr>
          <a:ln>
            <a:miter lim="800000"/>
            <a:headEnd/>
            <a:tailEnd/>
          </a:ln>
        </p:spPr>
        <p:txBody>
          <a:bodyPr/>
          <a:lstStyle/>
          <a:p>
            <a:pPr>
              <a:defRPr/>
            </a:pPr>
            <a:r>
              <a:rPr lang="en-US">
                <a:latin typeface="Arial" charset="0"/>
              </a:rPr>
              <a:t>Slide #</a:t>
            </a:r>
            <a:fld id="{C2B05576-6E12-4A78-AB6F-361874A7053A}" type="slidenum">
              <a:rPr lang="en-US">
                <a:latin typeface="Arial" charset="0"/>
              </a:rPr>
              <a:pPr>
                <a:defRPr/>
              </a:pPr>
              <a:t>38</a:t>
            </a:fld>
            <a:endParaRPr lang="en-US">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p:txBody>
          <a:bodyPr/>
          <a:lstStyle/>
          <a:p>
            <a:r>
              <a:rPr lang="en-US" sz="4000" smtClean="0">
                <a:solidFill>
                  <a:srgbClr val="F8FD21"/>
                </a:solidFill>
              </a:rPr>
              <a:t>Foods With Minimal Change and Maximal Nutrients</a:t>
            </a:r>
          </a:p>
        </p:txBody>
      </p:sp>
      <p:sp>
        <p:nvSpPr>
          <p:cNvPr id="58370" name="Rectangle 3"/>
          <p:cNvSpPr>
            <a:spLocks noGrp="1" noChangeArrowheads="1"/>
          </p:cNvSpPr>
          <p:nvPr>
            <p:ph type="body" idx="4294967295"/>
          </p:nvPr>
        </p:nvSpPr>
        <p:spPr/>
        <p:txBody>
          <a:bodyPr/>
          <a:lstStyle/>
          <a:p>
            <a:r>
              <a:rPr lang="en-US" sz="2800" smtClean="0">
                <a:solidFill>
                  <a:schemeClr val="bg1"/>
                </a:solidFill>
              </a:rPr>
              <a:t>Small, wild, saltwater fish</a:t>
            </a:r>
          </a:p>
          <a:p>
            <a:r>
              <a:rPr lang="en-US" sz="2800" smtClean="0">
                <a:solidFill>
                  <a:schemeClr val="bg1"/>
                </a:solidFill>
              </a:rPr>
              <a:t>Goat, sheep, and water buffalo cheese</a:t>
            </a:r>
          </a:p>
          <a:p>
            <a:r>
              <a:rPr lang="en-US" sz="2800" smtClean="0">
                <a:solidFill>
                  <a:schemeClr val="bg1"/>
                </a:solidFill>
              </a:rPr>
              <a:t>Beans/lentils</a:t>
            </a:r>
          </a:p>
          <a:p>
            <a:r>
              <a:rPr lang="en-US" sz="2800" smtClean="0">
                <a:solidFill>
                  <a:schemeClr val="bg1"/>
                </a:solidFill>
              </a:rPr>
              <a:t>Bitter greens (dandelion, chicory, escarole, endive, radicchio)</a:t>
            </a:r>
          </a:p>
          <a:p>
            <a:r>
              <a:rPr lang="en-US" sz="2800" smtClean="0">
                <a:solidFill>
                  <a:schemeClr val="bg1"/>
                </a:solidFill>
              </a:rPr>
              <a:t>Nuts/seeds</a:t>
            </a:r>
          </a:p>
          <a:p>
            <a:r>
              <a:rPr lang="en-US" sz="2800" smtClean="0">
                <a:solidFill>
                  <a:schemeClr val="bg1"/>
                </a:solidFill>
              </a:rPr>
              <a:t>Cranberries/small wild berries/black berries</a:t>
            </a:r>
          </a:p>
          <a:p>
            <a:r>
              <a:rPr lang="en-US" sz="2800" smtClean="0">
                <a:solidFill>
                  <a:schemeClr val="bg1"/>
                </a:solidFill>
              </a:rPr>
              <a:t>Herbs, onions, garlic, leeks, scallions</a:t>
            </a:r>
          </a:p>
          <a:p>
            <a:endParaRPr lang="en-US" sz="28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cave art"/>
          <p:cNvPicPr>
            <a:picLocks noChangeAspect="1" noChangeArrowheads="1"/>
          </p:cNvPicPr>
          <p:nvPr/>
        </p:nvPicPr>
        <p:blipFill>
          <a:blip r:embed="rId2"/>
          <a:srcRect/>
          <a:stretch>
            <a:fillRect/>
          </a:stretch>
        </p:blipFill>
        <p:spPr bwMode="auto">
          <a:xfrm>
            <a:off x="228600" y="228600"/>
            <a:ext cx="8458200" cy="6324600"/>
          </a:xfrm>
          <a:prstGeom prst="rect">
            <a:avLst/>
          </a:prstGeom>
          <a:noFill/>
          <a:ln w="9525">
            <a:noFill/>
            <a:miter lim="800000"/>
            <a:headEnd/>
            <a:tailEnd/>
          </a:ln>
        </p:spPr>
      </p:pic>
      <p:sp>
        <p:nvSpPr>
          <p:cNvPr id="22530" name="Slide Number Placeholder 3"/>
          <p:cNvSpPr txBox="1">
            <a:spLocks noGrp="1"/>
          </p:cNvSpPr>
          <p:nvPr/>
        </p:nvSpPr>
        <p:spPr bwMode="auto">
          <a:xfrm>
            <a:off x="6553200" y="6245225"/>
            <a:ext cx="2133600" cy="476250"/>
          </a:xfrm>
          <a:prstGeom prst="rect">
            <a:avLst/>
          </a:prstGeom>
          <a:noFill/>
          <a:ln>
            <a:miter lim="800000"/>
            <a:headEnd/>
            <a:tailEnd/>
          </a:ln>
          <a:extLst>
            <a:ext uri="{909E8E84-426E-40dd-AFC4-6F175D3DCCD1}"/>
            <a:ext uri="{91240B29-F687-4f45-9708-019B960494DF}"/>
            <a:ext uri="{AF507438-7753-43e0-B8FC-AC1667EBCBE1}"/>
            <a:ext uri="{FAA26D3D-D897-4be2-8F04-BA451C77F1D7}"/>
          </a:extLst>
        </p:spPr>
        <p:txBody>
          <a:bodyPr/>
          <a:lstStyle/>
          <a:p>
            <a:pPr algn="r">
              <a:defRPr/>
            </a:pPr>
            <a:r>
              <a:rPr lang="en-US" sz="1400">
                <a:solidFill>
                  <a:schemeClr val="bg1"/>
                </a:solidFill>
                <a:ea typeface="ＭＳ Ｐゴシック" pitchFamily="34" charset="-128"/>
                <a:cs typeface="+mn-cs"/>
              </a:rPr>
              <a:t>Slide #</a:t>
            </a:r>
            <a:fld id="{3F0ACD91-FF84-4989-8BA2-A9F85C297635}" type="slidenum">
              <a:rPr lang="en-US" sz="1400">
                <a:solidFill>
                  <a:schemeClr val="bg1"/>
                </a:solidFill>
                <a:ea typeface="ＭＳ Ｐゴシック" pitchFamily="34" charset="-128"/>
                <a:cs typeface="+mn-cs"/>
              </a:rPr>
              <a:pPr algn="r">
                <a:defRPr/>
              </a:pPr>
              <a:t>4</a:t>
            </a:fld>
            <a:endParaRPr lang="en-US" sz="1400">
              <a:solidFill>
                <a:schemeClr val="bg1"/>
              </a:solidFill>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4"/>
          <p:cNvSpPr>
            <a:spLocks noGrp="1" noChangeArrowheads="1"/>
          </p:cNvSpPr>
          <p:nvPr>
            <p:ph type="ctrTitle"/>
          </p:nvPr>
        </p:nvSpPr>
        <p:spPr>
          <a:xfrm>
            <a:off x="609600" y="533400"/>
            <a:ext cx="7772400" cy="838200"/>
          </a:xfrm>
        </p:spPr>
        <p:txBody>
          <a:bodyPr/>
          <a:lstStyle/>
          <a:p>
            <a:pPr eaLnBrk="1" hangingPunct="1"/>
            <a:r>
              <a:rPr lang="en-US" smtClean="0">
                <a:solidFill>
                  <a:srgbClr val="F8FD21"/>
                </a:solidFill>
              </a:rPr>
              <a:t>Agriculture Phase III</a:t>
            </a:r>
          </a:p>
        </p:txBody>
      </p:sp>
      <p:sp>
        <p:nvSpPr>
          <p:cNvPr id="59394" name="Rectangle 5"/>
          <p:cNvSpPr>
            <a:spLocks noGrp="1" noChangeArrowheads="1"/>
          </p:cNvSpPr>
          <p:nvPr>
            <p:ph type="subTitle" idx="1"/>
          </p:nvPr>
        </p:nvSpPr>
        <p:spPr>
          <a:xfrm>
            <a:off x="1371600" y="5486400"/>
            <a:ext cx="6400800" cy="1143000"/>
          </a:xfrm>
        </p:spPr>
        <p:txBody>
          <a:bodyPr/>
          <a:lstStyle/>
          <a:p>
            <a:pPr eaLnBrk="1" hangingPunct="1"/>
            <a:r>
              <a:rPr lang="en-US" smtClean="0">
                <a:solidFill>
                  <a:srgbClr val="F8FD21"/>
                </a:solidFill>
              </a:rPr>
              <a:t>Chemically Intensive, Genetically Modified, Factory Farming</a:t>
            </a:r>
          </a:p>
        </p:txBody>
      </p:sp>
      <p:pic>
        <p:nvPicPr>
          <p:cNvPr id="59395" name="Picture 7" descr="cv"/>
          <p:cNvPicPr>
            <a:picLocks noChangeAspect="1" noChangeArrowheads="1"/>
          </p:cNvPicPr>
          <p:nvPr/>
        </p:nvPicPr>
        <p:blipFill>
          <a:blip r:embed="rId2"/>
          <a:srcRect/>
          <a:stretch>
            <a:fillRect/>
          </a:stretch>
        </p:blipFill>
        <p:spPr bwMode="auto">
          <a:xfrm>
            <a:off x="685800" y="1676400"/>
            <a:ext cx="7543800" cy="3733800"/>
          </a:xfrm>
          <a:prstGeom prst="rect">
            <a:avLst/>
          </a:prstGeom>
          <a:noFill/>
          <a:ln w="9525">
            <a:noFill/>
            <a:miter lim="800000"/>
            <a:headEnd/>
            <a:tailEnd/>
          </a:ln>
        </p:spPr>
      </p:pic>
      <p:sp>
        <p:nvSpPr>
          <p:cNvPr id="58372" name="Slide Number Placeholder 5"/>
          <p:cNvSpPr>
            <a:spLocks noGrp="1"/>
          </p:cNvSpPr>
          <p:nvPr>
            <p:ph type="sldNum" sz="quarter" idx="12"/>
          </p:nvPr>
        </p:nvSpPr>
        <p:spPr>
          <a:ln>
            <a:miter lim="800000"/>
            <a:headEnd/>
            <a:tailEnd/>
          </a:ln>
        </p:spPr>
        <p:txBody>
          <a:bodyPr/>
          <a:lstStyle/>
          <a:p>
            <a:pPr>
              <a:defRPr/>
            </a:pPr>
            <a:r>
              <a:rPr lang="en-US">
                <a:latin typeface="Arial" charset="0"/>
              </a:rPr>
              <a:t>Slide #</a:t>
            </a:r>
            <a:fld id="{E8A1A8F2-BB2C-49C3-8844-4273287914D5}" type="slidenum">
              <a:rPr lang="en-US">
                <a:latin typeface="Arial" charset="0"/>
              </a:rPr>
              <a:pPr>
                <a:defRPr/>
              </a:pPr>
              <a:t>40</a:t>
            </a:fld>
            <a:endParaRPr lang="en-US">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ChangeArrowheads="1"/>
          </p:cNvSpPr>
          <p:nvPr/>
        </p:nvSpPr>
        <p:spPr bwMode="auto">
          <a:xfrm>
            <a:off x="0" y="147638"/>
            <a:ext cx="9144000" cy="6573837"/>
          </a:xfrm>
          <a:prstGeom prst="rect">
            <a:avLst/>
          </a:prstGeom>
          <a:noFill/>
          <a:ln w="9525">
            <a:noFill/>
            <a:miter lim="800000"/>
            <a:headEnd/>
            <a:tailEnd/>
          </a:ln>
        </p:spPr>
        <p:txBody>
          <a:bodyPr anchor="ctr">
            <a:spAutoFit/>
          </a:bodyPr>
          <a:lstStyle/>
          <a:p>
            <a:endParaRPr lang="en-US" sz="2400">
              <a:solidFill>
                <a:srgbClr val="F8FD21"/>
              </a:solidFill>
            </a:endParaRPr>
          </a:p>
          <a:p>
            <a:r>
              <a:rPr lang="en-US" sz="2400">
                <a:solidFill>
                  <a:srgbClr val="F8FD21"/>
                </a:solidFill>
              </a:rPr>
              <a:t>Yun AJ, Lee PY, Doux JD </a:t>
            </a:r>
            <a:r>
              <a:rPr lang="en-US" sz="2400" b="1">
                <a:solidFill>
                  <a:srgbClr val="F8FD21"/>
                </a:solidFill>
              </a:rPr>
              <a:t>Are we eating more than we think? Illegitimate signaling and xenohormesis as participants in the pathogenesis of obesity. </a:t>
            </a:r>
            <a:r>
              <a:rPr lang="en-US" sz="2400">
                <a:solidFill>
                  <a:srgbClr val="F8FD21"/>
                </a:solidFill>
              </a:rPr>
              <a:t>Medical Hypotheses 2006;67(1):36-40. Epub 2006 Jan 6.</a:t>
            </a:r>
          </a:p>
          <a:p>
            <a:endParaRPr lang="en-US" sz="2400">
              <a:solidFill>
                <a:srgbClr val="F8FD21"/>
              </a:solidFill>
            </a:endParaRPr>
          </a:p>
          <a:p>
            <a:endParaRPr lang="en-US" sz="2400">
              <a:solidFill>
                <a:srgbClr val="F8FD21"/>
              </a:solidFill>
            </a:endParaRPr>
          </a:p>
          <a:p>
            <a:endParaRPr lang="en-US" sz="2400">
              <a:solidFill>
                <a:srgbClr val="F8FD21"/>
              </a:solidFill>
            </a:endParaRPr>
          </a:p>
          <a:p>
            <a:endParaRPr lang="en-US" sz="2400">
              <a:solidFill>
                <a:srgbClr val="F8FD21"/>
              </a:solidFill>
            </a:endParaRPr>
          </a:p>
          <a:p>
            <a:endParaRPr lang="en-US" sz="2400">
              <a:solidFill>
                <a:srgbClr val="F8FD21"/>
              </a:solidFill>
            </a:endParaRPr>
          </a:p>
          <a:p>
            <a:endParaRPr lang="en-US" sz="2400">
              <a:solidFill>
                <a:srgbClr val="F8FD21"/>
              </a:solidFill>
            </a:endParaRPr>
          </a:p>
          <a:p>
            <a:endParaRPr lang="en-US" sz="2400">
              <a:solidFill>
                <a:srgbClr val="F8FD21"/>
              </a:solidFill>
            </a:endParaRPr>
          </a:p>
          <a:p>
            <a:endParaRPr lang="en-US" sz="2400" b="1">
              <a:solidFill>
                <a:srgbClr val="F8FD21"/>
              </a:solidFill>
            </a:endParaRPr>
          </a:p>
          <a:p>
            <a:endParaRPr lang="en-US" sz="2400" b="1">
              <a:solidFill>
                <a:srgbClr val="F8FD21"/>
              </a:solidFill>
            </a:endParaRPr>
          </a:p>
          <a:p>
            <a:endParaRPr lang="en-US" b="1">
              <a:solidFill>
                <a:srgbClr val="F8FD21"/>
              </a:solidFill>
            </a:endParaRPr>
          </a:p>
          <a:p>
            <a:r>
              <a:rPr lang="ja-JP" altLang="en-US" sz="2400" b="1">
                <a:solidFill>
                  <a:srgbClr val="F8FD21"/>
                </a:solidFill>
              </a:rPr>
              <a:t>“</a:t>
            </a:r>
            <a:r>
              <a:rPr lang="en-US" altLang="ja-JP" sz="2400" b="1">
                <a:solidFill>
                  <a:srgbClr val="F8FD21"/>
                </a:solidFill>
              </a:rPr>
              <a:t>stressed animals produce hormones that exert unique influences on human endocrine function that ultimately increase risk for chronic diseases</a:t>
            </a:r>
            <a:r>
              <a:rPr lang="ja-JP" altLang="en-US" sz="2400" b="1">
                <a:solidFill>
                  <a:srgbClr val="F8FD21"/>
                </a:solidFill>
              </a:rPr>
              <a:t>”</a:t>
            </a:r>
            <a:endParaRPr lang="en-US" sz="2400" b="1">
              <a:solidFill>
                <a:srgbClr val="F8FD21"/>
              </a:solidFill>
            </a:endParaRPr>
          </a:p>
        </p:txBody>
      </p:sp>
      <p:pic>
        <p:nvPicPr>
          <p:cNvPr id="60418" name="Picture 3" descr="iStock_000017192653Medium_livestock-thumb-500x333-6365"/>
          <p:cNvPicPr>
            <a:picLocks noChangeAspect="1" noChangeArrowheads="1"/>
          </p:cNvPicPr>
          <p:nvPr/>
        </p:nvPicPr>
        <p:blipFill>
          <a:blip r:embed="rId2"/>
          <a:srcRect/>
          <a:stretch>
            <a:fillRect/>
          </a:stretch>
        </p:blipFill>
        <p:spPr bwMode="auto">
          <a:xfrm>
            <a:off x="1397000" y="1981200"/>
            <a:ext cx="6350000" cy="3657600"/>
          </a:xfrm>
          <a:prstGeom prst="rect">
            <a:avLst/>
          </a:prstGeom>
          <a:noFill/>
          <a:ln w="9525">
            <a:noFill/>
            <a:miter lim="800000"/>
            <a:headEnd/>
            <a:tailEnd/>
          </a:ln>
        </p:spPr>
      </p:pic>
      <p:sp>
        <p:nvSpPr>
          <p:cNvPr id="59395" name="Slide Number Placeholder 4"/>
          <p:cNvSpPr>
            <a:spLocks noGrp="1"/>
          </p:cNvSpPr>
          <p:nvPr>
            <p:ph type="sldNum" sz="quarter" idx="12"/>
          </p:nvPr>
        </p:nvSpPr>
        <p:spPr>
          <a:xfrm>
            <a:off x="6553200" y="6381750"/>
            <a:ext cx="2133600" cy="476250"/>
          </a:xfrm>
          <a:ln>
            <a:miter lim="800000"/>
            <a:headEnd/>
            <a:tailEnd/>
          </a:ln>
        </p:spPr>
        <p:txBody>
          <a:bodyPr/>
          <a:lstStyle/>
          <a:p>
            <a:pPr>
              <a:defRPr/>
            </a:pPr>
            <a:r>
              <a:rPr lang="en-US">
                <a:latin typeface="Arial" charset="0"/>
              </a:rPr>
              <a:t>Slide #</a:t>
            </a:r>
            <a:fld id="{1DB4BCBA-A362-4C61-943D-DD8B512E30C7}" type="slidenum">
              <a:rPr lang="en-US">
                <a:latin typeface="Arial" charset="0"/>
              </a:rPr>
              <a:pPr>
                <a:defRPr/>
              </a:pPr>
              <a:t>41</a:t>
            </a:fld>
            <a:endParaRPr lang="en-US">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ChangeArrowheads="1"/>
          </p:cNvSpPr>
          <p:nvPr/>
        </p:nvSpPr>
        <p:spPr bwMode="auto">
          <a:xfrm>
            <a:off x="0" y="-447675"/>
            <a:ext cx="9144000" cy="7104063"/>
          </a:xfrm>
          <a:prstGeom prst="rect">
            <a:avLst/>
          </a:prstGeom>
          <a:noFill/>
          <a:ln w="9525">
            <a:noFill/>
            <a:miter lim="800000"/>
            <a:headEnd/>
            <a:tailEnd/>
          </a:ln>
        </p:spPr>
        <p:txBody>
          <a:bodyPr anchor="ctr">
            <a:spAutoFit/>
          </a:bodyPr>
          <a:lstStyle/>
          <a:p>
            <a:endParaRPr lang="en-US" sz="2800">
              <a:solidFill>
                <a:srgbClr val="F8FD21"/>
              </a:solidFill>
            </a:endParaRPr>
          </a:p>
          <a:p>
            <a:r>
              <a:rPr lang="en-US" sz="2400">
                <a:solidFill>
                  <a:srgbClr val="F8FD21"/>
                </a:solidFill>
              </a:rPr>
              <a:t>Aris A, Leblanc S. </a:t>
            </a:r>
            <a:r>
              <a:rPr lang="en-US" sz="2400" b="1">
                <a:solidFill>
                  <a:srgbClr val="F8FD21"/>
                </a:solidFill>
              </a:rPr>
              <a:t>Maternal and fetal exposure to pesticides associated to genetically modified foods in Eastern Townships of Quebec, Canada. </a:t>
            </a:r>
            <a:r>
              <a:rPr lang="en-US" sz="2400">
                <a:solidFill>
                  <a:srgbClr val="F8FD21"/>
                </a:solidFill>
              </a:rPr>
              <a:t>Reproductive Toxicology. 2011 May;31(4):528-33. Epub 2011 Feb 18.</a:t>
            </a:r>
            <a:endParaRPr lang="en-US" sz="2400" b="1">
              <a:solidFill>
                <a:srgbClr val="F8FD21"/>
              </a:solidFill>
            </a:endParaRPr>
          </a:p>
          <a:p>
            <a:endParaRPr lang="en-US" sz="2800">
              <a:solidFill>
                <a:srgbClr val="F8FD21"/>
              </a:solidFill>
            </a:endParaRPr>
          </a:p>
          <a:p>
            <a:endParaRPr lang="en-US" sz="2800">
              <a:solidFill>
                <a:srgbClr val="F8FD21"/>
              </a:solidFill>
            </a:endParaRPr>
          </a:p>
          <a:p>
            <a:endParaRPr lang="en-US" sz="2800">
              <a:solidFill>
                <a:srgbClr val="F8FD21"/>
              </a:solidFill>
            </a:endParaRPr>
          </a:p>
          <a:p>
            <a:endParaRPr lang="en-US" sz="2800">
              <a:solidFill>
                <a:srgbClr val="F8FD21"/>
              </a:solidFill>
            </a:endParaRPr>
          </a:p>
          <a:p>
            <a:endParaRPr lang="en-US" sz="2800">
              <a:solidFill>
                <a:srgbClr val="F8FD21"/>
              </a:solidFill>
            </a:endParaRPr>
          </a:p>
          <a:p>
            <a:endParaRPr lang="en-US" sz="2800">
              <a:solidFill>
                <a:srgbClr val="F8FD21"/>
              </a:solidFill>
            </a:endParaRPr>
          </a:p>
          <a:p>
            <a:endParaRPr lang="en-US" sz="2800">
              <a:solidFill>
                <a:srgbClr val="F8FD21"/>
              </a:solidFill>
            </a:endParaRPr>
          </a:p>
          <a:p>
            <a:r>
              <a:rPr lang="ja-JP" altLang="en-US" sz="2800">
                <a:solidFill>
                  <a:srgbClr val="F8FD21"/>
                </a:solidFill>
              </a:rPr>
              <a:t>“</a:t>
            </a:r>
            <a:r>
              <a:rPr lang="en-US" altLang="ja-JP" sz="2800">
                <a:solidFill>
                  <a:srgbClr val="F8FD21"/>
                </a:solidFill>
              </a:rPr>
              <a:t>glyphosates and Bt toxins were found in the majority of pregnant women, their fetuses, and non pregnant women tested (93/100).  This is the first study to reveal the presence of genetically modified toxins and GMO-associated toxins in humans</a:t>
            </a:r>
            <a:r>
              <a:rPr lang="ja-JP" altLang="en-US" sz="2800">
                <a:solidFill>
                  <a:srgbClr val="F8FD21"/>
                </a:solidFill>
              </a:rPr>
              <a:t>”</a:t>
            </a:r>
            <a:endParaRPr lang="en-US" sz="2800">
              <a:solidFill>
                <a:srgbClr val="F8FD21"/>
              </a:solidFill>
            </a:endParaRPr>
          </a:p>
        </p:txBody>
      </p:sp>
      <p:pic>
        <p:nvPicPr>
          <p:cNvPr id="61442" name="Picture 5" descr="infant"/>
          <p:cNvPicPr>
            <a:picLocks noChangeAspect="1" noChangeArrowheads="1"/>
          </p:cNvPicPr>
          <p:nvPr/>
        </p:nvPicPr>
        <p:blipFill>
          <a:blip r:embed="rId2"/>
          <a:srcRect/>
          <a:stretch>
            <a:fillRect/>
          </a:stretch>
        </p:blipFill>
        <p:spPr bwMode="auto">
          <a:xfrm>
            <a:off x="1371600" y="1600200"/>
            <a:ext cx="5791200" cy="2819400"/>
          </a:xfrm>
          <a:prstGeom prst="rect">
            <a:avLst/>
          </a:prstGeom>
          <a:noFill/>
          <a:ln w="9525">
            <a:noFill/>
            <a:miter lim="800000"/>
            <a:headEnd/>
            <a:tailEnd/>
          </a:ln>
        </p:spPr>
      </p:pic>
      <p:sp>
        <p:nvSpPr>
          <p:cNvPr id="65539" name="Slide Number Placeholder 4"/>
          <p:cNvSpPr txBox="1">
            <a:spLocks noGrp="1"/>
          </p:cNvSpPr>
          <p:nvPr/>
        </p:nvSpPr>
        <p:spPr bwMode="auto">
          <a:xfrm>
            <a:off x="6553200" y="6381750"/>
            <a:ext cx="2133600" cy="476250"/>
          </a:xfrm>
          <a:prstGeom prst="rect">
            <a:avLst/>
          </a:prstGeom>
          <a:noFill/>
          <a:ln>
            <a:miter lim="800000"/>
            <a:headEnd/>
            <a:tailEnd/>
          </a:ln>
          <a:extLst>
            <a:ext uri="{909E8E84-426E-40dd-AFC4-6F175D3DCCD1}"/>
            <a:ext uri="{91240B29-F687-4f45-9708-019B960494DF}"/>
            <a:ext uri="{AF507438-7753-43e0-B8FC-AC1667EBCBE1}"/>
            <a:ext uri="{FAA26D3D-D897-4be2-8F04-BA451C77F1D7}"/>
          </a:extLst>
        </p:spPr>
        <p:txBody>
          <a:bodyPr/>
          <a:lstStyle/>
          <a:p>
            <a:pPr algn="r">
              <a:defRPr/>
            </a:pPr>
            <a:r>
              <a:rPr lang="en-US" sz="1400">
                <a:solidFill>
                  <a:schemeClr val="bg1"/>
                </a:solidFill>
                <a:ea typeface="ＭＳ Ｐゴシック" pitchFamily="34" charset="-128"/>
                <a:cs typeface="+mn-cs"/>
              </a:rPr>
              <a:t>Slide #</a:t>
            </a:r>
            <a:fld id="{6FE63CD2-76D7-4826-9B97-429DDCE1FCEC}" type="slidenum">
              <a:rPr lang="en-US" sz="1400">
                <a:solidFill>
                  <a:schemeClr val="bg1"/>
                </a:solidFill>
                <a:ea typeface="ＭＳ Ｐゴシック" pitchFamily="34" charset="-128"/>
                <a:cs typeface="+mn-cs"/>
              </a:rPr>
              <a:pPr algn="r">
                <a:defRPr/>
              </a:pPr>
              <a:t>42</a:t>
            </a:fld>
            <a:endParaRPr lang="en-US" sz="1400">
              <a:solidFill>
                <a:schemeClr val="bg1"/>
              </a:solidFill>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glyphosate_autism"/>
          <p:cNvPicPr>
            <a:picLocks noChangeAspect="1" noChangeArrowheads="1"/>
          </p:cNvPicPr>
          <p:nvPr/>
        </p:nvPicPr>
        <p:blipFill>
          <a:blip r:embed="rId2"/>
          <a:srcRect/>
          <a:stretch>
            <a:fillRect/>
          </a:stretch>
        </p:blipFill>
        <p:spPr bwMode="auto">
          <a:xfrm>
            <a:off x="-965200" y="-831850"/>
            <a:ext cx="11074400" cy="8521700"/>
          </a:xfrm>
          <a:prstGeom prst="rect">
            <a:avLst/>
          </a:prstGeom>
          <a:noFill/>
          <a:ln w="9525">
            <a:noFill/>
            <a:miter lim="800000"/>
            <a:headEnd/>
            <a:tailEnd/>
          </a:ln>
        </p:spPr>
      </p:pic>
      <p:sp>
        <p:nvSpPr>
          <p:cNvPr id="63490" name="Slide Number Placeholder 3"/>
          <p:cNvSpPr>
            <a:spLocks noGrp="1"/>
          </p:cNvSpPr>
          <p:nvPr>
            <p:ph type="sldNum" sz="quarter" idx="12"/>
          </p:nvPr>
        </p:nvSpPr>
        <p:spPr>
          <a:ln>
            <a:miter lim="800000"/>
            <a:headEnd/>
            <a:tailEnd/>
          </a:ln>
        </p:spPr>
        <p:txBody>
          <a:bodyPr/>
          <a:lstStyle/>
          <a:p>
            <a:pPr>
              <a:defRPr/>
            </a:pPr>
            <a:r>
              <a:rPr lang="en-US">
                <a:solidFill>
                  <a:schemeClr val="tx1"/>
                </a:solidFill>
                <a:latin typeface="Arial" charset="0"/>
              </a:rPr>
              <a:t>Slide #</a:t>
            </a:r>
            <a:fld id="{D96F4417-CB7D-494C-A606-3D7F10C86EFB}" type="slidenum">
              <a:rPr lang="en-US">
                <a:solidFill>
                  <a:schemeClr val="tx1"/>
                </a:solidFill>
                <a:latin typeface="Arial" charset="0"/>
              </a:rPr>
              <a:pPr>
                <a:defRPr/>
              </a:pPr>
              <a:t>43</a:t>
            </a:fld>
            <a:endParaRPr lang="en-US">
              <a:solidFill>
                <a:schemeClr val="tx1"/>
              </a:solidFill>
              <a:latin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cycle"/>
          <p:cNvPicPr>
            <a:picLocks noChangeAspect="1" noChangeArrowheads="1"/>
          </p:cNvPicPr>
          <p:nvPr/>
        </p:nvPicPr>
        <p:blipFill>
          <a:blip r:embed="rId2"/>
          <a:srcRect/>
          <a:stretch>
            <a:fillRect/>
          </a:stretch>
        </p:blipFill>
        <p:spPr bwMode="auto">
          <a:xfrm>
            <a:off x="381000" y="381000"/>
            <a:ext cx="8458200" cy="6096000"/>
          </a:xfrm>
          <a:prstGeom prst="rect">
            <a:avLst/>
          </a:prstGeom>
          <a:noFill/>
          <a:ln w="9525">
            <a:noFill/>
            <a:miter lim="800000"/>
            <a:headEnd/>
            <a:tailEnd/>
          </a:ln>
        </p:spPr>
      </p:pic>
      <p:sp>
        <p:nvSpPr>
          <p:cNvPr id="67586" name="Slide Number Placeholder 3"/>
          <p:cNvSpPr>
            <a:spLocks noGrp="1"/>
          </p:cNvSpPr>
          <p:nvPr>
            <p:ph type="sldNum" sz="quarter" idx="12"/>
          </p:nvPr>
        </p:nvSpPr>
        <p:spPr>
          <a:xfrm>
            <a:off x="6553200" y="6457950"/>
            <a:ext cx="2133600" cy="476250"/>
          </a:xfrm>
          <a:ln>
            <a:miter lim="800000"/>
            <a:headEnd/>
            <a:tailEnd/>
          </a:ln>
        </p:spPr>
        <p:txBody>
          <a:bodyPr/>
          <a:lstStyle/>
          <a:p>
            <a:pPr>
              <a:defRPr/>
            </a:pPr>
            <a:r>
              <a:rPr lang="en-US">
                <a:latin typeface="Arial" charset="0"/>
              </a:rPr>
              <a:t>Slide #</a:t>
            </a:r>
            <a:fld id="{FBC56945-1B0A-449B-B22F-A90071136DF9}" type="slidenum">
              <a:rPr lang="en-US">
                <a:latin typeface="Arial" charset="0"/>
              </a:rPr>
              <a:pPr>
                <a:defRPr/>
              </a:pPr>
              <a:t>44</a:t>
            </a:fld>
            <a:endParaRPr lang="en-US">
              <a:latin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381000" y="0"/>
            <a:ext cx="8229600" cy="563563"/>
          </a:xfrm>
        </p:spPr>
        <p:txBody>
          <a:bodyPr/>
          <a:lstStyle/>
          <a:p>
            <a:pPr eaLnBrk="1" hangingPunct="1"/>
            <a:r>
              <a:rPr lang="en-US" sz="4000" smtClean="0">
                <a:solidFill>
                  <a:schemeClr val="bg1"/>
                </a:solidFill>
              </a:rPr>
              <a:t>References</a:t>
            </a:r>
          </a:p>
        </p:txBody>
      </p:sp>
      <p:sp>
        <p:nvSpPr>
          <p:cNvPr id="64514" name="Rectangle 3"/>
          <p:cNvSpPr>
            <a:spLocks noGrp="1" noChangeArrowheads="1"/>
          </p:cNvSpPr>
          <p:nvPr>
            <p:ph type="body" idx="1"/>
          </p:nvPr>
        </p:nvSpPr>
        <p:spPr>
          <a:xfrm>
            <a:off x="457200" y="1676400"/>
            <a:ext cx="8229600" cy="4449763"/>
          </a:xfrm>
        </p:spPr>
        <p:txBody>
          <a:bodyPr/>
          <a:lstStyle/>
          <a:p>
            <a:pPr eaLnBrk="1" hangingPunct="1">
              <a:lnSpc>
                <a:spcPct val="90000"/>
              </a:lnSpc>
              <a:buFontTx/>
              <a:buNone/>
            </a:pPr>
            <a:r>
              <a:rPr lang="en-US" sz="1800" smtClean="0">
                <a:solidFill>
                  <a:srgbClr val="F8FD21"/>
                </a:solidFill>
              </a:rPr>
              <a:t>Davis, DR, Epp MD, Riordan HD.  Changes in USDA food composition data for 	43 garden crops, 1950 to 1999. </a:t>
            </a:r>
            <a:r>
              <a:rPr lang="en-US" sz="1800" i="1" smtClean="0">
                <a:solidFill>
                  <a:srgbClr val="F8FD21"/>
                </a:solidFill>
              </a:rPr>
              <a:t>Journal of American College of 	Nutrition </a:t>
            </a:r>
            <a:r>
              <a:rPr lang="en-US" sz="1800" smtClean="0">
                <a:solidFill>
                  <a:srgbClr val="F8FD21"/>
                </a:solidFill>
              </a:rPr>
              <a:t>2004;23(6):669-82.</a:t>
            </a:r>
          </a:p>
          <a:p>
            <a:pPr eaLnBrk="1" hangingPunct="1">
              <a:lnSpc>
                <a:spcPct val="90000"/>
              </a:lnSpc>
            </a:pPr>
            <a:endParaRPr lang="en-US" sz="1800" smtClean="0"/>
          </a:p>
        </p:txBody>
      </p:sp>
      <p:sp>
        <p:nvSpPr>
          <p:cNvPr id="64515" name="Rectangle 4"/>
          <p:cNvSpPr>
            <a:spLocks noChangeArrowheads="1"/>
          </p:cNvSpPr>
          <p:nvPr/>
        </p:nvSpPr>
        <p:spPr bwMode="auto">
          <a:xfrm>
            <a:off x="228600" y="2667000"/>
            <a:ext cx="8382000" cy="1190625"/>
          </a:xfrm>
          <a:prstGeom prst="rect">
            <a:avLst/>
          </a:prstGeom>
          <a:noFill/>
          <a:ln w="9525">
            <a:noFill/>
            <a:miter lim="800000"/>
            <a:headEnd/>
            <a:tailEnd/>
          </a:ln>
        </p:spPr>
        <p:txBody>
          <a:bodyPr>
            <a:spAutoFit/>
          </a:bodyPr>
          <a:lstStyle/>
          <a:p>
            <a:r>
              <a:rPr lang="en-US">
                <a:solidFill>
                  <a:srgbClr val="F8FD21"/>
                </a:solidFill>
              </a:rPr>
              <a:t>    Sanin LH, Carrasquilla G, Solomon KR, Cole DC, Marshall EJ </a:t>
            </a:r>
            <a:r>
              <a:rPr lang="en-US" b="1">
                <a:solidFill>
                  <a:srgbClr val="F8FD21"/>
                </a:solidFill>
              </a:rPr>
              <a:t>Regional 	differences in time to pregnancy among fertile women from five 	Colombian regions with different use of glyphosate. </a:t>
            </a:r>
            <a:r>
              <a:rPr lang="en-US">
                <a:solidFill>
                  <a:srgbClr val="F8FD21"/>
                </a:solidFill>
              </a:rPr>
              <a:t>Journal of 	Toxicology and Environmental Health 2009;72(15-16):949-60.</a:t>
            </a:r>
          </a:p>
        </p:txBody>
      </p:sp>
      <p:sp>
        <p:nvSpPr>
          <p:cNvPr id="64516" name="Rectangle 5"/>
          <p:cNvSpPr>
            <a:spLocks noChangeArrowheads="1"/>
          </p:cNvSpPr>
          <p:nvPr/>
        </p:nvSpPr>
        <p:spPr bwMode="auto">
          <a:xfrm>
            <a:off x="457200" y="4038600"/>
            <a:ext cx="7848600" cy="1190625"/>
          </a:xfrm>
          <a:prstGeom prst="rect">
            <a:avLst/>
          </a:prstGeom>
          <a:noFill/>
          <a:ln w="9525">
            <a:noFill/>
            <a:miter lim="800000"/>
            <a:headEnd/>
            <a:tailEnd/>
          </a:ln>
        </p:spPr>
        <p:txBody>
          <a:bodyPr>
            <a:spAutoFit/>
          </a:bodyPr>
          <a:lstStyle/>
          <a:p>
            <a:r>
              <a:rPr lang="en-US">
                <a:solidFill>
                  <a:srgbClr val="F8FD21"/>
                </a:solidFill>
              </a:rPr>
              <a:t>Aris A, Leblanc S. </a:t>
            </a:r>
            <a:r>
              <a:rPr lang="en-US" b="1">
                <a:solidFill>
                  <a:srgbClr val="F8FD21"/>
                </a:solidFill>
              </a:rPr>
              <a:t>Maternal and fetal exposure to pesticides associated 	to genetically modified foods in Eastern Townships of 	Quebec, Canada. </a:t>
            </a:r>
            <a:r>
              <a:rPr lang="en-US">
                <a:solidFill>
                  <a:srgbClr val="F8FD21"/>
                </a:solidFill>
              </a:rPr>
              <a:t>Reproductive Toxicology. 2011 May;31(4):528-	33. Epub 2011 Feb 18.</a:t>
            </a:r>
          </a:p>
        </p:txBody>
      </p:sp>
      <p:sp>
        <p:nvSpPr>
          <p:cNvPr id="64517" name="Rectangle 6"/>
          <p:cNvSpPr>
            <a:spLocks noChangeArrowheads="1"/>
          </p:cNvSpPr>
          <p:nvPr/>
        </p:nvSpPr>
        <p:spPr bwMode="auto">
          <a:xfrm>
            <a:off x="533400" y="5410200"/>
            <a:ext cx="8077200" cy="1190625"/>
          </a:xfrm>
          <a:prstGeom prst="rect">
            <a:avLst/>
          </a:prstGeom>
          <a:noFill/>
          <a:ln w="9525">
            <a:noFill/>
            <a:miter lim="800000"/>
            <a:headEnd/>
            <a:tailEnd/>
          </a:ln>
        </p:spPr>
        <p:txBody>
          <a:bodyPr>
            <a:spAutoFit/>
          </a:bodyPr>
          <a:lstStyle/>
          <a:p>
            <a:r>
              <a:rPr lang="en-US">
                <a:solidFill>
                  <a:srgbClr val="F8FD21"/>
                </a:solidFill>
              </a:rPr>
              <a:t>Yun AJ, Lee PY, Doux JD </a:t>
            </a:r>
            <a:r>
              <a:rPr lang="en-US" b="1">
                <a:solidFill>
                  <a:srgbClr val="F8FD21"/>
                </a:solidFill>
              </a:rPr>
              <a:t>Are we eating more than we think? Illegitimate 	signaling and xenohormesis as participants in the pathogenesis 	of obesity. </a:t>
            </a:r>
            <a:r>
              <a:rPr lang="en-US">
                <a:solidFill>
                  <a:srgbClr val="F8FD21"/>
                </a:solidFill>
              </a:rPr>
              <a:t>Medical Hypotheses 2006;67(1):36-40. Epub 2006 Jan 	6.</a:t>
            </a:r>
          </a:p>
        </p:txBody>
      </p:sp>
      <p:sp>
        <p:nvSpPr>
          <p:cNvPr id="64518" name="Rectangle 7"/>
          <p:cNvSpPr>
            <a:spLocks noChangeArrowheads="1"/>
          </p:cNvSpPr>
          <p:nvPr/>
        </p:nvSpPr>
        <p:spPr bwMode="auto">
          <a:xfrm>
            <a:off x="457200" y="685800"/>
            <a:ext cx="8001000" cy="915988"/>
          </a:xfrm>
          <a:prstGeom prst="rect">
            <a:avLst/>
          </a:prstGeom>
          <a:noFill/>
          <a:ln w="9525">
            <a:noFill/>
            <a:miter lim="800000"/>
            <a:headEnd/>
            <a:tailEnd/>
          </a:ln>
        </p:spPr>
        <p:txBody>
          <a:bodyPr>
            <a:spAutoFit/>
          </a:bodyPr>
          <a:lstStyle/>
          <a:p>
            <a:r>
              <a:rPr lang="en-US">
                <a:solidFill>
                  <a:srgbClr val="F8FD21"/>
                </a:solidFill>
              </a:rPr>
              <a:t>Frassetto et al.  Metabolic and physiologic improvements from consuming   	a paleolithic, hunter-gatherer type diet. Eur J Clin Nutr. 2009 	Aug;63(8):947-55. 2009 Feb 11.</a:t>
            </a:r>
          </a:p>
        </p:txBody>
      </p:sp>
      <p:sp>
        <p:nvSpPr>
          <p:cNvPr id="70663" name="Slide Number Placeholder 8"/>
          <p:cNvSpPr>
            <a:spLocks noGrp="1"/>
          </p:cNvSpPr>
          <p:nvPr>
            <p:ph type="sldNum" sz="quarter" idx="12"/>
          </p:nvPr>
        </p:nvSpPr>
        <p:spPr>
          <a:ln>
            <a:miter lim="800000"/>
            <a:headEnd/>
            <a:tailEnd/>
          </a:ln>
        </p:spPr>
        <p:txBody>
          <a:bodyPr/>
          <a:lstStyle/>
          <a:p>
            <a:pPr>
              <a:defRPr/>
            </a:pPr>
            <a:r>
              <a:rPr lang="en-US">
                <a:latin typeface="Arial" charset="0"/>
              </a:rPr>
              <a:t>Slide #</a:t>
            </a:r>
            <a:fld id="{8D4D79F2-4EAE-48C5-839A-95742075CA21}" type="slidenum">
              <a:rPr lang="en-US">
                <a:latin typeface="Arial" charset="0"/>
              </a:rPr>
              <a:pPr>
                <a:defRPr/>
              </a:pPr>
              <a:t>45</a:t>
            </a:fld>
            <a:endParaRPr lang="en-US">
              <a:latin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4"/>
          <p:cNvSpPr txBox="1">
            <a:spLocks noChangeArrowheads="1"/>
          </p:cNvSpPr>
          <p:nvPr/>
        </p:nvSpPr>
        <p:spPr bwMode="auto">
          <a:xfrm>
            <a:off x="304800" y="4953000"/>
            <a:ext cx="8534400" cy="641350"/>
          </a:xfrm>
          <a:prstGeom prst="rect">
            <a:avLst/>
          </a:prstGeom>
          <a:noFill/>
          <a:ln w="9525">
            <a:noFill/>
            <a:miter lim="800000"/>
            <a:headEnd/>
            <a:tailEnd/>
          </a:ln>
        </p:spPr>
        <p:txBody>
          <a:bodyPr>
            <a:spAutoFit/>
          </a:bodyPr>
          <a:lstStyle/>
          <a:p>
            <a:r>
              <a:rPr lang="en-US" b="1">
                <a:solidFill>
                  <a:srgbClr val="F8FD21"/>
                </a:solidFill>
              </a:rPr>
              <a:t>Schnorr et al. Gut microbiome of the Hadza hunter-gatherers. Nature Communications. 5:3654</a:t>
            </a:r>
            <a:endParaRPr lang="en-US">
              <a:solidFill>
                <a:srgbClr val="F8FD21"/>
              </a:solidFill>
            </a:endParaRPr>
          </a:p>
        </p:txBody>
      </p:sp>
      <p:sp>
        <p:nvSpPr>
          <p:cNvPr id="65538" name="Rectangle 5"/>
          <p:cNvSpPr>
            <a:spLocks noChangeArrowheads="1"/>
          </p:cNvSpPr>
          <p:nvPr/>
        </p:nvSpPr>
        <p:spPr bwMode="auto">
          <a:xfrm>
            <a:off x="304800" y="2743200"/>
            <a:ext cx="8458200" cy="641350"/>
          </a:xfrm>
          <a:prstGeom prst="rect">
            <a:avLst/>
          </a:prstGeom>
          <a:noFill/>
          <a:ln w="9525">
            <a:noFill/>
            <a:miter lim="800000"/>
            <a:headEnd/>
            <a:tailEnd/>
          </a:ln>
        </p:spPr>
        <p:txBody>
          <a:bodyPr>
            <a:spAutoFit/>
          </a:bodyPr>
          <a:lstStyle/>
          <a:p>
            <a:r>
              <a:rPr lang="en-US" b="1">
                <a:solidFill>
                  <a:srgbClr val="F8FD21"/>
                </a:solidFill>
              </a:rPr>
              <a:t>Koeth et al. Intestinal microbiota metabolism of L-carnitine, a nutrient in red meat, promotes atherosclerosis. Nature Medicine. 2013;19(5):576-85.</a:t>
            </a:r>
          </a:p>
        </p:txBody>
      </p:sp>
      <p:sp>
        <p:nvSpPr>
          <p:cNvPr id="65539" name="Rectangle 6"/>
          <p:cNvSpPr>
            <a:spLocks noChangeArrowheads="1"/>
          </p:cNvSpPr>
          <p:nvPr/>
        </p:nvSpPr>
        <p:spPr bwMode="auto">
          <a:xfrm>
            <a:off x="304800" y="3810000"/>
            <a:ext cx="8458200" cy="915988"/>
          </a:xfrm>
          <a:prstGeom prst="rect">
            <a:avLst/>
          </a:prstGeom>
          <a:noFill/>
          <a:ln w="9525">
            <a:noFill/>
            <a:miter lim="800000"/>
            <a:headEnd/>
            <a:tailEnd/>
          </a:ln>
        </p:spPr>
        <p:txBody>
          <a:bodyPr>
            <a:spAutoFit/>
          </a:bodyPr>
          <a:lstStyle/>
          <a:p>
            <a:r>
              <a:rPr lang="en-US" b="1">
                <a:solidFill>
                  <a:srgbClr val="F8FD21"/>
                </a:solidFill>
              </a:rPr>
              <a:t>De Filippo et al. Impact of diet in shaping gut microbiota revealed by a comparative study in children from Europe and rural Africa. Proc Natl Acad Sci U S A. 2010;107(33):14691-6.</a:t>
            </a:r>
          </a:p>
        </p:txBody>
      </p:sp>
      <p:sp>
        <p:nvSpPr>
          <p:cNvPr id="65540" name="Rectangle 7"/>
          <p:cNvSpPr>
            <a:spLocks noChangeArrowheads="1"/>
          </p:cNvSpPr>
          <p:nvPr/>
        </p:nvSpPr>
        <p:spPr bwMode="auto">
          <a:xfrm>
            <a:off x="304800" y="762000"/>
            <a:ext cx="8153400" cy="915988"/>
          </a:xfrm>
          <a:prstGeom prst="rect">
            <a:avLst/>
          </a:prstGeom>
          <a:noFill/>
          <a:ln w="9525">
            <a:noFill/>
            <a:miter lim="800000"/>
            <a:headEnd/>
            <a:tailEnd/>
          </a:ln>
        </p:spPr>
        <p:txBody>
          <a:bodyPr>
            <a:spAutoFit/>
          </a:bodyPr>
          <a:lstStyle/>
          <a:p>
            <a:pPr>
              <a:spcBef>
                <a:spcPct val="50000"/>
              </a:spcBef>
            </a:pPr>
            <a:r>
              <a:rPr lang="en-US" b="1">
                <a:solidFill>
                  <a:srgbClr val="F8FD21"/>
                </a:solidFill>
              </a:rPr>
              <a:t>Petri RM et al. Characterization of the Core Rumen Microbiome in Cattle during Transition from Forage to Concentrate as Well as during and after an Acidotic Challenge.</a:t>
            </a:r>
          </a:p>
        </p:txBody>
      </p:sp>
      <p:sp>
        <p:nvSpPr>
          <p:cNvPr id="65541" name="Rectangle 8"/>
          <p:cNvSpPr>
            <a:spLocks noChangeArrowheads="1"/>
          </p:cNvSpPr>
          <p:nvPr/>
        </p:nvSpPr>
        <p:spPr bwMode="auto">
          <a:xfrm>
            <a:off x="304800" y="1752600"/>
            <a:ext cx="8001000" cy="915988"/>
          </a:xfrm>
          <a:prstGeom prst="rect">
            <a:avLst/>
          </a:prstGeom>
          <a:noFill/>
          <a:ln w="9525">
            <a:noFill/>
            <a:miter lim="800000"/>
            <a:headEnd/>
            <a:tailEnd/>
          </a:ln>
        </p:spPr>
        <p:txBody>
          <a:bodyPr>
            <a:spAutoFit/>
          </a:bodyPr>
          <a:lstStyle/>
          <a:p>
            <a:pPr>
              <a:spcBef>
                <a:spcPct val="50000"/>
              </a:spcBef>
            </a:pPr>
            <a:r>
              <a:rPr lang="en-US" b="1">
                <a:solidFill>
                  <a:srgbClr val="F8FD21"/>
                </a:solidFill>
              </a:rPr>
              <a:t>Pontzer H, Raichlen DA, Wood BM, Mabulla AZP, Racette SB, et al. (2012) Hunter-Gatherer Energetics and Human Obesity. PLoS ONE 7(7): e40503.</a:t>
            </a:r>
          </a:p>
        </p:txBody>
      </p:sp>
      <p:sp>
        <p:nvSpPr>
          <p:cNvPr id="71686" name="Slide Number Placeholder 7"/>
          <p:cNvSpPr>
            <a:spLocks noGrp="1"/>
          </p:cNvSpPr>
          <p:nvPr>
            <p:ph type="sldNum" sz="quarter" idx="12"/>
          </p:nvPr>
        </p:nvSpPr>
        <p:spPr>
          <a:ln>
            <a:miter lim="800000"/>
            <a:headEnd/>
            <a:tailEnd/>
          </a:ln>
        </p:spPr>
        <p:txBody>
          <a:bodyPr/>
          <a:lstStyle/>
          <a:p>
            <a:pPr>
              <a:defRPr/>
            </a:pPr>
            <a:r>
              <a:rPr lang="en-US">
                <a:latin typeface="Arial" charset="0"/>
              </a:rPr>
              <a:t>Slide #</a:t>
            </a:r>
            <a:fld id="{F85F3DFD-6F25-4C80-A74D-06865411B9F3}" type="slidenum">
              <a:rPr lang="en-US">
                <a:latin typeface="Arial" charset="0"/>
              </a:rPr>
              <a:pPr>
                <a:defRPr/>
              </a:pPr>
              <a:t>46</a:t>
            </a:fld>
            <a:endParaRPr lang="en-US">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cave-man-diet"/>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0000001honey%20gatherer"/>
          <p:cNvPicPr>
            <a:picLocks noChangeAspect="1" noChangeArrowheads="1"/>
          </p:cNvPicPr>
          <p:nvPr/>
        </p:nvPicPr>
        <p:blipFill>
          <a:blip r:embed="rId3"/>
          <a:srcRect/>
          <a:stretch>
            <a:fillRect/>
          </a:stretch>
        </p:blipFill>
        <p:spPr bwMode="auto">
          <a:xfrm>
            <a:off x="1447800" y="228600"/>
            <a:ext cx="6248400" cy="6324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4519808_320X240"/>
          <p:cNvPicPr>
            <a:picLocks noChangeAspect="1" noChangeArrowheads="1"/>
          </p:cNvPicPr>
          <p:nvPr/>
        </p:nvPicPr>
        <p:blipFill>
          <a:blip r:embed="rId3"/>
          <a:srcRect/>
          <a:stretch>
            <a:fillRect/>
          </a:stretch>
        </p:blipFill>
        <p:spPr bwMode="auto">
          <a:xfrm>
            <a:off x="838200" y="381000"/>
            <a:ext cx="71628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yampi"/>
          <p:cNvPicPr>
            <a:picLocks noChangeAspect="1" noChangeArrowheads="1"/>
          </p:cNvPicPr>
          <p:nvPr/>
        </p:nvPicPr>
        <p:blipFill>
          <a:blip r:embed="rId2"/>
          <a:srcRect/>
          <a:stretch>
            <a:fillRect/>
          </a:stretch>
        </p:blipFill>
        <p:spPr bwMode="auto">
          <a:xfrm>
            <a:off x="228600" y="228600"/>
            <a:ext cx="8686800" cy="6400800"/>
          </a:xfrm>
          <a:prstGeom prst="rect">
            <a:avLst/>
          </a:prstGeom>
          <a:noFill/>
          <a:ln w="9525">
            <a:noFill/>
            <a:miter lim="800000"/>
            <a:headEnd/>
            <a:tailEnd/>
          </a:ln>
        </p:spPr>
      </p:pic>
      <p:sp>
        <p:nvSpPr>
          <p:cNvPr id="21506" name="Slide Number Placeholder 3"/>
          <p:cNvSpPr txBox="1">
            <a:spLocks noGrp="1"/>
          </p:cNvSpPr>
          <p:nvPr/>
        </p:nvSpPr>
        <p:spPr bwMode="auto">
          <a:xfrm>
            <a:off x="6553200" y="6245225"/>
            <a:ext cx="2133600" cy="476250"/>
          </a:xfrm>
          <a:prstGeom prst="rect">
            <a:avLst/>
          </a:prstGeom>
          <a:noFill/>
          <a:ln>
            <a:miter lim="800000"/>
            <a:headEnd/>
            <a:tailEnd/>
          </a:ln>
          <a:extLst>
            <a:ext uri="{909E8E84-426E-40dd-AFC4-6F175D3DCCD1}"/>
            <a:ext uri="{91240B29-F687-4f45-9708-019B960494DF}"/>
            <a:ext uri="{AF507438-7753-43e0-B8FC-AC1667EBCBE1}"/>
            <a:ext uri="{FAA26D3D-D897-4be2-8F04-BA451C77F1D7}"/>
          </a:extLst>
        </p:spPr>
        <p:txBody>
          <a:bodyPr/>
          <a:lstStyle/>
          <a:p>
            <a:pPr algn="r">
              <a:defRPr/>
            </a:pPr>
            <a:r>
              <a:rPr lang="en-US" sz="1400">
                <a:solidFill>
                  <a:schemeClr val="bg1"/>
                </a:solidFill>
                <a:ea typeface="ＭＳ Ｐゴシック" pitchFamily="34" charset="-128"/>
                <a:cs typeface="+mn-cs"/>
              </a:rPr>
              <a:t>Slide #</a:t>
            </a:r>
            <a:fld id="{F8630197-6894-44CE-8092-B1497B42527D}" type="slidenum">
              <a:rPr lang="en-US" sz="1400">
                <a:solidFill>
                  <a:schemeClr val="bg1"/>
                </a:solidFill>
                <a:ea typeface="ＭＳ Ｐゴシック" pitchFamily="34" charset="-128"/>
                <a:cs typeface="+mn-cs"/>
              </a:rPr>
              <a:pPr algn="r">
                <a:defRPr/>
              </a:pPr>
              <a:t>8</a:t>
            </a:fld>
            <a:endParaRPr lang="en-US" sz="1400">
              <a:solidFill>
                <a:schemeClr val="bg1"/>
              </a:solidFill>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smtClean="0">
                <a:solidFill>
                  <a:srgbClr val="F8FD21"/>
                </a:solidFill>
              </a:rPr>
              <a:t>Critical Foods for Human Development</a:t>
            </a:r>
          </a:p>
        </p:txBody>
      </p:sp>
      <p:sp>
        <p:nvSpPr>
          <p:cNvPr id="27650" name="Rectangle 3"/>
          <p:cNvSpPr>
            <a:spLocks noGrp="1" noChangeArrowheads="1"/>
          </p:cNvSpPr>
          <p:nvPr>
            <p:ph type="body" idx="1"/>
          </p:nvPr>
        </p:nvSpPr>
        <p:spPr/>
        <p:txBody>
          <a:bodyPr/>
          <a:lstStyle/>
          <a:p>
            <a:pPr>
              <a:lnSpc>
                <a:spcPct val="80000"/>
              </a:lnSpc>
              <a:buFontTx/>
              <a:buNone/>
            </a:pPr>
            <a:r>
              <a:rPr lang="en-US" sz="2800" smtClean="0">
                <a:solidFill>
                  <a:schemeClr val="bg1"/>
                </a:solidFill>
              </a:rPr>
              <a:t>	High fat foods (avocados, bone marrow, oily fish, sea mammals, coconut, various cuts from wild game)</a:t>
            </a:r>
          </a:p>
          <a:p>
            <a:pPr>
              <a:lnSpc>
                <a:spcPct val="80000"/>
              </a:lnSpc>
              <a:buFontTx/>
              <a:buNone/>
            </a:pPr>
            <a:r>
              <a:rPr lang="en-US" sz="2800" smtClean="0">
                <a:solidFill>
                  <a:schemeClr val="bg1"/>
                </a:solidFill>
              </a:rPr>
              <a:t>	High starch content tubers and ancestors to modern day root vegetables</a:t>
            </a:r>
          </a:p>
          <a:p>
            <a:pPr>
              <a:lnSpc>
                <a:spcPct val="80000"/>
              </a:lnSpc>
              <a:buFontTx/>
              <a:buNone/>
            </a:pPr>
            <a:r>
              <a:rPr lang="en-US" sz="2800" smtClean="0">
                <a:solidFill>
                  <a:schemeClr val="bg1"/>
                </a:solidFill>
              </a:rPr>
              <a:t>	Wide variety of greens, herbs, medicinal leaves and plants</a:t>
            </a:r>
          </a:p>
          <a:p>
            <a:pPr>
              <a:lnSpc>
                <a:spcPct val="80000"/>
              </a:lnSpc>
              <a:buFontTx/>
              <a:buNone/>
            </a:pPr>
            <a:r>
              <a:rPr lang="en-US" sz="2800" smtClean="0">
                <a:solidFill>
                  <a:schemeClr val="bg1"/>
                </a:solidFill>
              </a:rPr>
              <a:t>	Animal protein with intermittent protein shortages</a:t>
            </a:r>
          </a:p>
          <a:p>
            <a:pPr>
              <a:lnSpc>
                <a:spcPct val="80000"/>
              </a:lnSpc>
              <a:buFontTx/>
              <a:buNone/>
            </a:pPr>
            <a:r>
              <a:rPr lang="en-US" sz="2800" smtClean="0">
                <a:solidFill>
                  <a:schemeClr val="bg1"/>
                </a:solidFill>
              </a:rPr>
              <a:t>	Very limited and only seasonal dietary fructose</a:t>
            </a:r>
          </a:p>
          <a:p>
            <a:pPr>
              <a:lnSpc>
                <a:spcPct val="80000"/>
              </a:lnSpc>
              <a:buFontTx/>
              <a:buNone/>
            </a:pPr>
            <a:r>
              <a:rPr lang="en-US" sz="2800" smtClean="0"/>
              <a:t>	</a:t>
            </a:r>
          </a:p>
          <a:p>
            <a:pPr>
              <a:lnSpc>
                <a:spcPct val="80000"/>
              </a:lnSpc>
              <a:buFontTx/>
              <a:buNone/>
            </a:pPr>
            <a:endParaRPr lang="en-US" sz="2800" smtClean="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6925</TotalTime>
  <Words>1261</Words>
  <Application>Microsoft Office PowerPoint</Application>
  <PresentationFormat>On-screen Show (4:3)</PresentationFormat>
  <Paragraphs>178</Paragraphs>
  <Slides>46</Slides>
  <Notes>4</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46</vt:i4>
      </vt:variant>
    </vt:vector>
  </HeadingPairs>
  <TitlesOfParts>
    <vt:vector size="52" baseType="lpstr">
      <vt:lpstr>Arial</vt:lpstr>
      <vt:lpstr>MS PGothic</vt:lpstr>
      <vt:lpstr>Avenir LT 35 Light</vt:lpstr>
      <vt:lpstr>Calibri</vt:lpstr>
      <vt:lpstr>Times New Roman</vt:lpstr>
      <vt:lpstr>Default Design</vt:lpstr>
      <vt:lpstr> A History of the Human Food Experience: Origins, Evolution, and Influence of the Changing Foodscape</vt:lpstr>
      <vt:lpstr>Slide 2</vt:lpstr>
      <vt:lpstr>Slide 3</vt:lpstr>
      <vt:lpstr>Slide 4</vt:lpstr>
      <vt:lpstr>Slide 5</vt:lpstr>
      <vt:lpstr>Slide 6</vt:lpstr>
      <vt:lpstr>Slide 7</vt:lpstr>
      <vt:lpstr>Slide 8</vt:lpstr>
      <vt:lpstr>Critical Foods for Human Development</vt:lpstr>
      <vt:lpstr>Slide 10</vt:lpstr>
      <vt:lpstr>Slide 11</vt:lpstr>
      <vt:lpstr>Slide 12</vt:lpstr>
      <vt:lpstr>Stone Age Daily Conditions</vt:lpstr>
      <vt:lpstr>Slide 14</vt:lpstr>
      <vt:lpstr>Slide 15</vt:lpstr>
      <vt:lpstr>Slide 16</vt:lpstr>
      <vt:lpstr>Slide 17</vt:lpstr>
      <vt:lpstr>Slide 18</vt:lpstr>
      <vt:lpstr>Slide 19</vt:lpstr>
      <vt:lpstr>Slide 20</vt:lpstr>
      <vt:lpstr>Top 20 Sources of Calories in    the American diet (2013) </vt:lpstr>
      <vt:lpstr>Clinical Implications</vt:lpstr>
      <vt:lpstr>Slide 23</vt:lpstr>
      <vt:lpstr>Slide 24</vt:lpstr>
      <vt:lpstr>Slide 25</vt:lpstr>
      <vt:lpstr>Slide 26</vt:lpstr>
      <vt:lpstr>Slide 27</vt:lpstr>
      <vt:lpstr>Slide 28</vt:lpstr>
      <vt:lpstr>Slide 29</vt:lpstr>
      <vt:lpstr>Slide 30</vt:lpstr>
      <vt:lpstr>Risks Associated with Modern Grain-Fed Animal Agriculture</vt:lpstr>
      <vt:lpstr>Phase I of Agriculture: Cultivation</vt:lpstr>
      <vt:lpstr>Phase II of Agriculture: Propagation</vt:lpstr>
      <vt:lpstr>Slide 34</vt:lpstr>
      <vt:lpstr>Slide 35</vt:lpstr>
      <vt:lpstr>Agricultural Objectives: Past 60 yrs</vt:lpstr>
      <vt:lpstr>Methods</vt:lpstr>
      <vt:lpstr>Additional Casualties </vt:lpstr>
      <vt:lpstr>Foods With Minimal Change and Maximal Nutrients</vt:lpstr>
      <vt:lpstr>Agriculture Phase III</vt:lpstr>
      <vt:lpstr>Slide 41</vt:lpstr>
      <vt:lpstr>Slide 42</vt:lpstr>
      <vt:lpstr>Slide 43</vt:lpstr>
      <vt:lpstr>Slide 44</vt:lpstr>
      <vt:lpstr>References</vt:lpstr>
      <vt:lpstr>Slide 46</vt:lpstr>
    </vt:vector>
  </TitlesOfParts>
  <Company>UMF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UMF Excel</dc:creator>
  <cp:lastModifiedBy>John Bagnulo</cp:lastModifiedBy>
  <cp:revision>157</cp:revision>
  <dcterms:created xsi:type="dcterms:W3CDTF">2005-05-02T22:57:54Z</dcterms:created>
  <dcterms:modified xsi:type="dcterms:W3CDTF">2015-01-22T14:42:02Z</dcterms:modified>
</cp:coreProperties>
</file>