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07" r:id="rId2"/>
    <p:sldId id="408" r:id="rId3"/>
    <p:sldId id="442" r:id="rId4"/>
    <p:sldId id="445" r:id="rId5"/>
    <p:sldId id="443" r:id="rId6"/>
    <p:sldId id="446" r:id="rId7"/>
    <p:sldId id="444" r:id="rId8"/>
    <p:sldId id="391" r:id="rId9"/>
    <p:sldId id="447" r:id="rId10"/>
    <p:sldId id="409" r:id="rId11"/>
    <p:sldId id="410" r:id="rId12"/>
    <p:sldId id="281" r:id="rId13"/>
    <p:sldId id="283" r:id="rId14"/>
    <p:sldId id="350" r:id="rId15"/>
    <p:sldId id="284" r:id="rId16"/>
    <p:sldId id="412" r:id="rId17"/>
    <p:sldId id="286" r:id="rId18"/>
    <p:sldId id="296" r:id="rId19"/>
    <p:sldId id="413" r:id="rId20"/>
    <p:sldId id="417" r:id="rId21"/>
    <p:sldId id="269" r:id="rId22"/>
    <p:sldId id="268" r:id="rId23"/>
    <p:sldId id="292" r:id="rId24"/>
    <p:sldId id="320" r:id="rId25"/>
    <p:sldId id="433" r:id="rId26"/>
    <p:sldId id="323" r:id="rId27"/>
    <p:sldId id="435" r:id="rId28"/>
    <p:sldId id="436" r:id="rId29"/>
    <p:sldId id="437" r:id="rId30"/>
    <p:sldId id="440" r:id="rId31"/>
    <p:sldId id="301" r:id="rId32"/>
    <p:sldId id="307" r:id="rId33"/>
    <p:sldId id="302" r:id="rId34"/>
    <p:sldId id="303" r:id="rId35"/>
    <p:sldId id="310" r:id="rId36"/>
    <p:sldId id="311" r:id="rId37"/>
    <p:sldId id="314" r:id="rId38"/>
    <p:sldId id="315" r:id="rId39"/>
    <p:sldId id="317" r:id="rId40"/>
    <p:sldId id="415" r:id="rId41"/>
    <p:sldId id="393" r:id="rId42"/>
    <p:sldId id="441" r:id="rId43"/>
    <p:sldId id="278" r:id="rId44"/>
    <p:sldId id="325" r:id="rId45"/>
    <p:sldId id="411" r:id="rId46"/>
    <p:sldId id="414" r:id="rId47"/>
    <p:sldId id="326" r:id="rId48"/>
    <p:sldId id="418" r:id="rId49"/>
    <p:sldId id="327" r:id="rId50"/>
    <p:sldId id="430" r:id="rId51"/>
    <p:sldId id="276" r:id="rId52"/>
    <p:sldId id="279" r:id="rId53"/>
    <p:sldId id="287" r:id="rId54"/>
    <p:sldId id="378" r:id="rId55"/>
    <p:sldId id="379" r:id="rId56"/>
    <p:sldId id="294" r:id="rId57"/>
    <p:sldId id="295" r:id="rId58"/>
    <p:sldId id="352" r:id="rId59"/>
    <p:sldId id="448" r:id="rId60"/>
    <p:sldId id="434" r:id="rId61"/>
    <p:sldId id="381" r:id="rId62"/>
    <p:sldId id="383" r:id="rId63"/>
    <p:sldId id="382" r:id="rId64"/>
    <p:sldId id="394" r:id="rId65"/>
    <p:sldId id="401" r:id="rId66"/>
    <p:sldId id="403" r:id="rId67"/>
    <p:sldId id="336" r:id="rId68"/>
    <p:sldId id="331" r:id="rId69"/>
    <p:sldId id="404" r:id="rId70"/>
    <p:sldId id="405" r:id="rId71"/>
    <p:sldId id="450" r:id="rId72"/>
    <p:sldId id="451" r:id="rId73"/>
    <p:sldId id="453" r:id="rId74"/>
    <p:sldId id="452" r:id="rId75"/>
    <p:sldId id="449" r:id="rId76"/>
    <p:sldId id="280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13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0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D80D-56CA-064A-B299-EC1BDEEE096C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03224" y="6146360"/>
            <a:ext cx="2740775" cy="7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825" y="1058469"/>
            <a:ext cx="70029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</a:rPr>
              <a:t>Light and Health</a:t>
            </a:r>
            <a:endParaRPr lang="en-US" sz="3200" dirty="0">
              <a:solidFill>
                <a:srgbClr val="800000"/>
              </a:solidFill>
            </a:endParaRPr>
          </a:p>
        </p:txBody>
      </p:sp>
      <p:pic>
        <p:nvPicPr>
          <p:cNvPr id="3" name="Picture 2" descr="182083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10" y="1973299"/>
            <a:ext cx="4221721" cy="28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3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35883_300x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6" y="1033955"/>
            <a:ext cx="3810000" cy="381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5724" y="2283186"/>
            <a:ext cx="3658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Dr. </a:t>
            </a:r>
            <a:r>
              <a:rPr lang="en-US" sz="2400" dirty="0"/>
              <a:t>A</a:t>
            </a:r>
            <a:r>
              <a:rPr lang="en-US" sz="2400" dirty="0" smtClean="0"/>
              <a:t>lexander </a:t>
            </a:r>
            <a:r>
              <a:rPr lang="en-US" sz="2400" dirty="0" err="1" smtClean="0"/>
              <a:t>Wunsch</a:t>
            </a:r>
            <a:endParaRPr lang="en-US" sz="2400" dirty="0" smtClean="0"/>
          </a:p>
          <a:p>
            <a:r>
              <a:rPr lang="en-US" sz="2400" dirty="0" smtClean="0"/>
              <a:t>Light and Health Pioneer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499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" y="409973"/>
            <a:ext cx="7666429" cy="5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8"/>
            <a:ext cx="9144000" cy="5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2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7"/>
            <a:ext cx="9144000" cy="5909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4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6" y="756558"/>
            <a:ext cx="6829316" cy="46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0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77"/>
            <a:ext cx="9144000" cy="4956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3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5 Heliotherapy  for 165 diseas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7" y="308708"/>
            <a:ext cx="8394549" cy="56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1" y="169699"/>
            <a:ext cx="8333302" cy="564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9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9" y="146947"/>
            <a:ext cx="8238189" cy="595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89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efits-of-sun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-wireless-energy-transfer-array-power-light-bulbs-without-plugging-them.w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241414"/>
            <a:ext cx="4250799" cy="5923832"/>
          </a:xfrm>
          <a:prstGeom prst="rect">
            <a:avLst/>
          </a:prstGeom>
        </p:spPr>
      </p:pic>
      <p:pic>
        <p:nvPicPr>
          <p:cNvPr id="3" name="Picture 2" descr="tes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58" y="1396308"/>
            <a:ext cx="3255683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1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clock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10" y="191119"/>
            <a:ext cx="5035888" cy="58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1" y="215282"/>
            <a:ext cx="8377846" cy="5765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77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2" y="134641"/>
            <a:ext cx="8296145" cy="5741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26"/>
            <a:ext cx="91186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2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174421"/>
            <a:ext cx="8346360" cy="5918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84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V-imag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60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41"/>
            <a:ext cx="9144000" cy="577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9" y="147765"/>
            <a:ext cx="8404238" cy="5906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1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6" y="245391"/>
            <a:ext cx="8255612" cy="567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8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1" y="0"/>
            <a:ext cx="8563000" cy="6077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8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-at-night-from-space-nasa-zombie-population-map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3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6" y="0"/>
            <a:ext cx="8282633" cy="5803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33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28"/>
            <a:ext cx="9144000" cy="5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3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25"/>
            <a:ext cx="9144000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8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31"/>
            <a:ext cx="9144000" cy="57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45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89"/>
            <a:ext cx="9144000" cy="57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54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578"/>
            <a:ext cx="9144000" cy="49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69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137"/>
            <a:ext cx="9144000" cy="50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2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423"/>
            <a:ext cx="9144000" cy="49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5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707"/>
            <a:ext cx="9144000" cy="49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46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538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" y="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117" y="5930878"/>
            <a:ext cx="498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 Rendering Index (CRI) 96+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39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36"/>
            <a:ext cx="9144000" cy="51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28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4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8" y="334254"/>
            <a:ext cx="8198185" cy="5662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1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9" y="199637"/>
            <a:ext cx="7806348" cy="5372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61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192"/>
            <a:ext cx="9144000" cy="55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10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7 beta-endorphin feel g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2" y="625931"/>
            <a:ext cx="73723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8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therapy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1" y="109264"/>
            <a:ext cx="6215352" cy="5958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9865" y="1323977"/>
            <a:ext cx="21348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SAD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Full spectrum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10k lux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30”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03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18" y="293896"/>
            <a:ext cx="7288966" cy="5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83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10 NO also produced by sun and also hel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8" y="216159"/>
            <a:ext cx="8498819" cy="576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4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1" y="324613"/>
            <a:ext cx="7672600" cy="55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phot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9" y="865774"/>
            <a:ext cx="6325214" cy="45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68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9 UBD lowers blood press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52" y="557330"/>
            <a:ext cx="5283808" cy="510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7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3" y="446010"/>
            <a:ext cx="7808897" cy="532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38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" y="177514"/>
            <a:ext cx="8420865" cy="574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12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5" y="408370"/>
            <a:ext cx="7619982" cy="538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69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0" y="743049"/>
            <a:ext cx="7993420" cy="498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3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ast c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70" y="1013248"/>
            <a:ext cx="7105889" cy="42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9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5" y="317214"/>
            <a:ext cx="8451312" cy="544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390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8" y="259861"/>
            <a:ext cx="8544344" cy="583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411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60" y="1013248"/>
            <a:ext cx="6759512" cy="414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56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tamin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06" y="466276"/>
            <a:ext cx="3487471" cy="2327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2400" y="3225799"/>
            <a:ext cx="370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epidemiologic studies associate low vitamin D levels with most chronic, complex diseases including cancer.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Sunlight is the ultimate source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Studies suggest a desirable blood level of at least 30 - 50 </a:t>
            </a:r>
            <a:r>
              <a:rPr lang="en-US" dirty="0" err="1" smtClean="0"/>
              <a:t>ng</a:t>
            </a:r>
            <a:r>
              <a:rPr lang="en-US" dirty="0" smtClean="0"/>
              <a:t>/ml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? Sunlight vs. supplement</a:t>
            </a:r>
            <a:endParaRPr lang="en-US" dirty="0"/>
          </a:p>
        </p:txBody>
      </p:sp>
      <p:pic>
        <p:nvPicPr>
          <p:cNvPr id="4" name="Picture 3" descr="41CLUUlgeH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" y="2498824"/>
            <a:ext cx="2021397" cy="3622576"/>
          </a:xfrm>
          <a:prstGeom prst="rect">
            <a:avLst/>
          </a:prstGeom>
        </p:spPr>
      </p:pic>
      <p:pic>
        <p:nvPicPr>
          <p:cNvPr id="5" name="Picture 4" descr="61rd8mRgVyL._SL15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41" y="2590799"/>
            <a:ext cx="246021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59522557-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0" y="661988"/>
            <a:ext cx="5938089" cy="39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69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7" y="0"/>
            <a:ext cx="8269122" cy="5807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47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 and meta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1" y="553908"/>
            <a:ext cx="7438871" cy="52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79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lanom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9" y="810598"/>
            <a:ext cx="7197230" cy="42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25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cestr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94" y="766227"/>
            <a:ext cx="7062371" cy="43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7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409"/>
            <a:ext cx="9144000" cy="51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44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699"/>
            <a:ext cx="9144000" cy="52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0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750"/>
            <a:ext cx="9144000" cy="53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621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9" y="0"/>
            <a:ext cx="8542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9" y="0"/>
            <a:ext cx="82804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8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128"/>
            <a:ext cx="9144000" cy="51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40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_mag_fie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3" y="980334"/>
            <a:ext cx="7599091" cy="4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9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978"/>
            <a:ext cx="9144000" cy="47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6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698500"/>
            <a:ext cx="4495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Disrupted Sleep</a:t>
            </a:r>
          </a:p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Loss of entrainment</a:t>
            </a:r>
          </a:p>
          <a:p>
            <a:pPr>
              <a:defRPr/>
            </a:pPr>
            <a:endParaRPr lang="en-US" b="1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15% Americans experience chronic insomnia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1 out of 3 has sleep disruption on one or more nights each week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Major risk factor for many chronic complex </a:t>
            </a:r>
            <a:r>
              <a:rPr lang="en-US" sz="2000" dirty="0" smtClean="0">
                <a:latin typeface="Times New Roman"/>
                <a:cs typeface="Times New Roman"/>
              </a:rPr>
              <a:t>diseases including obesity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Neuro-endocrine-immune disruption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Obstructive </a:t>
            </a:r>
            <a:r>
              <a:rPr lang="en-US" sz="2000" dirty="0">
                <a:latin typeface="Times New Roman"/>
                <a:cs typeface="Times New Roman"/>
              </a:rPr>
              <a:t>sleep </a:t>
            </a:r>
            <a:r>
              <a:rPr lang="en-US" sz="2000" dirty="0" smtClean="0">
                <a:latin typeface="Times New Roman"/>
                <a:cs typeface="Times New Roman"/>
              </a:rPr>
              <a:t>apnea </a:t>
            </a:r>
            <a:r>
              <a:rPr lang="en-US" sz="2000" dirty="0" err="1" smtClean="0">
                <a:latin typeface="Times New Roman"/>
                <a:cs typeface="Times New Roman"/>
              </a:rPr>
              <a:t>underdiagnosed</a:t>
            </a:r>
            <a:r>
              <a:rPr lang="en-US" sz="2000" dirty="0" smtClean="0">
                <a:latin typeface="Times New Roman"/>
                <a:cs typeface="Times New Roman"/>
              </a:rPr>
              <a:t> (neck </a:t>
            </a:r>
            <a:r>
              <a:rPr lang="en-US" sz="2000" dirty="0" err="1" smtClean="0">
                <a:latin typeface="Times New Roman"/>
                <a:cs typeface="Times New Roman"/>
              </a:rPr>
              <a:t>circumfrence</a:t>
            </a:r>
            <a:r>
              <a:rPr lang="en-US" sz="2000" dirty="0" smtClean="0">
                <a:latin typeface="Times New Roman"/>
                <a:cs typeface="Times New Roman"/>
              </a:rPr>
              <a:t> 16+” in women and 17+” in men)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Sleep hygiene</a:t>
            </a:r>
          </a:p>
          <a:p>
            <a:pPr>
              <a:defRPr/>
            </a:pPr>
            <a:endParaRPr lang="en-US" sz="2000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6322" name="Picture 1" descr="insomn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03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33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5791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Times New Roman"/>
                <a:cs typeface="Times New Roman"/>
              </a:rPr>
              <a:t>Apps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ewg.org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 Food Scores, Dirty Dozen, Skin Deep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Sleep Cycle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sz="2000" dirty="0" err="1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lux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(filters blue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light and reduces Kelvin)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Iris (filters blue light and reduces Kelvin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hq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45" y="2965867"/>
            <a:ext cx="2983149" cy="2237362"/>
          </a:xfrm>
          <a:prstGeom prst="rect">
            <a:avLst/>
          </a:prstGeom>
        </p:spPr>
      </p:pic>
      <p:pic>
        <p:nvPicPr>
          <p:cNvPr id="6" name="Picture 5" descr="unna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05" y="2329294"/>
            <a:ext cx="1755254" cy="1755254"/>
          </a:xfrm>
          <a:prstGeom prst="rect">
            <a:avLst/>
          </a:prstGeom>
        </p:spPr>
      </p:pic>
      <p:pic>
        <p:nvPicPr>
          <p:cNvPr id="7" name="Picture 6" descr="134996-13486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60" y="4170333"/>
            <a:ext cx="1698599" cy="25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3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una-ba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03200"/>
            <a:ext cx="5753100" cy="3829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300" y="4330700"/>
            <a:ext cx="723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00000"/>
                </a:solidFill>
              </a:rPr>
              <a:t>Saunas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Really good for health promotion and disease prevention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30” minutes 3-4x/week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Steam or </a:t>
            </a:r>
            <a:r>
              <a:rPr lang="en-US" sz="2000" i="1" dirty="0" smtClean="0">
                <a:solidFill>
                  <a:srgbClr val="800000"/>
                </a:solidFill>
              </a:rPr>
              <a:t>infrared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Stimulates our bodies defense mechanisms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087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48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Time-Restricted Feeding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014" y="188622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restricted feeding e.g. consume all food within 10-hour </a:t>
            </a:r>
          </a:p>
          <a:p>
            <a:r>
              <a:rPr lang="en-US" sz="2400" dirty="0" smtClean="0"/>
              <a:t>Decreases in body weight and visceral fat</a:t>
            </a:r>
          </a:p>
          <a:p>
            <a:r>
              <a:rPr lang="en-US" sz="2400" dirty="0" smtClean="0"/>
              <a:t>Significant reductions in breast cancer recurrence and improved prognosis (</a:t>
            </a:r>
            <a:r>
              <a:rPr lang="en-US" sz="2400" dirty="0"/>
              <a:t>P</a:t>
            </a:r>
            <a:r>
              <a:rPr lang="en-US" sz="2400" dirty="0" smtClean="0"/>
              <a:t>atterson et al. UCSD)</a:t>
            </a:r>
          </a:p>
          <a:p>
            <a:r>
              <a:rPr lang="en-US" sz="2400" dirty="0" smtClean="0"/>
              <a:t>Improved cardiovascular disease risk profile</a:t>
            </a:r>
          </a:p>
          <a:p>
            <a:r>
              <a:rPr lang="en-US" sz="2400" dirty="0" smtClean="0"/>
              <a:t>Decreased inflammation (</a:t>
            </a:r>
            <a:r>
              <a:rPr lang="it-IT" sz="2400" dirty="0" err="1" smtClean="0"/>
              <a:t>Biogerontology</a:t>
            </a:r>
            <a:r>
              <a:rPr lang="it-IT" sz="2400" dirty="0" smtClean="0"/>
              <a:t>. 2015 Dec;16(6):775-88</a:t>
            </a:r>
            <a:r>
              <a:rPr lang="is-I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Decreased </a:t>
            </a:r>
            <a:r>
              <a:rPr lang="en-US" sz="2400" dirty="0" err="1" smtClean="0"/>
              <a:t>neuroinflammation</a:t>
            </a:r>
            <a:r>
              <a:rPr lang="en-US" sz="2400" dirty="0" smtClean="0"/>
              <a:t> (</a:t>
            </a:r>
            <a:r>
              <a:rPr lang="sk-SK" sz="2400" dirty="0" smtClean="0"/>
              <a:t>Neurobiol Aging. 2015 May;36(5):1914-23)</a:t>
            </a:r>
          </a:p>
          <a:p>
            <a:r>
              <a:rPr lang="sk-SK" sz="2400" dirty="0" smtClean="0"/>
              <a:t>Autophagy (</a:t>
            </a:r>
            <a:r>
              <a:rPr lang="fi-FI" sz="2400" dirty="0" err="1" smtClean="0"/>
              <a:t>Autophagy</a:t>
            </a:r>
            <a:r>
              <a:rPr lang="fi-FI" sz="2400" dirty="0" smtClean="0"/>
              <a:t>, 2014;10:11, 1879-1882)</a:t>
            </a:r>
            <a:endParaRPr lang="sk-SK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25749"/>
            <a:ext cx="1572693" cy="17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1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800000"/>
                </a:solidFill>
              </a:rPr>
              <a:t>Summary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18" y="162722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Decreased sunlight exposure and increased “junk light” exposure are major contributors to chronic complex disease.</a:t>
            </a:r>
          </a:p>
          <a:p>
            <a:r>
              <a:rPr lang="en-US" sz="2400" dirty="0" smtClean="0"/>
              <a:t>Sensible sunlight </a:t>
            </a:r>
            <a:r>
              <a:rPr lang="en-US" sz="2400" dirty="0" err="1" smtClean="0"/>
              <a:t>e.g</a:t>
            </a:r>
            <a:r>
              <a:rPr lang="en-US" sz="2400" dirty="0" smtClean="0"/>
              <a:t> 1-hr day unprotected</a:t>
            </a:r>
          </a:p>
          <a:p>
            <a:r>
              <a:rPr lang="en-US" sz="2400" dirty="0" smtClean="0"/>
              <a:t>Consider Vitamin D lamp (</a:t>
            </a:r>
            <a:r>
              <a:rPr lang="en-US" sz="2400" dirty="0" err="1" smtClean="0"/>
              <a:t>Sperti</a:t>
            </a:r>
            <a:r>
              <a:rPr lang="en-US" sz="2400" dirty="0" smtClean="0"/>
              <a:t> UVB 5 “/day)</a:t>
            </a:r>
          </a:p>
          <a:p>
            <a:r>
              <a:rPr lang="en-US" sz="2400" dirty="0" smtClean="0"/>
              <a:t>Incandescent, halogen, warm LED</a:t>
            </a:r>
          </a:p>
          <a:p>
            <a:r>
              <a:rPr lang="en-US" sz="2400" dirty="0" smtClean="0"/>
              <a:t>Ditch the CFUs, fluorescents</a:t>
            </a:r>
          </a:p>
          <a:p>
            <a:r>
              <a:rPr lang="en-US" sz="2400" dirty="0" smtClean="0"/>
              <a:t>Blue blocker glasses after sunset</a:t>
            </a:r>
          </a:p>
          <a:p>
            <a:r>
              <a:rPr lang="en-US" sz="2400" dirty="0" smtClean="0"/>
              <a:t>Full-spectrum light at 10k lux for 30” for seasonal affective disorder, sleep disruption, improved cognition.</a:t>
            </a:r>
          </a:p>
          <a:p>
            <a:r>
              <a:rPr lang="en-US" sz="2400" dirty="0" err="1" smtClean="0"/>
              <a:t>F.lux</a:t>
            </a:r>
            <a:r>
              <a:rPr lang="en-US" sz="2400" dirty="0" smtClean="0"/>
              <a:t> or Iris apps for adjustment color temperature and blue blocking (2300 Kelvin an ideal setting for light intensity on computers, tablets, smart phones</a:t>
            </a:r>
          </a:p>
          <a:p>
            <a:r>
              <a:rPr lang="en-US" sz="2400" dirty="0" smtClean="0"/>
              <a:t>Infrared saunas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105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13" y="571446"/>
            <a:ext cx="4140200" cy="492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186" y="6268627"/>
            <a:ext cx="362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Dr</a:t>
            </a:r>
            <a:r>
              <a:rPr lang="en-US" dirty="0"/>
              <a:t>. Alexander </a:t>
            </a:r>
            <a:r>
              <a:rPr lang="en-US" dirty="0" err="1"/>
              <a:t>Wunsch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1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69"/>
            <a:ext cx="9144000" cy="49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4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MasakiKobayashi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46" y="628520"/>
            <a:ext cx="5678327" cy="47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77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488</Words>
  <Application>Microsoft Macintosh PowerPoint</Application>
  <PresentationFormat>On-screen Show (4:3)</PresentationFormat>
  <Paragraphs>72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Time-Restricted Feeding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35</cp:revision>
  <dcterms:created xsi:type="dcterms:W3CDTF">2016-04-16T17:53:22Z</dcterms:created>
  <dcterms:modified xsi:type="dcterms:W3CDTF">2017-12-16T13:01:41Z</dcterms:modified>
</cp:coreProperties>
</file>