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57" r:id="rId2"/>
    <p:sldId id="366" r:id="rId3"/>
    <p:sldId id="259" r:id="rId4"/>
    <p:sldId id="272" r:id="rId5"/>
    <p:sldId id="418" r:id="rId6"/>
    <p:sldId id="367" r:id="rId7"/>
    <p:sldId id="359" r:id="rId8"/>
    <p:sldId id="370" r:id="rId9"/>
    <p:sldId id="372" r:id="rId10"/>
    <p:sldId id="421" r:id="rId11"/>
    <p:sldId id="369" r:id="rId12"/>
    <p:sldId id="377" r:id="rId13"/>
    <p:sldId id="423" r:id="rId14"/>
    <p:sldId id="362" r:id="rId15"/>
    <p:sldId id="361" r:id="rId16"/>
    <p:sldId id="430" r:id="rId17"/>
    <p:sldId id="427" r:id="rId18"/>
    <p:sldId id="420" r:id="rId19"/>
    <p:sldId id="428" r:id="rId20"/>
    <p:sldId id="429" r:id="rId21"/>
    <p:sldId id="431" r:id="rId22"/>
    <p:sldId id="419" r:id="rId23"/>
    <p:sldId id="378" r:id="rId24"/>
    <p:sldId id="415" r:id="rId25"/>
    <p:sldId id="345" r:id="rId26"/>
    <p:sldId id="426" r:id="rId27"/>
    <p:sldId id="343" r:id="rId28"/>
    <p:sldId id="342" r:id="rId29"/>
    <p:sldId id="303" r:id="rId30"/>
    <p:sldId id="412" r:id="rId31"/>
    <p:sldId id="381" r:id="rId32"/>
    <p:sldId id="382" r:id="rId33"/>
    <p:sldId id="409" r:id="rId34"/>
    <p:sldId id="410" r:id="rId35"/>
    <p:sldId id="411" r:id="rId36"/>
    <p:sldId id="383" r:id="rId37"/>
    <p:sldId id="385" r:id="rId38"/>
    <p:sldId id="384" r:id="rId39"/>
    <p:sldId id="288" r:id="rId40"/>
    <p:sldId id="387" r:id="rId41"/>
    <p:sldId id="389" r:id="rId42"/>
    <p:sldId id="390" r:id="rId43"/>
    <p:sldId id="393" r:id="rId44"/>
    <p:sldId id="417" r:id="rId45"/>
    <p:sldId id="296" r:id="rId46"/>
    <p:sldId id="407" r:id="rId47"/>
    <p:sldId id="397" r:id="rId48"/>
    <p:sldId id="399" r:id="rId49"/>
    <p:sldId id="400" r:id="rId50"/>
    <p:sldId id="403" r:id="rId51"/>
    <p:sldId id="404" r:id="rId52"/>
    <p:sldId id="413" r:id="rId53"/>
    <p:sldId id="406" r:id="rId54"/>
    <p:sldId id="424" r:id="rId55"/>
    <p:sldId id="425" r:id="rId56"/>
    <p:sldId id="373" r:id="rId57"/>
    <p:sldId id="422" r:id="rId58"/>
    <p:sldId id="432" r:id="rId59"/>
    <p:sldId id="374" r:id="rId60"/>
    <p:sldId id="281" r:id="rId61"/>
    <p:sldId id="304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thie Swift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gray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464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printerSettings" Target="printerSettings/printerSettings1.bin"/><Relationship Id="rId66" Type="http://schemas.openxmlformats.org/officeDocument/2006/relationships/commentAuthors" Target="commentAuthors.xml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7-30T09:19:25.214" idx="1">
    <p:pos x="10" y="10"/>
    <p:text>It would be helpful to use the same Core Imbalances that Dr. Geyer has introduced :  DISH as all of the ones you have noted here fit in that model
This way we are being more consistent with FAM curriculum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Mark Pettus MD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11/4/17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5C99C-DE78-F54F-9FC6-E455A511A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61456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Mark Pettus MD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11/4/17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A11AD-D27D-5A42-B662-BF44AED12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302111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A11AD-D27D-5A42-B662-BF44AED1239F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 smtClean="0"/>
              <a:t>11/4/17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dirty="0" smtClean="0"/>
              <a:t>Mark Pettus MD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4310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Mark Pettus MD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11/4/17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A11AD-D27D-5A42-B662-BF44AED1239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963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Prevalence up 3.7%/ mortality up 1.7%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A11AD-D27D-5A42-B662-BF44AED1239F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 smtClean="0"/>
              <a:t>11/4/17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dirty="0" smtClean="0"/>
              <a:t>Mark Pettus MD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763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Mark Pettus MD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11/4/17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A11AD-D27D-5A42-B662-BF44AED123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42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fld id="{8B4949C8-4B38-814D-9B86-6A5C76BD0D77}" type="slidenum">
              <a:rPr lang="en-US" sz="1200">
                <a:latin typeface="Times" charset="0"/>
              </a:rPr>
              <a:pPr/>
              <a:t>30</a:t>
            </a:fld>
            <a:endParaRPr lang="en-US" sz="1200">
              <a:latin typeface="Times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11/4/17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Mark Pettus MD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fld id="{0C40C246-8DB9-5C4B-A347-2FFF461F0886}" type="slidenum">
              <a:rPr lang="en-US" sz="1200">
                <a:latin typeface="Times" charset="0"/>
              </a:rPr>
              <a:pPr/>
              <a:t>36</a:t>
            </a:fld>
            <a:endParaRPr lang="en-US" sz="1200">
              <a:latin typeface="Times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11/4/17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Mark Pettus MD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fld id="{8730EB52-E56F-8E42-B8C5-6B12F22359F8}" type="slidenum">
              <a:rPr lang="en-US" sz="1200">
                <a:latin typeface="Times" charset="0"/>
              </a:rPr>
              <a:pPr/>
              <a:t>40</a:t>
            </a:fld>
            <a:endParaRPr lang="en-US" sz="1200">
              <a:latin typeface="Times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11/4/17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Mark Pettus MD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fld id="{132B3F24-93B5-0844-A823-DF90266AE9C7}" type="slidenum">
              <a:rPr lang="en-US" sz="1200">
                <a:latin typeface="Times" charset="0"/>
              </a:rPr>
              <a:pPr/>
              <a:t>42</a:t>
            </a:fld>
            <a:endParaRPr lang="en-US" sz="1200">
              <a:latin typeface="Times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11/4/17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Mark Pettus MD</a:t>
            </a: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2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Times New Roman" charset="0"/>
                <a:ea typeface="ＭＳ Ｐゴシック" charset="0"/>
                <a:cs typeface="Times New Roman" charset="0"/>
              </a:rPr>
              <a:t>(Stephanie Senef PhD:  </a:t>
            </a:r>
            <a:r>
              <a:rPr lang="en-US" i="1">
                <a:latin typeface="Times New Roman" charset="0"/>
                <a:ea typeface="ＭＳ Ｐゴシック" charset="0"/>
                <a:cs typeface="Times New Roman" charset="0"/>
              </a:rPr>
              <a:t>Entropy </a:t>
            </a:r>
            <a:r>
              <a:rPr lang="en-US" b="1">
                <a:latin typeface="Times New Roman" charset="0"/>
                <a:ea typeface="ＭＳ Ｐゴシック" charset="0"/>
                <a:cs typeface="Times New Roman" charset="0"/>
              </a:rPr>
              <a:t>2012</a:t>
            </a:r>
            <a:r>
              <a:rPr lang="en-US">
                <a:latin typeface="Times New Roman" charset="0"/>
                <a:ea typeface="ＭＳ Ｐゴシック" charset="0"/>
                <a:cs typeface="Times New Roman" charset="0"/>
              </a:rPr>
              <a:t>, </a:t>
            </a:r>
            <a:r>
              <a:rPr lang="en-US" i="1">
                <a:latin typeface="Times New Roman" charset="0"/>
                <a:ea typeface="ＭＳ Ｐゴシック" charset="0"/>
                <a:cs typeface="Times New Roman" charset="0"/>
              </a:rPr>
              <a:t>14</a:t>
            </a:r>
            <a:r>
              <a:rPr lang="en-US">
                <a:latin typeface="Times New Roman" charset="0"/>
                <a:ea typeface="ＭＳ Ｐゴシック" charset="0"/>
                <a:cs typeface="Times New Roman" charset="0"/>
              </a:rPr>
              <a:t>, 2265-2290; doi:10.3390/e14112265)  GMO</a:t>
            </a: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C53FC12-08ED-184F-AE76-F8FBB454C5EF}" type="slidenum">
              <a:rPr lang="en-US" sz="1200">
                <a:latin typeface="Calibri" charset="0"/>
              </a:rPr>
              <a:pPr eaLnBrk="1" hangingPunct="1"/>
              <a:t>56</a:t>
            </a:fld>
            <a:endParaRPr lang="en-US" sz="1200">
              <a:latin typeface="Calibri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11/4/17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Mark Pettus MD</a:t>
            </a: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2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Times New Roman" charset="0"/>
                <a:ea typeface="ＭＳ Ｐゴシック" charset="0"/>
                <a:cs typeface="Times New Roman" charset="0"/>
              </a:rPr>
              <a:t>(Stephanie Senef PhD:  </a:t>
            </a:r>
            <a:r>
              <a:rPr lang="en-US" i="1">
                <a:latin typeface="Times New Roman" charset="0"/>
                <a:ea typeface="ＭＳ Ｐゴシック" charset="0"/>
                <a:cs typeface="Times New Roman" charset="0"/>
              </a:rPr>
              <a:t>Entropy </a:t>
            </a:r>
            <a:r>
              <a:rPr lang="en-US" b="1">
                <a:latin typeface="Times New Roman" charset="0"/>
                <a:ea typeface="ＭＳ Ｐゴシック" charset="0"/>
                <a:cs typeface="Times New Roman" charset="0"/>
              </a:rPr>
              <a:t>2012</a:t>
            </a:r>
            <a:r>
              <a:rPr lang="en-US">
                <a:latin typeface="Times New Roman" charset="0"/>
                <a:ea typeface="ＭＳ Ｐゴシック" charset="0"/>
                <a:cs typeface="Times New Roman" charset="0"/>
              </a:rPr>
              <a:t>, </a:t>
            </a:r>
            <a:r>
              <a:rPr lang="en-US" i="1">
                <a:latin typeface="Times New Roman" charset="0"/>
                <a:ea typeface="ＭＳ Ｐゴシック" charset="0"/>
                <a:cs typeface="Times New Roman" charset="0"/>
              </a:rPr>
              <a:t>14</a:t>
            </a:r>
            <a:r>
              <a:rPr lang="en-US">
                <a:latin typeface="Times New Roman" charset="0"/>
                <a:ea typeface="ＭＳ Ｐゴシック" charset="0"/>
                <a:cs typeface="Times New Roman" charset="0"/>
              </a:rPr>
              <a:t>, 2265-2290; doi:10.3390/e14112265)  GMO</a:t>
            </a: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C53FC12-08ED-184F-AE76-F8FBB454C5EF}" type="slidenum">
              <a:rPr lang="en-US" sz="1200">
                <a:latin typeface="Calibri" charset="0"/>
              </a:rPr>
              <a:pPr eaLnBrk="1" hangingPunct="1"/>
              <a:t>57</a:t>
            </a:fld>
            <a:endParaRPr lang="en-US" sz="1200">
              <a:latin typeface="Calibri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11/4/17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Mark Pettus MD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11/04/17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E60B8-BDD9-A14A-BBCD-74E429AA2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33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11/04/17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E60B8-BDD9-A14A-BBCD-74E429AA2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488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11/04/17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E60B8-BDD9-A14A-BBCD-74E429AA2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91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11/04/17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E60B8-BDD9-A14A-BBCD-74E429AA2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14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11/04/17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E60B8-BDD9-A14A-BBCD-74E429AA2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1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11/04/17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E60B8-BDD9-A14A-BBCD-74E429AA2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93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11/04/17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E60B8-BDD9-A14A-BBCD-74E429AA2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386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11/04/17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E60B8-BDD9-A14A-BBCD-74E429AA2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75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11/04/17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E60B8-BDD9-A14A-BBCD-74E429AA2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16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11/04/17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E60B8-BDD9-A14A-BBCD-74E429AA2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12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11/04/17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E60B8-BDD9-A14A-BBCD-74E429AA2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13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E60B8-BDD9-A14A-BBCD-74E429AA212D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334250" y="6356350"/>
            <a:ext cx="180975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06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comments" Target="../comments/commen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31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41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Relationship Id="rId3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Relationship Id="rId3" Type="http://schemas.openxmlformats.org/officeDocument/2006/relationships/image" Target="../media/image58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5598" y="292190"/>
            <a:ext cx="6681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800000"/>
                </a:solidFill>
              </a:rPr>
              <a:t>Lifestyle Considerations for Cancer Prevention and Management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2354" y="4548189"/>
            <a:ext cx="59603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Mark C. Pettus MD</a:t>
            </a:r>
          </a:p>
          <a:p>
            <a:pPr algn="ctr"/>
            <a:r>
              <a:rPr lang="en-US" dirty="0" smtClean="0"/>
              <a:t>Director Medical Education, Wellness and Population Health</a:t>
            </a:r>
          </a:p>
          <a:p>
            <a:pPr algn="ctr"/>
            <a:r>
              <a:rPr lang="en-US" dirty="0" smtClean="0"/>
              <a:t>Berkshire Health Systems</a:t>
            </a:r>
          </a:p>
          <a:p>
            <a:pPr algn="ctr"/>
            <a:r>
              <a:rPr lang="en-US" dirty="0" smtClean="0"/>
              <a:t>Associate Dean of </a:t>
            </a:r>
            <a:r>
              <a:rPr lang="en-US" dirty="0"/>
              <a:t>M</a:t>
            </a:r>
            <a:r>
              <a:rPr lang="en-US" dirty="0" smtClean="0"/>
              <a:t>edical Education</a:t>
            </a:r>
          </a:p>
          <a:p>
            <a:pPr algn="ctr"/>
            <a:r>
              <a:rPr lang="en-US" dirty="0" smtClean="0"/>
              <a:t>University of Massachusetts Medical School</a:t>
            </a:r>
          </a:p>
          <a:p>
            <a:pPr algn="ctr"/>
            <a:endParaRPr lang="en-US" dirty="0"/>
          </a:p>
          <a:p>
            <a:pPr algn="ctr"/>
            <a:r>
              <a:rPr lang="en-US" smtClean="0"/>
              <a:t>December 8</a:t>
            </a:r>
            <a:r>
              <a:rPr lang="en-US" smtClean="0"/>
              <a:t>, </a:t>
            </a:r>
            <a:r>
              <a:rPr lang="en-US" dirty="0" smtClean="0"/>
              <a:t>2017</a:t>
            </a:r>
            <a:endParaRPr lang="en-US" dirty="0"/>
          </a:p>
        </p:txBody>
      </p:sp>
      <p:pic>
        <p:nvPicPr>
          <p:cNvPr id="7" name="Picture 6" descr="Yoga-DN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866" y="1498599"/>
            <a:ext cx="2610816" cy="287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286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 descr="ab0b0923b79abed93d7fee4860e9ab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900"/>
            <a:ext cx="9144000" cy="496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6446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3548063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3505200" y="4572000"/>
            <a:ext cx="5638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pPr algn="ctr"/>
            <a:r>
              <a:rPr lang="en-US" sz="1800" b="1" u="sng" dirty="0">
                <a:solidFill>
                  <a:srgbClr val="161616"/>
                </a:solidFill>
                <a:latin typeface="Times New Roman" charset="0"/>
                <a:cs typeface="Times New Roman" charset="0"/>
              </a:rPr>
              <a:t>Root Causes (what are their origins)</a:t>
            </a:r>
          </a:p>
          <a:p>
            <a:pPr algn="ctr"/>
            <a:r>
              <a:rPr lang="en-US" sz="1800" i="1" dirty="0" smtClean="0">
                <a:solidFill>
                  <a:srgbClr val="800000"/>
                </a:solidFill>
                <a:latin typeface="Times New Roman" charset="0"/>
                <a:cs typeface="Times New Roman" charset="0"/>
              </a:rPr>
              <a:t>Microbiome-Gene</a:t>
            </a:r>
            <a:r>
              <a:rPr lang="en-US" sz="1800" i="1" dirty="0">
                <a:solidFill>
                  <a:srgbClr val="800000"/>
                </a:solidFill>
                <a:latin typeface="Times New Roman" charset="0"/>
                <a:cs typeface="Times New Roman" charset="0"/>
              </a:rPr>
              <a:t>-</a:t>
            </a:r>
            <a:r>
              <a:rPr lang="en-US" sz="1800" i="1" dirty="0" smtClean="0">
                <a:solidFill>
                  <a:srgbClr val="800000"/>
                </a:solidFill>
                <a:latin typeface="Times New Roman" charset="0"/>
                <a:cs typeface="Times New Roman" charset="0"/>
              </a:rPr>
              <a:t>Epigenetics-</a:t>
            </a:r>
            <a:r>
              <a:rPr lang="en-US" sz="1800" i="1" dirty="0">
                <a:solidFill>
                  <a:srgbClr val="800000"/>
                </a:solidFill>
                <a:latin typeface="Times New Roman" charset="0"/>
                <a:cs typeface="Times New Roman" charset="0"/>
              </a:rPr>
              <a:t>Environment</a:t>
            </a:r>
          </a:p>
          <a:p>
            <a:pPr algn="ctr"/>
            <a:r>
              <a:rPr lang="en-US" sz="1600" dirty="0">
                <a:solidFill>
                  <a:srgbClr val="161616"/>
                </a:solidFill>
                <a:latin typeface="Times New Roman" charset="0"/>
                <a:cs typeface="Times New Roman" charset="0"/>
              </a:rPr>
              <a:t>Nutrition   Movement   Stress Response  Environmental toxins   Sleep   Social Connection  Trauma   Conflict Management   Mindfulness   Spirituality-Meaning in Work, Love, Play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819400" y="4800600"/>
            <a:ext cx="1524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797" name="TextBox 10"/>
          <p:cNvSpPr txBox="1">
            <a:spLocks noChangeArrowheads="1"/>
          </p:cNvSpPr>
          <p:nvPr/>
        </p:nvSpPr>
        <p:spPr bwMode="auto">
          <a:xfrm>
            <a:off x="3505200" y="2209800"/>
            <a:ext cx="51816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b="1" u="sng" dirty="0" smtClean="0">
                <a:solidFill>
                  <a:srgbClr val="161616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rPr>
              <a:t>   Core </a:t>
            </a:r>
            <a:r>
              <a:rPr lang="en-US" sz="1800" b="1" u="sng" dirty="0">
                <a:solidFill>
                  <a:srgbClr val="161616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rPr>
              <a:t>Metabolic Imbalances (what drives them</a:t>
            </a:r>
            <a:r>
              <a:rPr lang="en-US" sz="1800" b="1" u="sng" dirty="0" smtClean="0">
                <a:solidFill>
                  <a:srgbClr val="161616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rPr>
              <a:t>)                       </a:t>
            </a:r>
            <a:r>
              <a:rPr lang="en-US" i="1" dirty="0" smtClean="0">
                <a:solidFill>
                  <a:srgbClr val="800000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rPr>
              <a:t>Insulin levels</a:t>
            </a:r>
            <a:endParaRPr lang="en-US" i="1" dirty="0">
              <a:solidFill>
                <a:srgbClr val="800000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</a:endParaRPr>
          </a:p>
          <a:p>
            <a:pPr algn="ctr">
              <a:defRPr/>
            </a:pPr>
            <a:r>
              <a:rPr lang="en-US" i="1" dirty="0" smtClean="0">
                <a:solidFill>
                  <a:srgbClr val="800000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rPr>
              <a:t>Inflammation </a:t>
            </a:r>
            <a:endParaRPr lang="en-US" i="1" dirty="0">
              <a:solidFill>
                <a:srgbClr val="800000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</a:endParaRPr>
          </a:p>
          <a:p>
            <a:pPr>
              <a:defRPr/>
            </a:pPr>
            <a:r>
              <a:rPr lang="en-US" b="1" i="1" dirty="0">
                <a:solidFill>
                  <a:srgbClr val="800000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rPr>
              <a:t>                           </a:t>
            </a:r>
            <a:r>
              <a:rPr lang="en-US" i="1" dirty="0" smtClean="0">
                <a:solidFill>
                  <a:srgbClr val="800000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rPr>
              <a:t>Stress </a:t>
            </a:r>
            <a:r>
              <a:rPr lang="en-US" i="1" dirty="0">
                <a:solidFill>
                  <a:srgbClr val="800000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rPr>
              <a:t>HPA Axis (fight-</a:t>
            </a:r>
            <a:r>
              <a:rPr lang="en-US" i="1" dirty="0" smtClean="0">
                <a:solidFill>
                  <a:srgbClr val="800000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rPr>
              <a:t>flight</a:t>
            </a:r>
            <a:r>
              <a:rPr lang="en-US" i="1" dirty="0">
                <a:solidFill>
                  <a:srgbClr val="800000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rPr>
              <a:t>)</a:t>
            </a:r>
            <a:r>
              <a:rPr lang="en-US" i="1" dirty="0" smtClean="0">
                <a:solidFill>
                  <a:srgbClr val="800000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rPr>
              <a:t> </a:t>
            </a:r>
          </a:p>
          <a:p>
            <a:pPr>
              <a:defRPr/>
            </a:pPr>
            <a:r>
              <a:rPr lang="en-US" i="1" dirty="0">
                <a:solidFill>
                  <a:srgbClr val="800000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rPr>
              <a:t> </a:t>
            </a:r>
            <a:r>
              <a:rPr lang="en-US" i="1" dirty="0" smtClean="0">
                <a:solidFill>
                  <a:srgbClr val="800000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rPr>
              <a:t>                                 Detoxification</a:t>
            </a:r>
            <a:endParaRPr lang="en-US" i="1" dirty="0">
              <a:solidFill>
                <a:srgbClr val="800000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</a:endParaRPr>
          </a:p>
        </p:txBody>
      </p:sp>
      <p:sp>
        <p:nvSpPr>
          <p:cNvPr id="33798" name="TextBox 11"/>
          <p:cNvSpPr txBox="1">
            <a:spLocks noChangeArrowheads="1"/>
          </p:cNvSpPr>
          <p:nvPr/>
        </p:nvSpPr>
        <p:spPr bwMode="auto">
          <a:xfrm>
            <a:off x="3657600" y="0"/>
            <a:ext cx="520700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pPr algn="ctr"/>
            <a:r>
              <a:rPr lang="en-US" sz="1800" b="1" u="sng" dirty="0">
                <a:solidFill>
                  <a:srgbClr val="161616"/>
                </a:solidFill>
                <a:latin typeface="Times New Roman" charset="0"/>
                <a:cs typeface="Times New Roman" charset="0"/>
              </a:rPr>
              <a:t>Disease (how things appear)</a:t>
            </a:r>
          </a:p>
          <a:p>
            <a:pPr algn="ctr"/>
            <a:r>
              <a:rPr lang="en-US" sz="1600" dirty="0">
                <a:solidFill>
                  <a:srgbClr val="161616"/>
                </a:solidFill>
                <a:latin typeface="Times New Roman" charset="0"/>
                <a:cs typeface="Times New Roman" charset="0"/>
              </a:rPr>
              <a:t>Pre-diabetes, Diabetes, Obesity, Metabolic Syndrome, Heart Disease, Stroke, Depression, Autoimmunity, Alzheimer</a:t>
            </a:r>
            <a:r>
              <a:rPr lang="ja-JP" altLang="en-US" sz="1600" dirty="0">
                <a:solidFill>
                  <a:srgbClr val="161616"/>
                </a:solidFill>
                <a:latin typeface="Times New Roman" charset="0"/>
                <a:cs typeface="Times New Roman" charset="0"/>
              </a:rPr>
              <a:t>’</a:t>
            </a:r>
            <a:r>
              <a:rPr lang="en-US" altLang="ja-JP" sz="1600" dirty="0">
                <a:solidFill>
                  <a:srgbClr val="161616"/>
                </a:solidFill>
                <a:latin typeface="Times New Roman" charset="0"/>
                <a:cs typeface="Times New Roman" charset="0"/>
              </a:rPr>
              <a:t>s</a:t>
            </a:r>
            <a:r>
              <a:rPr lang="en-US" altLang="ja-JP" sz="1600" dirty="0" smtClean="0">
                <a:solidFill>
                  <a:srgbClr val="161616"/>
                </a:solidFill>
                <a:latin typeface="Times New Roman" charset="0"/>
                <a:cs typeface="Times New Roman" charset="0"/>
              </a:rPr>
              <a:t>,            </a:t>
            </a:r>
            <a:r>
              <a:rPr lang="en-US" dirty="0" smtClean="0">
                <a:solidFill>
                  <a:srgbClr val="800000"/>
                </a:solidFill>
                <a:latin typeface="Times New Roman" charset="0"/>
                <a:cs typeface="Times New Roman" charset="0"/>
              </a:rPr>
              <a:t>Cancer</a:t>
            </a:r>
            <a:endParaRPr lang="en-US" dirty="0">
              <a:solidFill>
                <a:srgbClr val="800000"/>
              </a:solidFill>
              <a:latin typeface="Times New Roman" charset="0"/>
              <a:cs typeface="Times New Roman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10800000" flipV="1">
            <a:off x="1905000" y="685800"/>
            <a:ext cx="1828800" cy="1066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Up-Down Arrow 12"/>
          <p:cNvSpPr/>
          <p:nvPr/>
        </p:nvSpPr>
        <p:spPr bwMode="auto">
          <a:xfrm>
            <a:off x="6184900" y="3733800"/>
            <a:ext cx="152400" cy="838200"/>
          </a:xfrm>
          <a:prstGeom prst="upDownArrow">
            <a:avLst/>
          </a:prstGeom>
          <a:solidFill>
            <a:schemeClr val="accent4">
              <a:lumMod val="1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kzidenz-Grotesk BQ Light" pitchFamily="1" charset="0"/>
              <a:ea typeface="+mn-ea"/>
              <a:cs typeface="+mn-cs"/>
            </a:endParaRPr>
          </a:p>
        </p:txBody>
      </p:sp>
      <p:sp>
        <p:nvSpPr>
          <p:cNvPr id="15" name="Up-Down Arrow 14"/>
          <p:cNvSpPr/>
          <p:nvPr/>
        </p:nvSpPr>
        <p:spPr bwMode="auto">
          <a:xfrm>
            <a:off x="6172200" y="1333501"/>
            <a:ext cx="152400" cy="838200"/>
          </a:xfrm>
          <a:prstGeom prst="upDownArrow">
            <a:avLst/>
          </a:prstGeom>
          <a:solidFill>
            <a:schemeClr val="accent4">
              <a:lumMod val="1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kzidenz-Grotesk BQ Light" pitchFamily="1" charset="0"/>
              <a:ea typeface="+mn-ea"/>
              <a:cs typeface="+mn-cs"/>
            </a:endParaRPr>
          </a:p>
        </p:txBody>
      </p:sp>
      <p:sp>
        <p:nvSpPr>
          <p:cNvPr id="16393" name="TextBox 1"/>
          <p:cNvSpPr txBox="1">
            <a:spLocks noChangeArrowheads="1"/>
          </p:cNvSpPr>
          <p:nvPr/>
        </p:nvSpPr>
        <p:spPr bwMode="auto">
          <a:xfrm>
            <a:off x="11113" y="30163"/>
            <a:ext cx="3200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pPr algn="ctr"/>
            <a:r>
              <a:rPr lang="en-US" dirty="0" smtClean="0">
                <a:solidFill>
                  <a:srgbClr val="800000"/>
                </a:solidFill>
                <a:latin typeface="Times New Roman" charset="0"/>
                <a:cs typeface="Times New Roman" charset="0"/>
              </a:rPr>
              <a:t>Cancer as a metabolic disease</a:t>
            </a:r>
            <a:endParaRPr lang="en-US" dirty="0">
              <a:solidFill>
                <a:srgbClr val="800000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262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  <p:bldP spid="33797" grpId="0"/>
      <p:bldP spid="33798" grpId="0"/>
      <p:bldP spid="13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rgbClr val="800000"/>
                </a:solidFill>
              </a:rPr>
              <a:t>Will the choice I am about to make</a:t>
            </a:r>
            <a:r>
              <a:rPr lang="mr-IN" sz="4000" dirty="0" smtClean="0">
                <a:solidFill>
                  <a:srgbClr val="800000"/>
                </a:solidFill>
              </a:rPr>
              <a:t>…</a:t>
            </a:r>
            <a:endParaRPr lang="en-US" sz="4000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Raise my sugar-insulin or lower my sugar-insulin?</a:t>
            </a:r>
          </a:p>
          <a:p>
            <a:r>
              <a:rPr lang="en-US" dirty="0" smtClean="0"/>
              <a:t>Rev up my immune system (more inflammation) or relax my immune system?</a:t>
            </a:r>
          </a:p>
          <a:p>
            <a:r>
              <a:rPr lang="en-US" dirty="0" smtClean="0"/>
              <a:t>Raise my stress levels (cortisol) or lower my stress levels (cortisol)</a:t>
            </a:r>
          </a:p>
          <a:p>
            <a:r>
              <a:rPr lang="en-US" dirty="0" smtClean="0"/>
              <a:t>Increase or reduce to amount of toxins in my system?</a:t>
            </a:r>
          </a:p>
          <a:p>
            <a:r>
              <a:rPr lang="en-US" dirty="0" smtClean="0"/>
              <a:t>Enhance loving and meaningful relationships?</a:t>
            </a:r>
          </a:p>
          <a:p>
            <a:r>
              <a:rPr lang="en-US" dirty="0" smtClean="0"/>
              <a:t>Be forgiving or not?</a:t>
            </a:r>
          </a:p>
          <a:p>
            <a:r>
              <a:rPr lang="en-US" dirty="0" smtClean="0"/>
              <a:t>Increase my steps/day or not?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716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400"/>
            <a:ext cx="9144000" cy="53714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4500" y="2932331"/>
            <a:ext cx="7061200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40 % all cancers in US linked to weight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00000"/>
                </a:solidFill>
              </a:rPr>
              <a:t>70% US adults overweight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00000"/>
                </a:solidFill>
              </a:rPr>
              <a:t>55% in women breast, ovarian, endometrial, liver, kidney, pancreas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00000"/>
                </a:solidFill>
              </a:rPr>
              <a:t>Increased inflammation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00000"/>
                </a:solidFill>
              </a:rPr>
              <a:t>Estrogen disruption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00000"/>
                </a:solidFill>
              </a:rPr>
              <a:t>Higher insulin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00000"/>
                </a:solidFill>
              </a:rPr>
              <a:t>Lower poor quality carbs/higher good quality fats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00000"/>
                </a:solidFill>
              </a:rPr>
              <a:t>Time restricted feeding</a:t>
            </a:r>
            <a:endParaRPr lang="en-US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40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2452" y="4985939"/>
            <a:ext cx="7414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800000"/>
                </a:solidFill>
              </a:rPr>
              <a:t>Nutrition</a:t>
            </a:r>
            <a:endParaRPr lang="en-US" sz="3600" dirty="0">
              <a:solidFill>
                <a:srgbClr val="800000"/>
              </a:solidFill>
            </a:endParaRPr>
          </a:p>
        </p:txBody>
      </p:sp>
      <p:pic>
        <p:nvPicPr>
          <p:cNvPr id="3" name="Picture 2" descr="broccoli_visual_st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419" y="1177695"/>
            <a:ext cx="5840664" cy="328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85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2982" y="4817874"/>
            <a:ext cx="5359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Insulin Resistance</a:t>
            </a:r>
            <a:endParaRPr lang="en-US" sz="2800" dirty="0"/>
          </a:p>
        </p:txBody>
      </p:sp>
      <p:pic>
        <p:nvPicPr>
          <p:cNvPr id="3" name="Picture 2" descr="Screen-shot-2012-08-31-at-7.00.57-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173" y="1276821"/>
            <a:ext cx="6062540" cy="332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6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6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199" y="284163"/>
            <a:ext cx="7162801" cy="529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44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267" y="160219"/>
            <a:ext cx="8397922" cy="85811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Reduce carbohydrate-dense foods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" y="1855479"/>
            <a:ext cx="5320367" cy="294224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Major contributor of obesity, insulin resistance, changes in blood lipids, inflammation, and alterations of the organisms in the human microbiome</a:t>
            </a:r>
          </a:p>
          <a:p>
            <a:r>
              <a:rPr lang="en-US" dirty="0" smtClean="0"/>
              <a:t>A huge area of opportunity in individuals with increased belly fat, pre-diabetes or diabetes…these are health features of  carbohydrate intolerance.</a:t>
            </a:r>
          </a:p>
          <a:p>
            <a:r>
              <a:rPr lang="en-US" dirty="0" smtClean="0"/>
              <a:t>For most, sugar and refined, grain-based foods are problematic: eliminate and observe.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545" y="817171"/>
            <a:ext cx="3821455" cy="490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96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4200" y="444500"/>
            <a:ext cx="337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800000"/>
                </a:solidFill>
              </a:rPr>
              <a:t>Sugar, Fructose and Carbohydrate-Dense Grains</a:t>
            </a:r>
            <a:endParaRPr lang="en-US" sz="2000" dirty="0">
              <a:solidFill>
                <a:srgbClr val="800000"/>
              </a:solidFill>
            </a:endParaRPr>
          </a:p>
        </p:txBody>
      </p:sp>
      <p:pic>
        <p:nvPicPr>
          <p:cNvPr id="3" name="Picture 2" descr="low-carb-guide-avoid-1-800x4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1193799"/>
            <a:ext cx="2519731" cy="126301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581400" y="2456814"/>
            <a:ext cx="2438400" cy="20897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Oral and Gut </a:t>
            </a:r>
          </a:p>
          <a:p>
            <a:pPr algn="ctr"/>
            <a:r>
              <a:rPr lang="en-US" dirty="0" smtClean="0"/>
              <a:t>Microbiome</a:t>
            </a:r>
            <a:endParaRPr lang="en-US" dirty="0"/>
          </a:p>
        </p:txBody>
      </p:sp>
      <p:sp>
        <p:nvSpPr>
          <p:cNvPr id="5" name="Curved Left Arrow 4"/>
          <p:cNvSpPr/>
          <p:nvPr/>
        </p:nvSpPr>
        <p:spPr>
          <a:xfrm>
            <a:off x="2819400" y="2628900"/>
            <a:ext cx="762000" cy="1803400"/>
          </a:xfrm>
          <a:prstGeom prst="curvedLeftArrow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8299" y="3955870"/>
            <a:ext cx="28829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Inflammation</a:t>
            </a:r>
          </a:p>
          <a:p>
            <a:r>
              <a:rPr lang="en-US" dirty="0" smtClean="0"/>
              <a:t>Altered neurotransmitters</a:t>
            </a:r>
          </a:p>
          <a:p>
            <a:r>
              <a:rPr lang="en-US" dirty="0" smtClean="0"/>
              <a:t>Insulin Resistance</a:t>
            </a:r>
          </a:p>
          <a:p>
            <a:r>
              <a:rPr lang="en-US" dirty="0" smtClean="0"/>
              <a:t>Weight and Metabolism</a:t>
            </a:r>
          </a:p>
          <a:p>
            <a:r>
              <a:rPr lang="en-US" dirty="0" smtClean="0"/>
              <a:t>Mitochondria-Oxidative stress</a:t>
            </a:r>
          </a:p>
          <a:p>
            <a:r>
              <a:rPr lang="en-US" dirty="0" smtClean="0"/>
              <a:t>HPA axis </a:t>
            </a:r>
            <a:r>
              <a:rPr lang="mr-IN" dirty="0" smtClean="0"/>
              <a:t>–</a:t>
            </a:r>
            <a:r>
              <a:rPr lang="en-US" dirty="0" smtClean="0"/>
              <a:t>Stress Response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46700" y="382944"/>
            <a:ext cx="377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High-Quality Plant-Based Carbs</a:t>
            </a:r>
            <a:endParaRPr lang="en-US" sz="2000" dirty="0">
              <a:solidFill>
                <a:srgbClr val="800000"/>
              </a:solidFill>
            </a:endParaRPr>
          </a:p>
        </p:txBody>
      </p:sp>
      <p:pic>
        <p:nvPicPr>
          <p:cNvPr id="8" name="Picture 7" descr="Vegetabl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857" y="1090830"/>
            <a:ext cx="1365983" cy="1365983"/>
          </a:xfrm>
          <a:prstGeom prst="rect">
            <a:avLst/>
          </a:prstGeom>
        </p:spPr>
      </p:pic>
      <p:pic>
        <p:nvPicPr>
          <p:cNvPr id="9" name="Picture 8" descr="landscape-1445904648-g-onions-garlic-14566114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193799"/>
            <a:ext cx="1930400" cy="965200"/>
          </a:xfrm>
          <a:prstGeom prst="rect">
            <a:avLst/>
          </a:prstGeom>
        </p:spPr>
      </p:pic>
      <p:sp>
        <p:nvSpPr>
          <p:cNvPr id="10" name="Curved Right Arrow 9"/>
          <p:cNvSpPr/>
          <p:nvPr/>
        </p:nvSpPr>
        <p:spPr>
          <a:xfrm>
            <a:off x="6019800" y="2628900"/>
            <a:ext cx="777040" cy="1803400"/>
          </a:xfrm>
          <a:prstGeom prst="curvedRightArrow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96840" y="3955870"/>
            <a:ext cx="20677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Protection from:</a:t>
            </a:r>
          </a:p>
          <a:p>
            <a:r>
              <a:rPr lang="en-US" dirty="0"/>
              <a:t> </a:t>
            </a:r>
            <a:r>
              <a:rPr lang="en-US" dirty="0" smtClean="0"/>
              <a:t>Inflammation</a:t>
            </a:r>
          </a:p>
          <a:p>
            <a:r>
              <a:rPr lang="en-US" dirty="0"/>
              <a:t> </a:t>
            </a:r>
            <a:r>
              <a:rPr lang="en-US" dirty="0" smtClean="0"/>
              <a:t>Diabetes</a:t>
            </a:r>
          </a:p>
          <a:p>
            <a:r>
              <a:rPr lang="en-US" dirty="0"/>
              <a:t> </a:t>
            </a:r>
            <a:r>
              <a:rPr lang="en-US" dirty="0" smtClean="0"/>
              <a:t>Cancer</a:t>
            </a:r>
          </a:p>
          <a:p>
            <a:r>
              <a:rPr lang="en-US" dirty="0"/>
              <a:t> </a:t>
            </a:r>
            <a:r>
              <a:rPr lang="en-US" dirty="0" smtClean="0"/>
              <a:t>Obesity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856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7" grpId="0"/>
      <p:bldP spid="10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971"/>
            <a:ext cx="9144000" cy="455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847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1720680" y="5026124"/>
            <a:ext cx="568220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Times" pitchFamily="-107" charset="0"/>
              </a:rPr>
              <a:t>“The future ain’t what it used to be”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Times" pitchFamily="-107" charset="0"/>
              </a:rPr>
              <a:t>Yogi Berra</a:t>
            </a:r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304800"/>
            <a:ext cx="5105400" cy="43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3666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chf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237"/>
            <a:ext cx="9144000" cy="536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76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chf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417"/>
            <a:ext cx="9144000" cy="519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31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G-vegetable-oil-thumb1x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203200"/>
            <a:ext cx="4762500" cy="476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32000" y="4965700"/>
            <a:ext cx="5397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00000"/>
                </a:solidFill>
              </a:rPr>
              <a:t>Frequent use of omega-6 processed vegetable oils increases inflammation.</a:t>
            </a:r>
            <a:endParaRPr lang="en-US" sz="2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879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064" y="274638"/>
            <a:ext cx="5640707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More quality fat sources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064" y="2051465"/>
            <a:ext cx="3936039" cy="331982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Pasture-raised eggs</a:t>
            </a:r>
          </a:p>
          <a:p>
            <a:r>
              <a:rPr lang="en-US" dirty="0" smtClean="0"/>
              <a:t>Fatty fish e.g. salmon, sardines, anchovies, mackerel, trout</a:t>
            </a:r>
          </a:p>
          <a:p>
            <a:r>
              <a:rPr lang="en-US" dirty="0" smtClean="0"/>
              <a:t>Grass fed meats, lamb, poultry</a:t>
            </a:r>
          </a:p>
          <a:p>
            <a:r>
              <a:rPr lang="en-US" dirty="0" smtClean="0"/>
              <a:t>Grass-fed butter; ghee</a:t>
            </a:r>
          </a:p>
          <a:p>
            <a:r>
              <a:rPr lang="en-US" dirty="0" smtClean="0"/>
              <a:t>Whole fat dairy, yogurt</a:t>
            </a:r>
          </a:p>
          <a:p>
            <a:r>
              <a:rPr lang="en-US" dirty="0" smtClean="0"/>
              <a:t>Extra virgin olive oil</a:t>
            </a:r>
          </a:p>
          <a:p>
            <a:r>
              <a:rPr lang="en-US" dirty="0" smtClean="0"/>
              <a:t>Extra virgin coconut oil</a:t>
            </a:r>
          </a:p>
          <a:p>
            <a:r>
              <a:rPr lang="en-US" dirty="0" smtClean="0"/>
              <a:t>Avocados, olives</a:t>
            </a:r>
          </a:p>
          <a:p>
            <a:r>
              <a:rPr lang="en-US" dirty="0" smtClean="0"/>
              <a:t>Nuts - macadamia, walnuts, pecans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155" y="2006838"/>
            <a:ext cx="4454697" cy="237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28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41158"/>
            <a:ext cx="8521700" cy="498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64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tamind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606" y="466276"/>
            <a:ext cx="3487471" cy="23277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2400" y="3225799"/>
            <a:ext cx="370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Many epidemiologic studies associate low vitamin D levels with most chronic, complex diseases including cancer.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Sunlight is the ultimate source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Studies suggest a desirable blood level of at least 30 - 50 </a:t>
            </a:r>
            <a:r>
              <a:rPr lang="en-US" dirty="0" err="1" smtClean="0"/>
              <a:t>ng</a:t>
            </a:r>
            <a:r>
              <a:rPr lang="en-US" dirty="0" smtClean="0"/>
              <a:t>/ml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? Sunlight vs. supplement</a:t>
            </a:r>
            <a:endParaRPr lang="en-US" dirty="0"/>
          </a:p>
        </p:txBody>
      </p:sp>
      <p:pic>
        <p:nvPicPr>
          <p:cNvPr id="4" name="Picture 3" descr="41CLUUlgeH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77" y="2498824"/>
            <a:ext cx="2021397" cy="3622576"/>
          </a:xfrm>
          <a:prstGeom prst="rect">
            <a:avLst/>
          </a:prstGeom>
        </p:spPr>
      </p:pic>
      <p:pic>
        <p:nvPicPr>
          <p:cNvPr id="5" name="Picture 4" descr="61rd8mRgVyL._SL1500_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541" y="2590799"/>
            <a:ext cx="246021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02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800000"/>
                </a:solidFill>
              </a:rPr>
              <a:t>Quality of light and health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600200"/>
            <a:ext cx="69977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Circadian rhythm critical for health</a:t>
            </a:r>
          </a:p>
          <a:p>
            <a:r>
              <a:rPr lang="en-US" dirty="0" smtClean="0"/>
              <a:t>Light Box 10,000 lux 20-30” in am</a:t>
            </a:r>
          </a:p>
          <a:p>
            <a:r>
              <a:rPr lang="en-US" dirty="0" smtClean="0"/>
              <a:t>Vitamin D lamps 5-10”/day</a:t>
            </a:r>
          </a:p>
          <a:p>
            <a:r>
              <a:rPr lang="en-US" dirty="0" smtClean="0"/>
              <a:t>Incandescent lighting after sunset</a:t>
            </a:r>
          </a:p>
          <a:p>
            <a:r>
              <a:rPr lang="en-US" dirty="0" smtClean="0"/>
              <a:t>“Blue-Blocker” glasses, filters for smart phones, computers, tablets (f*lux, iris)</a:t>
            </a:r>
          </a:p>
          <a:p>
            <a:r>
              <a:rPr lang="en-US" dirty="0" smtClean="0"/>
              <a:t>Infrared saunas</a:t>
            </a:r>
          </a:p>
          <a:p>
            <a:r>
              <a:rPr lang="en-US" dirty="0" smtClean="0"/>
              <a:t>LED with CRI 95+</a:t>
            </a:r>
            <a:endParaRPr lang="en-US" dirty="0"/>
          </a:p>
        </p:txBody>
      </p:sp>
      <p:pic>
        <p:nvPicPr>
          <p:cNvPr id="4" name="Picture 3" descr="colors_flam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46050"/>
            <a:ext cx="1549400" cy="209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99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east ca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67" y="680143"/>
            <a:ext cx="8018469" cy="499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78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east ca 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40" y="533234"/>
            <a:ext cx="8293342" cy="496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81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isease_prevent_serum__25OHD_lev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0902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185738"/>
            <a:ext cx="49784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800000"/>
                </a:solidFill>
              </a:rPr>
              <a:t>Learning objectives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To understand the lifestyle factors that are associated with cancer risk and cancer prognosis.</a:t>
            </a:r>
          </a:p>
          <a:p>
            <a:r>
              <a:rPr lang="en-US" dirty="0" smtClean="0"/>
              <a:t>Review the research associating growing gene-environment mismatch with metabolic risk factors e.g. </a:t>
            </a:r>
            <a:r>
              <a:rPr lang="en-US" i="1" dirty="0" smtClean="0">
                <a:solidFill>
                  <a:srgbClr val="800000"/>
                </a:solidFill>
              </a:rPr>
              <a:t>weight, inflammation, stress, insulin, and toxins </a:t>
            </a:r>
            <a:r>
              <a:rPr lang="en-US" dirty="0" smtClean="0"/>
              <a:t>and cancer. </a:t>
            </a:r>
          </a:p>
          <a:p>
            <a:r>
              <a:rPr lang="en-US" dirty="0" smtClean="0"/>
              <a:t>To understand how lifestyle change can modify cancer risk and improve long-term response to treatment by mitigating these risks.</a:t>
            </a:r>
          </a:p>
        </p:txBody>
      </p:sp>
      <p:pic>
        <p:nvPicPr>
          <p:cNvPr id="5" name="Picture 4" descr="Yoga-DN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44" y="304799"/>
            <a:ext cx="1177638" cy="129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85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icture 2_ppt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2286000" y="228600"/>
            <a:ext cx="4511675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940680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439150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6223516"/>
            <a:ext cx="633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Environmental Working Group </a:t>
            </a:r>
            <a:r>
              <a:rPr lang="en-US" dirty="0" err="1" smtClean="0"/>
              <a:t>Ewg.org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856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"/>
            <a:ext cx="69850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809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cessed-foo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70961"/>
            <a:ext cx="7467600" cy="590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71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solidFill>
                <a:schemeClr val="bg1"/>
              </a:solidFill>
              <a:latin typeface="Times New Roman" pitchFamily="-111" charset="0"/>
              <a:ea typeface="ＭＳ Ｐゴシック" pitchFamily="-111" charset="-128"/>
            </a:endParaRPr>
          </a:p>
        </p:txBody>
      </p:sp>
      <p:pic>
        <p:nvPicPr>
          <p:cNvPr id="74755" name="Picture 3" descr="nchicken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61653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 descr="192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8" y="292100"/>
            <a:ext cx="8577262" cy="581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8454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315540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09600"/>
            <a:ext cx="5715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6168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066800"/>
            <a:ext cx="5029200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6520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9677"/>
            <a:ext cx="9144000" cy="424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62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74" y="150785"/>
            <a:ext cx="8026400" cy="5880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6200" y="6218535"/>
            <a:ext cx="383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Prevalence up 3.7%/ </a:t>
            </a:r>
            <a:r>
              <a:rPr lang="en-US" dirty="0" smtClean="0"/>
              <a:t>year</a:t>
            </a:r>
          </a:p>
          <a:p>
            <a:pPr algn="ctr"/>
            <a:r>
              <a:rPr lang="en-US" dirty="0"/>
              <a:t>M</a:t>
            </a:r>
            <a:r>
              <a:rPr lang="en-US" dirty="0" smtClean="0"/>
              <a:t>ortality </a:t>
            </a:r>
            <a:r>
              <a:rPr lang="en-US" dirty="0"/>
              <a:t>up 1.7</a:t>
            </a:r>
            <a:r>
              <a:rPr lang="en-US" dirty="0" smtClean="0"/>
              <a:t>%/year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699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1600" y="2032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sz="3200" dirty="0">
                <a:solidFill>
                  <a:srgbClr val="80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Principles of Healthy Detoxification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534400" cy="4572000"/>
          </a:xfrm>
        </p:spPr>
        <p:txBody>
          <a:bodyPr>
            <a:normAutofit fontScale="85000" lnSpcReduction="10000"/>
          </a:bodyPr>
          <a:lstStyle/>
          <a:p>
            <a:pPr marL="609600" indent="-609600" eaLnBrk="1" hangingPunct="1">
              <a:lnSpc>
                <a:spcPct val="90000"/>
              </a:lnSpc>
              <a:buFontTx/>
              <a:buChar char="•"/>
            </a:pPr>
            <a:r>
              <a:rPr lang="en-US" dirty="0">
                <a:latin typeface="Times" charset="0"/>
                <a:ea typeface="ＭＳ Ｐゴシック" charset="0"/>
                <a:cs typeface="ＭＳ Ｐゴシック" charset="0"/>
              </a:rPr>
              <a:t>Minimize your exposure to toxins by eating organic foods, moderating processed foods with refined grain flour, </a:t>
            </a:r>
            <a:r>
              <a:rPr lang="en-US" dirty="0" smtClean="0">
                <a:latin typeface="Times" charset="0"/>
                <a:ea typeface="ＭＳ Ｐゴシック" charset="0"/>
                <a:cs typeface="ＭＳ Ｐゴシック" charset="0"/>
              </a:rPr>
              <a:t>and sugar. 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marL="609600" indent="-609600" eaLnBrk="1" hangingPunct="1">
              <a:lnSpc>
                <a:spcPct val="90000"/>
              </a:lnSpc>
              <a:buClr>
                <a:srgbClr val="193343"/>
              </a:buClr>
              <a:buFontTx/>
              <a:buChar char="•"/>
            </a:pPr>
            <a:r>
              <a:rPr lang="en-US" dirty="0" smtClean="0">
                <a:latin typeface="Times" charset="0"/>
                <a:ea typeface="ＭＳ Ｐゴシック" charset="0"/>
                <a:cs typeface="ＭＳ Ｐゴシック" charset="0"/>
              </a:rPr>
              <a:t>Drink </a:t>
            </a:r>
            <a:r>
              <a:rPr lang="en-US" dirty="0">
                <a:latin typeface="Times" charset="0"/>
                <a:ea typeface="ＭＳ Ｐゴシック" charset="0"/>
                <a:cs typeface="ＭＳ Ｐゴシック" charset="0"/>
              </a:rPr>
              <a:t>filtered water</a:t>
            </a:r>
          </a:p>
          <a:p>
            <a:pPr marL="609600" indent="-609600" eaLnBrk="1" hangingPunct="1">
              <a:lnSpc>
                <a:spcPct val="90000"/>
              </a:lnSpc>
              <a:buClr>
                <a:srgbClr val="193343"/>
              </a:buClr>
              <a:buFontTx/>
              <a:buChar char="•"/>
            </a:pPr>
            <a:r>
              <a:rPr lang="en-US" dirty="0">
                <a:latin typeface="Times" charset="0"/>
                <a:ea typeface="ＭＳ Ｐゴシック" charset="0"/>
                <a:cs typeface="ＭＳ Ｐゴシック" charset="0"/>
              </a:rPr>
              <a:t>Keep your bowels moving once or twice a day</a:t>
            </a:r>
          </a:p>
          <a:p>
            <a:pPr marL="609600" indent="-609600" eaLnBrk="1" hangingPunct="1">
              <a:lnSpc>
                <a:spcPct val="90000"/>
              </a:lnSpc>
              <a:buClr>
                <a:srgbClr val="193343"/>
              </a:buClr>
              <a:buFontTx/>
              <a:buChar char="•"/>
            </a:pPr>
            <a:r>
              <a:rPr lang="en-US" dirty="0" smtClean="0">
                <a:latin typeface="Times" charset="0"/>
                <a:ea typeface="ＭＳ Ｐゴシック" charset="0"/>
                <a:cs typeface="ＭＳ Ｐゴシック" charset="0"/>
              </a:rPr>
              <a:t>Eat </a:t>
            </a:r>
            <a:r>
              <a:rPr lang="en-US" dirty="0">
                <a:latin typeface="Times" charset="0"/>
                <a:ea typeface="ＭＳ Ｐゴシック" charset="0"/>
                <a:cs typeface="ＭＳ Ｐゴシック" charset="0"/>
              </a:rPr>
              <a:t>organic animal products.</a:t>
            </a:r>
          </a:p>
          <a:p>
            <a:pPr marL="609600" indent="-609600" eaLnBrk="1" hangingPunct="1">
              <a:lnSpc>
                <a:spcPct val="90000"/>
              </a:lnSpc>
              <a:buClr>
                <a:srgbClr val="193343"/>
              </a:buClr>
              <a:buFontTx/>
              <a:buChar char="•"/>
            </a:pPr>
            <a:r>
              <a:rPr lang="en-US" dirty="0">
                <a:latin typeface="Times" charset="0"/>
                <a:ea typeface="ＭＳ Ｐゴシック" charset="0"/>
                <a:cs typeface="ＭＳ Ｐゴシック" charset="0"/>
              </a:rPr>
              <a:t>Eat </a:t>
            </a:r>
            <a:r>
              <a:rPr lang="en-US" dirty="0" smtClean="0">
                <a:latin typeface="Times" charset="0"/>
                <a:ea typeface="ＭＳ Ｐゴシック" charset="0"/>
                <a:cs typeface="ＭＳ Ｐゴシック" charset="0"/>
              </a:rPr>
              <a:t>at least 5 servings </a:t>
            </a:r>
            <a:r>
              <a:rPr lang="en-US" dirty="0">
                <a:latin typeface="Times" charset="0"/>
                <a:ea typeface="ＭＳ Ｐゴシック" charset="0"/>
                <a:cs typeface="ＭＳ Ｐゴシック" charset="0"/>
              </a:rPr>
              <a:t>of colorful </a:t>
            </a:r>
            <a:r>
              <a:rPr lang="en-US" dirty="0" smtClean="0">
                <a:latin typeface="Times" charset="0"/>
                <a:ea typeface="ＭＳ Ｐゴシック" charset="0"/>
                <a:cs typeface="ＭＳ Ｐゴシック" charset="0"/>
              </a:rPr>
              <a:t>vegetables </a:t>
            </a:r>
            <a:r>
              <a:rPr lang="en-US" dirty="0">
                <a:latin typeface="Times" charset="0"/>
                <a:ea typeface="ＭＳ Ｐゴシック" charset="0"/>
                <a:cs typeface="ＭＳ Ｐゴシック" charset="0"/>
              </a:rPr>
              <a:t>and </a:t>
            </a:r>
            <a:r>
              <a:rPr lang="en-US" dirty="0" smtClean="0">
                <a:latin typeface="Times" charset="0"/>
                <a:ea typeface="ＭＳ Ｐゴシック" charset="0"/>
                <a:cs typeface="ＭＳ Ｐゴシック" charset="0"/>
              </a:rPr>
              <a:t>fruits</a:t>
            </a:r>
          </a:p>
          <a:p>
            <a:pPr marL="609600" indent="-609600" eaLnBrk="1" hangingPunct="1">
              <a:lnSpc>
                <a:spcPct val="90000"/>
              </a:lnSpc>
              <a:buClr>
                <a:srgbClr val="193343"/>
              </a:buClr>
              <a:buFontTx/>
              <a:buChar char="•"/>
            </a:pPr>
            <a:r>
              <a:rPr lang="en-US" dirty="0" smtClean="0">
                <a:latin typeface="Times" charset="0"/>
                <a:ea typeface="ＭＳ Ｐゴシック" charset="0"/>
                <a:cs typeface="ＭＳ Ｐゴシック" charset="0"/>
              </a:rPr>
              <a:t>Eliminate </a:t>
            </a:r>
            <a:r>
              <a:rPr lang="en-US" dirty="0">
                <a:latin typeface="Times" charset="0"/>
                <a:ea typeface="ＭＳ Ｐゴシック" charset="0"/>
                <a:cs typeface="ＭＳ Ｐゴシック" charset="0"/>
              </a:rPr>
              <a:t>nicotine and moderate alcohol intake (e.g. no more than 1 drink/day</a:t>
            </a:r>
            <a:r>
              <a:rPr lang="en-US" dirty="0" smtClean="0">
                <a:latin typeface="Times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609600" indent="-609600">
              <a:lnSpc>
                <a:spcPct val="80000"/>
              </a:lnSpc>
              <a:buClr>
                <a:srgbClr val="193343"/>
              </a:buClr>
              <a:buFontTx/>
              <a:buChar char="•"/>
            </a:pPr>
            <a:r>
              <a:rPr lang="en-US" dirty="0">
                <a:latin typeface="Times" charset="0"/>
                <a:ea typeface="ＭＳ Ｐゴシック" charset="0"/>
                <a:cs typeface="ＭＳ Ｐゴシック" charset="0"/>
              </a:rPr>
              <a:t>Sweat profusely at least 3 times a week e.g. </a:t>
            </a:r>
            <a:r>
              <a:rPr lang="en-US" dirty="0" smtClean="0">
                <a:latin typeface="Times" charset="0"/>
                <a:ea typeface="ＭＳ Ｐゴシック" charset="0"/>
                <a:cs typeface="ＭＳ Ｐゴシック" charset="0"/>
              </a:rPr>
              <a:t>IR sauna</a:t>
            </a:r>
            <a:r>
              <a:rPr lang="en-US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dirty="0" smtClean="0">
                <a:latin typeface="Times" charset="0"/>
                <a:ea typeface="ＭＳ Ｐゴシック" charset="0"/>
                <a:cs typeface="ＭＳ Ｐゴシック" charset="0"/>
              </a:rPr>
              <a:t>steam sauna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marL="609600" indent="-609600">
              <a:lnSpc>
                <a:spcPct val="80000"/>
              </a:lnSpc>
              <a:buClr>
                <a:srgbClr val="193343"/>
              </a:buClr>
              <a:buFontTx/>
              <a:buChar char="•"/>
            </a:pPr>
            <a:r>
              <a:rPr lang="en-US" dirty="0">
                <a:latin typeface="Times" charset="0"/>
                <a:ea typeface="ＭＳ Ｐゴシック" charset="0"/>
                <a:cs typeface="ＭＳ Ｐゴシック" charset="0"/>
              </a:rPr>
              <a:t>Mindfulness practice</a:t>
            </a:r>
          </a:p>
          <a:p>
            <a:pPr marL="609600" indent="-609600" eaLnBrk="1" hangingPunct="1">
              <a:lnSpc>
                <a:spcPct val="90000"/>
              </a:lnSpc>
              <a:buClr>
                <a:srgbClr val="193343"/>
              </a:buClr>
              <a:buFontTx/>
              <a:buChar char="•"/>
            </a:pP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52842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991600" cy="685800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80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What else can a person to do to reduce toxic burden?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839200" cy="47244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Tx/>
              <a:buChar char="•"/>
            </a:pPr>
            <a:r>
              <a:rPr lang="en-US" dirty="0">
                <a:latin typeface="Baskerville" charset="0"/>
                <a:ea typeface="ＭＳ Ｐゴシック" charset="0"/>
                <a:cs typeface="ＭＳ Ｐゴシック" charset="0"/>
              </a:rPr>
              <a:t>Buy and eat organic whenever possible</a:t>
            </a:r>
          </a:p>
          <a:p>
            <a:pPr eaLnBrk="1" hangingPunct="1">
              <a:buFontTx/>
              <a:buChar char="•"/>
            </a:pPr>
            <a:r>
              <a:rPr lang="en-US" dirty="0" smtClean="0">
                <a:latin typeface="Baskerville" charset="0"/>
                <a:ea typeface="ＭＳ Ｐゴシック" charset="0"/>
                <a:cs typeface="ＭＳ Ｐゴシック" charset="0"/>
              </a:rPr>
              <a:t>Consider </a:t>
            </a:r>
            <a:r>
              <a:rPr lang="en-US" dirty="0">
                <a:latin typeface="Baskerville" charset="0"/>
                <a:ea typeface="ＭＳ Ｐゴシック" charset="0"/>
                <a:cs typeface="ＭＳ Ｐゴシック" charset="0"/>
              </a:rPr>
              <a:t>glass or ceramic containers instead of plastic</a:t>
            </a:r>
          </a:p>
          <a:p>
            <a:pPr eaLnBrk="1" hangingPunct="1">
              <a:buFontTx/>
              <a:buChar char="•"/>
            </a:pPr>
            <a:r>
              <a:rPr lang="en-US" dirty="0">
                <a:latin typeface="Baskerville" charset="0"/>
                <a:ea typeface="ＭＳ Ｐゴシック" charset="0"/>
                <a:cs typeface="ＭＳ Ｐゴシック" charset="0"/>
              </a:rPr>
              <a:t>Decline stain protection treatments for upholstery or floor coverings</a:t>
            </a:r>
          </a:p>
          <a:p>
            <a:pPr eaLnBrk="1" hangingPunct="1">
              <a:buFontTx/>
              <a:buChar char="•"/>
            </a:pPr>
            <a:r>
              <a:rPr lang="en-US" dirty="0">
                <a:latin typeface="Baskerville" charset="0"/>
                <a:ea typeface="ＭＳ Ｐゴシック" charset="0"/>
                <a:cs typeface="ＭＳ Ｐゴシック" charset="0"/>
              </a:rPr>
              <a:t>Ask about VOCs (volatile organic compounds) in paints, new carpeting, furniture</a:t>
            </a:r>
          </a:p>
          <a:p>
            <a:pPr eaLnBrk="1" hangingPunct="1">
              <a:buFontTx/>
              <a:buChar char="•"/>
            </a:pPr>
            <a:r>
              <a:rPr lang="en-US" dirty="0">
                <a:latin typeface="Baskerville" charset="0"/>
                <a:ea typeface="ＭＳ Ｐゴシック" charset="0"/>
                <a:cs typeface="ＭＳ Ｐゴシック" charset="0"/>
              </a:rPr>
              <a:t>Avoid polycarbonate plastics with </a:t>
            </a:r>
            <a:r>
              <a:rPr lang="ja-JP" altLang="en-US" dirty="0">
                <a:latin typeface="Baskerville" charset="0"/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latin typeface="Baskerville" charset="0"/>
                <a:ea typeface="ＭＳ Ｐゴシック" charset="0"/>
                <a:cs typeface="ＭＳ Ｐゴシック" charset="0"/>
              </a:rPr>
              <a:t>7</a:t>
            </a:r>
            <a:r>
              <a:rPr lang="ja-JP" altLang="en-US" dirty="0">
                <a:latin typeface="Baskerville" charset="0"/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latin typeface="Baskerville" charset="0"/>
                <a:ea typeface="ＭＳ Ｐゴシック" charset="0"/>
                <a:cs typeface="ＭＳ Ｐゴシック" charset="0"/>
              </a:rPr>
              <a:t> and </a:t>
            </a:r>
            <a:r>
              <a:rPr lang="ja-JP" altLang="en-US" dirty="0">
                <a:latin typeface="Baskerville" charset="0"/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latin typeface="Baskerville" charset="0"/>
                <a:ea typeface="ＭＳ Ｐゴシック" charset="0"/>
                <a:cs typeface="ＭＳ Ｐゴシック" charset="0"/>
              </a:rPr>
              <a:t>3</a:t>
            </a:r>
            <a:r>
              <a:rPr lang="ja-JP" altLang="en-US" dirty="0">
                <a:latin typeface="Baskerville" charset="0"/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latin typeface="Baskerville" charset="0"/>
                <a:ea typeface="ＭＳ Ｐゴシック" charset="0"/>
                <a:cs typeface="ＭＳ Ｐゴシック" charset="0"/>
              </a:rPr>
              <a:t> stamped on bottom.  Consider aluminum instead.</a:t>
            </a:r>
          </a:p>
          <a:p>
            <a:pPr eaLnBrk="1" hangingPunct="1">
              <a:buFontTx/>
              <a:buChar char="•"/>
            </a:pPr>
            <a:r>
              <a:rPr lang="en-US" dirty="0">
                <a:latin typeface="Baskerville" charset="0"/>
                <a:ea typeface="ＭＳ Ｐゴシック" charset="0"/>
                <a:cs typeface="ＭＳ Ｐゴシック" charset="0"/>
              </a:rPr>
              <a:t>Switch to stainless steel or hard-anodized aluminum pots and pans when Teflon cookware wears </a:t>
            </a:r>
            <a:r>
              <a:rPr lang="en-US" dirty="0" smtClean="0">
                <a:latin typeface="Baskerville" charset="0"/>
                <a:ea typeface="ＭＳ Ｐゴシック" charset="0"/>
                <a:cs typeface="ＭＳ Ｐゴシック" charset="0"/>
              </a:rPr>
              <a:t>out</a:t>
            </a:r>
            <a:endParaRPr lang="en-US" dirty="0">
              <a:latin typeface="Baskerville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720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Group 4_ppt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228600" y="685800"/>
            <a:ext cx="8705850" cy="431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1600200" y="5105400"/>
            <a:ext cx="617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Cruciferous and Allium Vegetable Families</a:t>
            </a:r>
          </a:p>
        </p:txBody>
      </p:sp>
    </p:spTree>
    <p:extLst>
      <p:ext uri="{BB962C8B-B14F-4D97-AF65-F5344CB8AC3E}">
        <p14:creationId xmlns:p14="http://schemas.microsoft.com/office/powerpoint/2010/main" val="416323125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75750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Box 2"/>
          <p:cNvSpPr txBox="1">
            <a:spLocks noChangeArrowheads="1"/>
          </p:cNvSpPr>
          <p:nvPr/>
        </p:nvSpPr>
        <p:spPr bwMode="auto">
          <a:xfrm>
            <a:off x="1676400" y="6248400"/>
            <a:ext cx="426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latin typeface="Times New Roman" charset="0"/>
                <a:cs typeface="Times New Roman" charset="0"/>
              </a:rPr>
              <a:t>Ewg.org</a:t>
            </a:r>
          </a:p>
        </p:txBody>
      </p:sp>
    </p:spTree>
    <p:extLst>
      <p:ext uri="{BB962C8B-B14F-4D97-AF65-F5344CB8AC3E}">
        <p14:creationId xmlns:p14="http://schemas.microsoft.com/office/powerpoint/2010/main" val="57102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nam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965200"/>
            <a:ext cx="2427676" cy="4318000"/>
          </a:xfrm>
          <a:prstGeom prst="rect">
            <a:avLst/>
          </a:prstGeom>
        </p:spPr>
      </p:pic>
      <p:pic>
        <p:nvPicPr>
          <p:cNvPr id="3" name="Picture 2" descr="skindeep_app_is_he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0"/>
            <a:ext cx="2781300" cy="2794000"/>
          </a:xfrm>
          <a:prstGeom prst="rect">
            <a:avLst/>
          </a:prstGeom>
        </p:spPr>
      </p:pic>
      <p:pic>
        <p:nvPicPr>
          <p:cNvPr id="5" name="Picture 4" descr="dirty-dozen-lis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638" y="1612900"/>
            <a:ext cx="3756362" cy="325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67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c2097_60cc76b483384416bff6df3af95b54d3-mv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257988"/>
            <a:ext cx="6705600" cy="53749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98800" y="59055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www.ewg.org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314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49500" y="412750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800000"/>
                </a:solidFill>
              </a:rPr>
              <a:t>Stress Response</a:t>
            </a:r>
            <a:endParaRPr lang="en-US" sz="2800" dirty="0">
              <a:solidFill>
                <a:srgbClr val="800000"/>
              </a:solidFill>
            </a:endParaRPr>
          </a:p>
        </p:txBody>
      </p:sp>
      <p:pic>
        <p:nvPicPr>
          <p:cNvPr id="5" name="Picture 4" descr="Stress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0" y="1244600"/>
            <a:ext cx="36830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59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 descr="figure3.1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0"/>
            <a:ext cx="4056063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5996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800000"/>
                </a:solidFill>
                <a:latin typeface="Baskerville" pitchFamily="-111" charset="0"/>
                <a:ea typeface="ＭＳ Ｐゴシック" pitchFamily="-111" charset="-128"/>
                <a:cs typeface="ＭＳ Ｐゴシック" pitchFamily="-111" charset="-128"/>
              </a:rPr>
              <a:t>Fight-Flight or Sympathetic Tone</a:t>
            </a:r>
          </a:p>
        </p:txBody>
      </p:sp>
      <p:pic>
        <p:nvPicPr>
          <p:cNvPr id="2365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219200"/>
            <a:ext cx="3379788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548" name="Picture 4" descr="8022012_df217a3b3b_m.jpg                                       0001894BMacintosh HD                   C0FFAB30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1143000"/>
            <a:ext cx="3200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5041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solidFill>
                  <a:srgbClr val="800000"/>
                </a:solidFill>
                <a:latin typeface="Times New Roman"/>
                <a:ea typeface="ＭＳ Ｐゴシック" pitchFamily="-111" charset="-128"/>
                <a:cs typeface="Times New Roman"/>
              </a:rPr>
              <a:t>Calm or Parasympathetic Tone…..Get “Para”</a:t>
            </a:r>
          </a:p>
        </p:txBody>
      </p:sp>
      <p:pic>
        <p:nvPicPr>
          <p:cNvPr id="2375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057400"/>
            <a:ext cx="4648200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572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219200"/>
            <a:ext cx="3810000" cy="472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8685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561976"/>
            <a:ext cx="72517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rgbClr val="800000"/>
                </a:solidFill>
              </a:rPr>
              <a:t>Lifestyle, Metabolic Fault-lines and Cancer</a:t>
            </a:r>
            <a:endParaRPr lang="en-US" sz="3200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00" y="2235202"/>
            <a:ext cx="6629400" cy="30988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Weight</a:t>
            </a:r>
          </a:p>
          <a:p>
            <a:r>
              <a:rPr lang="en-US" dirty="0" smtClean="0"/>
              <a:t>Inflammation (immune over-stimulation)</a:t>
            </a:r>
          </a:p>
          <a:p>
            <a:r>
              <a:rPr lang="en-US" dirty="0" smtClean="0"/>
              <a:t>High Insulin levels</a:t>
            </a:r>
          </a:p>
          <a:p>
            <a:r>
              <a:rPr lang="en-US" dirty="0" smtClean="0"/>
              <a:t>Detoxification</a:t>
            </a:r>
          </a:p>
          <a:p>
            <a:r>
              <a:rPr lang="en-US" dirty="0" smtClean="0"/>
              <a:t>Low vitamin D </a:t>
            </a:r>
            <a:r>
              <a:rPr lang="mr-IN" dirty="0" smtClean="0"/>
              <a:t>–</a:t>
            </a:r>
            <a:r>
              <a:rPr lang="en-US" dirty="0" smtClean="0"/>
              <a:t> the sunshine vitamin</a:t>
            </a:r>
          </a:p>
          <a:p>
            <a:r>
              <a:rPr lang="en-US" dirty="0" smtClean="0"/>
              <a:t>Stress and the fight-flight response</a:t>
            </a:r>
            <a:endParaRPr lang="en-US" dirty="0"/>
          </a:p>
        </p:txBody>
      </p:sp>
      <p:pic>
        <p:nvPicPr>
          <p:cNvPr id="4" name="Picture 3" descr="Yoga-DN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934" y="215899"/>
            <a:ext cx="1789547" cy="196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24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143000"/>
            <a:ext cx="3657600" cy="26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3962400"/>
            <a:ext cx="4075113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Box 3"/>
          <p:cNvSpPr txBox="1">
            <a:spLocks noChangeArrowheads="1"/>
          </p:cNvSpPr>
          <p:nvPr/>
        </p:nvSpPr>
        <p:spPr bwMode="auto">
          <a:xfrm>
            <a:off x="4267200" y="2057400"/>
            <a:ext cx="3657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Times New Roman" pitchFamily="-111" charset="0"/>
                <a:ea typeface="Times New Roman" pitchFamily="-111" charset="0"/>
                <a:cs typeface="Times New Roman" pitchFamily="-111" charset="0"/>
              </a:rPr>
              <a:t>Chest pounding is out.</a:t>
            </a:r>
          </a:p>
        </p:txBody>
      </p:sp>
      <p:sp>
        <p:nvSpPr>
          <p:cNvPr id="29701" name="TextBox 4"/>
          <p:cNvSpPr txBox="1">
            <a:spLocks noChangeArrowheads="1"/>
          </p:cNvSpPr>
          <p:nvPr/>
        </p:nvSpPr>
        <p:spPr bwMode="auto">
          <a:xfrm>
            <a:off x="5791200" y="45720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Times New Roman" pitchFamily="-111" charset="0"/>
                <a:ea typeface="Times New Roman" pitchFamily="-111" charset="0"/>
                <a:cs typeface="Times New Roman" pitchFamily="-111" charset="0"/>
              </a:rPr>
              <a:t>Grooming is in!</a:t>
            </a:r>
          </a:p>
        </p:txBody>
      </p:sp>
      <p:sp>
        <p:nvSpPr>
          <p:cNvPr id="30726" name="TextBox 5"/>
          <p:cNvSpPr txBox="1">
            <a:spLocks noChangeArrowheads="1"/>
          </p:cNvSpPr>
          <p:nvPr/>
        </p:nvSpPr>
        <p:spPr bwMode="auto">
          <a:xfrm>
            <a:off x="228600" y="152400"/>
            <a:ext cx="8458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800000"/>
                </a:solidFill>
              </a:rPr>
              <a:t>From a health and well-being perspective</a:t>
            </a:r>
            <a:r>
              <a:rPr lang="en-US" sz="2800" dirty="0" smtClean="0">
                <a:solidFill>
                  <a:srgbClr val="800000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rPr>
              <a:t>…</a:t>
            </a:r>
            <a:endParaRPr lang="en-US" sz="28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601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/>
      <p:bldP spid="2970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-SCIAM-5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8600"/>
            <a:ext cx="4550777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33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066800"/>
            <a:ext cx="3276600" cy="1066800"/>
          </a:xfrm>
        </p:spPr>
        <p:txBody>
          <a:bodyPr/>
          <a:lstStyle/>
          <a:p>
            <a:pPr eaLnBrk="1" hangingPunct="1"/>
            <a:r>
              <a:rPr lang="en-US" sz="3200">
                <a:solidFill>
                  <a:srgbClr val="8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Mindfulness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819400"/>
            <a:ext cx="8229600" cy="32004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buFontTx/>
              <a:buChar char="•"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Meditation, prayer,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slow-deep breathing,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guided imagery, yoga, biofeedback, gratitude journal</a:t>
            </a:r>
          </a:p>
          <a:p>
            <a:pPr eaLnBrk="1" hangingPunct="1">
              <a:buFontTx/>
              <a:buChar char="•"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Decreased cortisol, flight-fight response, BP</a:t>
            </a:r>
          </a:p>
          <a:p>
            <a:pPr eaLnBrk="1" hangingPunct="1">
              <a:buFontTx/>
              <a:buChar char="•"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Increased parasympathetic tone</a:t>
            </a:r>
          </a:p>
          <a:p>
            <a:pPr eaLnBrk="1" hangingPunct="1">
              <a:buFontTx/>
              <a:buChar char="•"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Improved mood, concentration, pain tolerance,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resilience</a:t>
            </a:r>
          </a:p>
          <a:p>
            <a:pPr eaLnBrk="1" hangingPunct="1">
              <a:buFontTx/>
              <a:buChar char="•"/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Improved quality of life e.g. pain, anxiety, nausea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Char char="•"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Decreased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inflammation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Char char="•"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Enhanced neuroplasticity</a:t>
            </a:r>
          </a:p>
        </p:txBody>
      </p:sp>
      <p:pic>
        <p:nvPicPr>
          <p:cNvPr id="1638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22263"/>
            <a:ext cx="2132013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909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"/>
            <a:ext cx="8521700" cy="2679700"/>
          </a:xfrm>
          <a:prstGeom prst="rect">
            <a:avLst/>
          </a:prstGeom>
        </p:spPr>
      </p:pic>
      <p:pic>
        <p:nvPicPr>
          <p:cNvPr id="3" name="Picture 2" descr="telome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819400"/>
            <a:ext cx="3823640" cy="322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83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848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Time-Restricted Feeding</a:t>
            </a:r>
            <a:endParaRPr lang="en-US" sz="3600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28343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Time restricted feeding e.g. consume all food within 10-hour </a:t>
            </a:r>
          </a:p>
          <a:p>
            <a:r>
              <a:rPr lang="en-US" sz="2400" dirty="0" smtClean="0"/>
              <a:t>Decreases in body weight and visceral fat</a:t>
            </a:r>
          </a:p>
          <a:p>
            <a:r>
              <a:rPr lang="en-US" sz="2400" dirty="0" smtClean="0"/>
              <a:t>Significant reductions in breast cancer recurrence and improved prognosis (</a:t>
            </a:r>
            <a:r>
              <a:rPr lang="en-US" sz="2400" dirty="0"/>
              <a:t>P</a:t>
            </a:r>
            <a:r>
              <a:rPr lang="en-US" sz="2400" dirty="0" smtClean="0"/>
              <a:t>atterson et al. UCSD)</a:t>
            </a:r>
          </a:p>
          <a:p>
            <a:r>
              <a:rPr lang="en-US" sz="2400" dirty="0" smtClean="0"/>
              <a:t>Improved cardiovascular disease risk profile</a:t>
            </a:r>
          </a:p>
          <a:p>
            <a:r>
              <a:rPr lang="en-US" sz="2400" dirty="0" smtClean="0"/>
              <a:t>Decreased inflammation (</a:t>
            </a:r>
            <a:r>
              <a:rPr lang="it-IT" sz="2400" dirty="0" err="1" smtClean="0"/>
              <a:t>Biogerontology</a:t>
            </a:r>
            <a:r>
              <a:rPr lang="it-IT" sz="2400" dirty="0" smtClean="0"/>
              <a:t>. 2015 Dec;16(6):775-88</a:t>
            </a:r>
            <a:r>
              <a:rPr lang="is-IS" sz="2400" dirty="0" smtClean="0"/>
              <a:t>)</a:t>
            </a:r>
            <a:endParaRPr lang="en-US" sz="2400" dirty="0" smtClean="0"/>
          </a:p>
          <a:p>
            <a:r>
              <a:rPr lang="en-US" sz="2400" dirty="0" smtClean="0"/>
              <a:t>Decreased </a:t>
            </a:r>
            <a:r>
              <a:rPr lang="en-US" sz="2400" dirty="0" err="1" smtClean="0"/>
              <a:t>neuroinflammation</a:t>
            </a:r>
            <a:r>
              <a:rPr lang="en-US" sz="2400" dirty="0" smtClean="0"/>
              <a:t> (</a:t>
            </a:r>
            <a:r>
              <a:rPr lang="sk-SK" sz="2400" dirty="0" smtClean="0"/>
              <a:t>Neurobiol Aging. 2015 May;36(5):1914-23)</a:t>
            </a:r>
          </a:p>
          <a:p>
            <a:r>
              <a:rPr lang="sk-SK" sz="2400" dirty="0" smtClean="0"/>
              <a:t>Autophagy (</a:t>
            </a:r>
            <a:r>
              <a:rPr lang="fi-FI" sz="2400" dirty="0" err="1" smtClean="0"/>
              <a:t>Autophagy</a:t>
            </a:r>
            <a:r>
              <a:rPr lang="fi-FI" sz="2400" dirty="0" smtClean="0"/>
              <a:t>, 2014;10:11, 1879-1882)</a:t>
            </a:r>
            <a:endParaRPr lang="sk-SK" sz="24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pic>
        <p:nvPicPr>
          <p:cNvPr id="4" name="Picture 3" descr="de1219_445370bd0288459a94e4bd1c5491f1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515" y="125749"/>
            <a:ext cx="1572693" cy="176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967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una-bath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0" y="203200"/>
            <a:ext cx="5753100" cy="38290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1300" y="4330700"/>
            <a:ext cx="7239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800000"/>
                </a:solidFill>
              </a:rPr>
              <a:t>Saunas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Really good for health promotion and disease prevention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30” minutes 3-4x/week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Steam or infrared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Stimulates our bodies defense mechanisms</a:t>
            </a:r>
          </a:p>
          <a:p>
            <a:pPr marL="457200" indent="-457200"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4921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extBox 1"/>
          <p:cNvSpPr txBox="1">
            <a:spLocks noChangeArrowheads="1"/>
          </p:cNvSpPr>
          <p:nvPr/>
        </p:nvSpPr>
        <p:spPr bwMode="auto">
          <a:xfrm>
            <a:off x="190500" y="622300"/>
            <a:ext cx="52959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800000"/>
                </a:solidFill>
                <a:latin typeface="Times New Roman" charset="0"/>
                <a:cs typeface="Times New Roman" charset="0"/>
              </a:rPr>
              <a:t>A</a:t>
            </a:r>
            <a:r>
              <a:rPr lang="en-US" sz="3200" dirty="0" smtClean="0">
                <a:solidFill>
                  <a:srgbClr val="800000"/>
                </a:solidFill>
                <a:latin typeface="Times New Roman" charset="0"/>
                <a:cs typeface="Times New Roman" charset="0"/>
              </a:rPr>
              <a:t> Lifestyle Script </a:t>
            </a:r>
            <a:r>
              <a:rPr lang="en-US" sz="3200" dirty="0">
                <a:solidFill>
                  <a:srgbClr val="800000"/>
                </a:solidFill>
                <a:latin typeface="Times New Roman" charset="0"/>
                <a:cs typeface="Times New Roman" charset="0"/>
              </a:rPr>
              <a:t>for </a:t>
            </a:r>
            <a:r>
              <a:rPr lang="en-US" sz="3200" dirty="0" smtClean="0">
                <a:solidFill>
                  <a:srgbClr val="800000"/>
                </a:solidFill>
                <a:latin typeface="Times New Roman" charset="0"/>
                <a:cs typeface="Times New Roman" charset="0"/>
              </a:rPr>
              <a:t>Health and Cancer Risk Reduction</a:t>
            </a:r>
          </a:p>
          <a:p>
            <a:pPr eaLnBrk="1" hangingPunct="1"/>
            <a:endParaRPr lang="en-US" sz="3200" dirty="0">
              <a:solidFill>
                <a:srgbClr val="80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94211" name="TextBox 3"/>
          <p:cNvSpPr txBox="1">
            <a:spLocks noChangeArrowheads="1"/>
          </p:cNvSpPr>
          <p:nvPr/>
        </p:nvSpPr>
        <p:spPr bwMode="auto">
          <a:xfrm>
            <a:off x="76200" y="2489200"/>
            <a:ext cx="89535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dirty="0">
                <a:latin typeface="Times New Roman" charset="0"/>
                <a:cs typeface="Times New Roman" charset="0"/>
              </a:rPr>
              <a:t>Whole foods with reductions in sugar, refined grain-based flour, acellular carbohydrate dense </a:t>
            </a:r>
            <a:r>
              <a:rPr lang="en-US" dirty="0" smtClean="0">
                <a:latin typeface="Times New Roman" charset="0"/>
                <a:cs typeface="Times New Roman" charset="0"/>
              </a:rPr>
              <a:t>foods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cs typeface="Times New Roman" charset="0"/>
              </a:rPr>
              <a:t>Plant-based foods are key (remember inflammation and your gut ecosystem)</a:t>
            </a:r>
            <a:endParaRPr lang="en-US" dirty="0">
              <a:latin typeface="Times New Roman" charset="0"/>
              <a:cs typeface="Times New Roman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latin typeface="Times New Roman" charset="0"/>
              </a:rPr>
              <a:t>More healthy fats e.g. </a:t>
            </a:r>
            <a:r>
              <a:rPr lang="en-US" dirty="0" smtClean="0">
                <a:latin typeface="Times New Roman" charset="0"/>
              </a:rPr>
              <a:t>olive </a:t>
            </a:r>
            <a:r>
              <a:rPr lang="en-US" dirty="0">
                <a:latin typeface="Times New Roman" charset="0"/>
              </a:rPr>
              <a:t>oil, coconut oil, </a:t>
            </a:r>
            <a:r>
              <a:rPr lang="en-US" dirty="0" smtClean="0">
                <a:latin typeface="Times New Roman" charset="0"/>
              </a:rPr>
              <a:t>nuts</a:t>
            </a:r>
            <a:r>
              <a:rPr lang="en-US" dirty="0">
                <a:latin typeface="Times New Roman" charset="0"/>
              </a:rPr>
              <a:t>, avocados, butter, fatty fish, eggs (yolks are best</a:t>
            </a:r>
            <a:r>
              <a:rPr lang="en-US" dirty="0" smtClean="0">
                <a:latin typeface="Times New Roman" charset="0"/>
              </a:rPr>
              <a:t>) grass-fed meats</a:t>
            </a:r>
            <a:endParaRPr lang="en-US" dirty="0">
              <a:latin typeface="Times New Roman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latin typeface="Times New Roman" charset="0"/>
                <a:cs typeface="Times New Roman" charset="0"/>
              </a:rPr>
              <a:t>Plant-based fiber for the microbiome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cs typeface="Times New Roman" charset="0"/>
              </a:rPr>
              <a:t>Cruciferous family, allium family, </a:t>
            </a:r>
            <a:r>
              <a:rPr lang="en-US" dirty="0">
                <a:latin typeface="Times New Roman" charset="0"/>
                <a:cs typeface="Times New Roman" charset="0"/>
              </a:rPr>
              <a:t>berries great for detoxification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latin typeface="Times New Roman" charset="0"/>
                <a:cs typeface="Times New Roman" charset="0"/>
              </a:rPr>
              <a:t>Elimination trial e.g. </a:t>
            </a:r>
            <a:r>
              <a:rPr lang="en-US" dirty="0" smtClean="0">
                <a:latin typeface="Times New Roman" charset="0"/>
                <a:cs typeface="Times New Roman" charset="0"/>
              </a:rPr>
              <a:t>grains, gluten-containing </a:t>
            </a:r>
            <a:r>
              <a:rPr lang="en-US" dirty="0">
                <a:latin typeface="Times New Roman" charset="0"/>
                <a:cs typeface="Times New Roman" charset="0"/>
              </a:rPr>
              <a:t>grains, </a:t>
            </a:r>
            <a:r>
              <a:rPr lang="en-US" dirty="0" smtClean="0">
                <a:latin typeface="Times New Roman" charset="0"/>
                <a:cs typeface="Times New Roman" charset="0"/>
              </a:rPr>
              <a:t>sugar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cs typeface="Times New Roman" charset="0"/>
              </a:rPr>
              <a:t>USDA Organic</a:t>
            </a:r>
            <a:endParaRPr lang="en-US" dirty="0">
              <a:latin typeface="Times New Roman" charset="0"/>
              <a:cs typeface="Times New Roman" charset="0"/>
            </a:endParaRPr>
          </a:p>
        </p:txBody>
      </p:sp>
      <p:pic>
        <p:nvPicPr>
          <p:cNvPr id="5" name="Picture 4" descr="Yoga-DN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52400"/>
            <a:ext cx="1316182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61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extBox 1"/>
          <p:cNvSpPr txBox="1">
            <a:spLocks noChangeArrowheads="1"/>
          </p:cNvSpPr>
          <p:nvPr/>
        </p:nvSpPr>
        <p:spPr bwMode="auto">
          <a:xfrm>
            <a:off x="190500" y="622300"/>
            <a:ext cx="52959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800000"/>
                </a:solidFill>
                <a:latin typeface="Times New Roman" charset="0"/>
                <a:cs typeface="Times New Roman" charset="0"/>
              </a:rPr>
              <a:t>A</a:t>
            </a:r>
            <a:r>
              <a:rPr lang="en-US" sz="3200" dirty="0" smtClean="0">
                <a:solidFill>
                  <a:srgbClr val="800000"/>
                </a:solidFill>
                <a:latin typeface="Times New Roman" charset="0"/>
                <a:cs typeface="Times New Roman" charset="0"/>
              </a:rPr>
              <a:t> Lifestyle Script </a:t>
            </a:r>
            <a:r>
              <a:rPr lang="en-US" sz="3200" dirty="0">
                <a:solidFill>
                  <a:srgbClr val="800000"/>
                </a:solidFill>
                <a:latin typeface="Times New Roman" charset="0"/>
                <a:cs typeface="Times New Roman" charset="0"/>
              </a:rPr>
              <a:t>for </a:t>
            </a:r>
            <a:r>
              <a:rPr lang="en-US" sz="3200" dirty="0" smtClean="0">
                <a:solidFill>
                  <a:srgbClr val="800000"/>
                </a:solidFill>
                <a:latin typeface="Times New Roman" charset="0"/>
                <a:cs typeface="Times New Roman" charset="0"/>
              </a:rPr>
              <a:t>Health and Cancer Risk Reduction</a:t>
            </a:r>
            <a:endParaRPr lang="en-US" sz="3200" dirty="0">
              <a:solidFill>
                <a:srgbClr val="80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94211" name="TextBox 3"/>
          <p:cNvSpPr txBox="1">
            <a:spLocks noChangeArrowheads="1"/>
          </p:cNvSpPr>
          <p:nvPr/>
        </p:nvSpPr>
        <p:spPr bwMode="auto">
          <a:xfrm>
            <a:off x="76200" y="2689830"/>
            <a:ext cx="89535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cs typeface="Times New Roman" charset="0"/>
              </a:rPr>
              <a:t>Time-restricted feeding e.g. 10 hours/day feed with 14 </a:t>
            </a:r>
            <a:r>
              <a:rPr lang="en-US" dirty="0" err="1" smtClean="0">
                <a:latin typeface="Times New Roman" charset="0"/>
                <a:cs typeface="Times New Roman" charset="0"/>
              </a:rPr>
              <a:t>hrs</a:t>
            </a:r>
            <a:r>
              <a:rPr lang="en-US" dirty="0" smtClean="0">
                <a:latin typeface="Times New Roman" charset="0"/>
                <a:cs typeface="Times New Roman" charset="0"/>
              </a:rPr>
              <a:t>/day fast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cs typeface="Times New Roman" charset="0"/>
              </a:rPr>
              <a:t>Liberal </a:t>
            </a:r>
            <a:r>
              <a:rPr lang="en-US" dirty="0">
                <a:latin typeface="Times New Roman" charset="0"/>
                <a:cs typeface="Times New Roman" charset="0"/>
              </a:rPr>
              <a:t>outdoor, full-spectrum light </a:t>
            </a:r>
            <a:r>
              <a:rPr lang="en-US" dirty="0" smtClean="0">
                <a:latin typeface="Times New Roman" charset="0"/>
                <a:cs typeface="Times New Roman" charset="0"/>
              </a:rPr>
              <a:t>exposure; light box</a:t>
            </a:r>
            <a:endParaRPr lang="en-US" dirty="0">
              <a:latin typeface="Times New Roman" charset="0"/>
              <a:cs typeface="Times New Roman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latin typeface="Times New Roman" charset="0"/>
                <a:cs typeface="Times New Roman" charset="0"/>
              </a:rPr>
              <a:t>Motion is the lotion!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latin typeface="Times New Roman" charset="0"/>
              </a:rPr>
              <a:t>Stress management e.g. yoga, tai chi, music, breath, meditation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cs typeface="Times New Roman" charset="0"/>
              </a:rPr>
              <a:t>Connection with others: we are born to bond !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cs typeface="Times New Roman" charset="0"/>
              </a:rPr>
              <a:t>Sauna use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 smtClean="0">
                <a:latin typeface="Times New Roman" charset="0"/>
                <a:cs typeface="Times New Roman" charset="0"/>
              </a:rPr>
              <a:t>Meaning in our work, love and play</a:t>
            </a:r>
            <a:endParaRPr lang="en-US" dirty="0">
              <a:latin typeface="Times New Roman" charset="0"/>
              <a:cs typeface="Times New Roman" charset="0"/>
            </a:endParaRPr>
          </a:p>
        </p:txBody>
      </p:sp>
      <p:pic>
        <p:nvPicPr>
          <p:cNvPr id="5" name="Picture 4" descr="Yoga-DN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52400"/>
            <a:ext cx="1316182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30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balan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255588"/>
            <a:ext cx="8526462" cy="567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630238" y="1617663"/>
            <a:ext cx="32559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pPr algn="ctr"/>
            <a:r>
              <a:rPr lang="en-US" sz="2800">
                <a:latin typeface="Times New Roman" charset="0"/>
                <a:cs typeface="Times New Roman" charset="0"/>
              </a:rPr>
              <a:t>Thank you.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33500" y="6134100"/>
            <a:ext cx="501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800000"/>
                </a:solidFill>
              </a:rPr>
              <a:t>www.thehealthedgepodcast.com</a:t>
            </a:r>
            <a:endParaRPr lang="en-US" sz="2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954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na-universe-main-4-po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04800"/>
            <a:ext cx="6858000" cy="3771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0600" y="4343400"/>
            <a:ext cx="7086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You are the one you have been waiting for!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Thank You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76200" y="6248400"/>
            <a:ext cx="601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800000"/>
                </a:solidFill>
                <a:latin typeface="Rockwell"/>
                <a:cs typeface="Rockwell"/>
              </a:rPr>
              <a:t>www.thehealthedgepodcast.com</a:t>
            </a:r>
            <a:endParaRPr lang="en-US" sz="2000" dirty="0">
              <a:solidFill>
                <a:srgbClr val="800000"/>
              </a:solidFill>
              <a:latin typeface="Rockwell"/>
              <a:cs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3972292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Content Placeholder 3" descr="kswift.tiff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18114" r="-18114"/>
          <a:stretch>
            <a:fillRect/>
          </a:stretch>
        </p:blipFill>
        <p:spPr>
          <a:xfrm>
            <a:off x="546100" y="355600"/>
            <a:ext cx="7772400" cy="3657600"/>
          </a:xfrm>
        </p:spPr>
      </p:pic>
      <p:sp>
        <p:nvSpPr>
          <p:cNvPr id="3" name="TextBox 2"/>
          <p:cNvSpPr txBox="1"/>
          <p:nvPr/>
        </p:nvSpPr>
        <p:spPr>
          <a:xfrm>
            <a:off x="1168400" y="4216400"/>
            <a:ext cx="7150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800000"/>
                </a:solidFill>
                <a:latin typeface="Times New Roman"/>
                <a:cs typeface="Times New Roman"/>
              </a:rPr>
              <a:t>C</a:t>
            </a:r>
            <a:r>
              <a:rPr lang="en-US" sz="24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ancer risk-response as  byproducts of gene-lifestyle compatibility:</a:t>
            </a:r>
          </a:p>
          <a:p>
            <a:pPr algn="ctr"/>
            <a:endParaRPr lang="en-US" sz="2400" dirty="0" smtClean="0">
              <a:solidFill>
                <a:srgbClr val="8000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4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Creating a favorable “</a:t>
            </a:r>
            <a:r>
              <a:rPr lang="en-US" sz="2400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oncometabolic</a:t>
            </a:r>
            <a:r>
              <a:rPr lang="en-US" sz="24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 milieu”.</a:t>
            </a:r>
            <a:endParaRPr lang="en-US" sz="2400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20849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756"/>
            <a:ext cx="9144000" cy="517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62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63" y="1044575"/>
            <a:ext cx="8890000" cy="4660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929713"/>
            <a:ext cx="9123363" cy="95410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/>
                <a:cs typeface="Times New Roman"/>
              </a:rPr>
              <a:t>The HR for breast cancer from the lowest to the highest quartile of 25-oh Vitamin D was 2.5</a:t>
            </a:r>
            <a:endParaRPr lang="en-US"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6195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 bwMode="auto">
          <a:xfrm>
            <a:off x="2971800" y="927100"/>
            <a:ext cx="3124200" cy="2971800"/>
          </a:xfrm>
          <a:prstGeom prst="ellipse">
            <a:avLst/>
          </a:prstGeom>
          <a:solidFill>
            <a:srgbClr val="FFCE13">
              <a:alpha val="4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latin typeface="Times New Roman"/>
              <a:cs typeface="Times New Roman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Times New Roman"/>
                <a:cs typeface="Times New Roman"/>
              </a:rPr>
              <a:t>Environment-Lifestyle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1905000" y="2514600"/>
            <a:ext cx="3048000" cy="3124200"/>
          </a:xfrm>
          <a:prstGeom prst="ellipse">
            <a:avLst/>
          </a:prstGeom>
          <a:solidFill>
            <a:srgbClr val="FF0000">
              <a:alpha val="58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b="1" dirty="0">
              <a:latin typeface="Times New Roman"/>
              <a:cs typeface="Times New Roman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Genes-Epigenetics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4343400" y="2514600"/>
            <a:ext cx="3124200" cy="3048000"/>
          </a:xfrm>
          <a:prstGeom prst="ellipse">
            <a:avLst/>
          </a:prstGeom>
          <a:solidFill>
            <a:srgbClr val="0000FF">
              <a:alpha val="5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b="1" dirty="0">
              <a:latin typeface="Times New Roman"/>
              <a:cs typeface="Times New Roman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Microbiome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4648200" y="1219200"/>
            <a:ext cx="3048000" cy="2209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7696200" y="7620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/>
                <a:cs typeface="Times New Roman"/>
              </a:rPr>
              <a:t>Life</a:t>
            </a:r>
            <a:endParaRPr lang="en-US" sz="4000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4200" y="56388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Meaning-Love-Spirit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676400" y="546100"/>
            <a:ext cx="6019800" cy="6248400"/>
          </a:xfrm>
          <a:prstGeom prst="ellipse">
            <a:avLst/>
          </a:prstGeom>
          <a:solidFill>
            <a:schemeClr val="accent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kzidenz-Grotesk BQ Light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907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9" grpId="0"/>
      <p:bldP spid="6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sweek2005jan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61306"/>
            <a:ext cx="2194220" cy="2948484"/>
          </a:xfrm>
          <a:prstGeom prst="rect">
            <a:avLst/>
          </a:prstGeom>
        </p:spPr>
      </p:pic>
      <p:pic>
        <p:nvPicPr>
          <p:cNvPr id="3" name="Picture 2" descr="2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20" y="939801"/>
            <a:ext cx="6619579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08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 descr="fcell-02-00049-g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97813" cy="599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0780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28674,Picture 2,270,Slide15"/>
  <p:tag name="PPTXSS_SETTINGS" val="986895,8,8,200,50,3,True,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SETTINGS" val="986895,7,8,200,50,3,True,False"/>
  <p:tag name="PPTXSS_ORIGINAL" val="108548,Group 4,310,Slide5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1426</TotalTime>
  <Words>1459</Words>
  <Application>Microsoft Macintosh PowerPoint</Application>
  <PresentationFormat>On-screen Show (4:3)</PresentationFormat>
  <Paragraphs>214</Paragraphs>
  <Slides>61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PowerPoint Presentation</vt:lpstr>
      <vt:lpstr>PowerPoint Presentation</vt:lpstr>
      <vt:lpstr>Learning objectives</vt:lpstr>
      <vt:lpstr>PowerPoint Presentation</vt:lpstr>
      <vt:lpstr>Lifestyle, Metabolic Fault-lines and Cancer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Will the choice I am about to make…</vt:lpstr>
      <vt:lpstr>PowerPoint Presentation</vt:lpstr>
      <vt:lpstr>PowerPoint Presentation</vt:lpstr>
      <vt:lpstr>PowerPoint Presentation</vt:lpstr>
      <vt:lpstr>PowerPoint Presentation</vt:lpstr>
      <vt:lpstr>Reduce carbohydrate-dense foods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quality fat sources</vt:lpstr>
      <vt:lpstr>PowerPoint Presentation</vt:lpstr>
      <vt:lpstr>PowerPoint Presentation</vt:lpstr>
      <vt:lpstr>Quality of light and health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Principles of Healthy Detoxification</vt:lpstr>
      <vt:lpstr>What else can a person to do to reduce toxic burden?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Fight-Flight or Sympathetic Tone</vt:lpstr>
      <vt:lpstr>Calm or Parasympathetic Tone…..Get “Para”</vt:lpstr>
      <vt:lpstr>PowerPoint Presentation</vt:lpstr>
      <vt:lpstr>PowerPoint Presentation</vt:lpstr>
      <vt:lpstr>Mindfulness</vt:lpstr>
      <vt:lpstr>PowerPoint Presentation</vt:lpstr>
      <vt:lpstr>Time-Restricted Feeding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Pettus</dc:creator>
  <cp:lastModifiedBy>Mark Pettus</cp:lastModifiedBy>
  <cp:revision>102</cp:revision>
  <cp:lastPrinted>2017-10-19T16:28:11Z</cp:lastPrinted>
  <dcterms:created xsi:type="dcterms:W3CDTF">2016-10-13T13:32:43Z</dcterms:created>
  <dcterms:modified xsi:type="dcterms:W3CDTF">2017-11-30T15:10:09Z</dcterms:modified>
</cp:coreProperties>
</file>