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686" r:id="rId2"/>
    <p:sldId id="952" r:id="rId3"/>
    <p:sldId id="941" r:id="rId4"/>
    <p:sldId id="691" r:id="rId5"/>
    <p:sldId id="951" r:id="rId6"/>
    <p:sldId id="930" r:id="rId7"/>
    <p:sldId id="943" r:id="rId8"/>
    <p:sldId id="949" r:id="rId9"/>
    <p:sldId id="953" r:id="rId10"/>
    <p:sldId id="692" r:id="rId11"/>
    <p:sldId id="923" r:id="rId12"/>
    <p:sldId id="696" r:id="rId13"/>
    <p:sldId id="948" r:id="rId14"/>
    <p:sldId id="701" r:id="rId15"/>
    <p:sldId id="959" r:id="rId16"/>
    <p:sldId id="697" r:id="rId17"/>
    <p:sldId id="916" r:id="rId18"/>
    <p:sldId id="699" r:id="rId19"/>
    <p:sldId id="715" r:id="rId20"/>
    <p:sldId id="704" r:id="rId21"/>
    <p:sldId id="921" r:id="rId22"/>
    <p:sldId id="962" r:id="rId23"/>
    <p:sldId id="963" r:id="rId24"/>
    <p:sldId id="964" r:id="rId25"/>
    <p:sldId id="932" r:id="rId26"/>
    <p:sldId id="922" r:id="rId27"/>
    <p:sldId id="708" r:id="rId28"/>
    <p:sldId id="965" r:id="rId29"/>
    <p:sldId id="926" r:id="rId30"/>
    <p:sldId id="946" r:id="rId31"/>
    <p:sldId id="947" r:id="rId32"/>
    <p:sldId id="698" r:id="rId33"/>
    <p:sldId id="968" r:id="rId34"/>
    <p:sldId id="969" r:id="rId35"/>
    <p:sldId id="928" r:id="rId36"/>
    <p:sldId id="935" r:id="rId37"/>
    <p:sldId id="966" r:id="rId38"/>
    <p:sldId id="934" r:id="rId39"/>
    <p:sldId id="938" r:id="rId40"/>
    <p:sldId id="939" r:id="rId41"/>
    <p:sldId id="940" r:id="rId42"/>
    <p:sldId id="713" r:id="rId43"/>
    <p:sldId id="950" r:id="rId44"/>
    <p:sldId id="716" r:id="rId45"/>
    <p:sldId id="717" r:id="rId46"/>
    <p:sldId id="944" r:id="rId47"/>
    <p:sldId id="918" r:id="rId48"/>
    <p:sldId id="718" r:id="rId49"/>
    <p:sldId id="720" r:id="rId50"/>
    <p:sldId id="719" r:id="rId51"/>
    <p:sldId id="925" r:id="rId52"/>
    <p:sldId id="967" r:id="rId53"/>
    <p:sldId id="901"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kzidenz-Grotesk BQ Light"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kzidenz-Grotesk BQ Light"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kzidenz-Grotesk BQ Light"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kzidenz-Grotesk BQ Light"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kzidenz-Grotesk BQ Light" charset="0"/>
        <a:ea typeface="ＭＳ Ｐゴシック" charset="0"/>
        <a:cs typeface="ＭＳ Ｐゴシック" charset="0"/>
      </a:defRPr>
    </a:lvl5pPr>
    <a:lvl6pPr marL="2286000" algn="l" defTabSz="457200" rtl="0" eaLnBrk="1" latinLnBrk="0" hangingPunct="1">
      <a:defRPr sz="2400" kern="1200">
        <a:solidFill>
          <a:schemeClr val="tx1"/>
        </a:solidFill>
        <a:latin typeface="Akzidenz-Grotesk BQ Light" charset="0"/>
        <a:ea typeface="ＭＳ Ｐゴシック" charset="0"/>
        <a:cs typeface="ＭＳ Ｐゴシック" charset="0"/>
      </a:defRPr>
    </a:lvl6pPr>
    <a:lvl7pPr marL="2743200" algn="l" defTabSz="457200" rtl="0" eaLnBrk="1" latinLnBrk="0" hangingPunct="1">
      <a:defRPr sz="2400" kern="1200">
        <a:solidFill>
          <a:schemeClr val="tx1"/>
        </a:solidFill>
        <a:latin typeface="Akzidenz-Grotesk BQ Light" charset="0"/>
        <a:ea typeface="ＭＳ Ｐゴシック" charset="0"/>
        <a:cs typeface="ＭＳ Ｐゴシック" charset="0"/>
      </a:defRPr>
    </a:lvl7pPr>
    <a:lvl8pPr marL="3200400" algn="l" defTabSz="457200" rtl="0" eaLnBrk="1" latinLnBrk="0" hangingPunct="1">
      <a:defRPr sz="2400" kern="1200">
        <a:solidFill>
          <a:schemeClr val="tx1"/>
        </a:solidFill>
        <a:latin typeface="Akzidenz-Grotesk BQ Light" charset="0"/>
        <a:ea typeface="ＭＳ Ｐゴシック" charset="0"/>
        <a:cs typeface="ＭＳ Ｐゴシック" charset="0"/>
      </a:defRPr>
    </a:lvl8pPr>
    <a:lvl9pPr marL="3657600" algn="l" defTabSz="457200" rtl="0" eaLnBrk="1" latinLnBrk="0" hangingPunct="1">
      <a:defRPr sz="2400" kern="1200">
        <a:solidFill>
          <a:schemeClr val="tx1"/>
        </a:solidFill>
        <a:latin typeface="Akzidenz-Grotesk BQ Light"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ie Swif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1A1F"/>
    <a:srgbClr val="B05EED"/>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7" d="100"/>
          <a:sy n="97" d="100"/>
        </p:scale>
        <p:origin x="-3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7C139A51-8EBB-DA4A-B620-0A74C0B14F5D}" type="slidenum">
              <a:rPr lang="en-US"/>
              <a:pPr/>
              <a:t>‹#›</a:t>
            </a:fld>
            <a:endParaRPr lang="en-US"/>
          </a:p>
        </p:txBody>
      </p:sp>
    </p:spTree>
    <p:extLst>
      <p:ext uri="{BB962C8B-B14F-4D97-AF65-F5344CB8AC3E}">
        <p14:creationId xmlns:p14="http://schemas.microsoft.com/office/powerpoint/2010/main" val="361435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ea typeface="ＭＳ Ｐゴシック" charset="0"/>
                <a:cs typeface="ＭＳ Ｐゴシック" charset="0"/>
              </a:rPr>
              <a:t>References:(i) Ludvigsson JF, Montgomery SM, Ekbom A, Brandt L, Granath F. Small-intestinal histopathology and mortality risk in celiac disease. JAMA. 2009 Sep 16;302(11):1171-8.(ii) Rubio-Tapia A, Kyle RA, Kaplan EL, Johnson DR, Page W, Erdtmann F, Brantner TL, Kim WR, Phelps TK, Lahr BD, Zinsmeister AR, Melton LJ 3rd, Murray JA. Increased prevalence and mortality in undiagnosed celiac disease. Gastroenterology. 2009 Jul;137(1):88-93(iii) Green PH, Neugut AI, Naiyer AJ, Edwards ZC, Gabinelle S, Chinburapa V. Economic benefits of increased diagnosis of celiac disease in a national managed care population in the United States. J Insur Med. 2008;40(3-4):218-28.(iv) Farrell RJ, Kelly CP. Celiac sprue. N Engl J Med. 2002 Jan 17;346(3):180-8. Review.(v) Sedghizadeh PP, Shuler CF, Allen CM, Beck FM, Kalmar JR. Celiac disease and recurrent aphthous stomatitis: a report and review of the literature. Oral Surg Oral Med Oral Pathol Oral Radiol Endod. 2002;94(4):474-478.(vi) Margutti P, Delunardo F, Ortona E. Autoantibodies associated with psychiatric disorders. Curr Neurovasc Res. 2006 May;3(2):149-57. Review.(vii) Ludvigsson JF, Reutfors J, Osby U, Ekbom A, Montgomery SM. Coeliac disease and risk of mood disorders–a general population-based cohort study. J Affect Disord. 2007 Apr;99(1-3):117-26. Epub 2006 Oct 6.(viii) Ludvigsson JF, Osby U, Ekbom A, Montgomery SM. Coeliac disease and risk of schizophrenia and other psychosis: a general population cohort study. Scand J Gastroenterol. 2007 Feb;42(2):179-85.(ix) Hu WT, Murray JA, Greenaway MC, Parisi JE, Josephs KA. Cognitive impairment and celiac disease. Arch Neurol. 2006 Oct;63(10):1440-6.(x) Bushara KO. Neurologic presentation of celiac disease. Gastroenterology. 2005 Apr;128(4 Suppl 1):S92-7. Review.(xi) Millward C, Ferriter M, Calver S, Connell-Jones G. Gluten- and casein-free diets for autistic spectrum disorder. Cochrane Database Syst Rev. 2004;(2):CD003498. Review.</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kzidenz-Grotesk BQ Light" charset="0"/>
                <a:ea typeface="ＭＳ Ｐゴシック" charset="0"/>
                <a:cs typeface="ＭＳ Ｐゴシック" charset="0"/>
              </a:defRPr>
            </a:lvl1pPr>
            <a:lvl2pPr marL="742950" indent="-285750">
              <a:defRPr sz="2400">
                <a:solidFill>
                  <a:schemeClr val="tx1"/>
                </a:solidFill>
                <a:latin typeface="Akzidenz-Grotesk BQ Light" charset="0"/>
                <a:ea typeface="ＭＳ Ｐゴシック" charset="0"/>
              </a:defRPr>
            </a:lvl2pPr>
            <a:lvl3pPr marL="1143000" indent="-228600">
              <a:defRPr sz="2400">
                <a:solidFill>
                  <a:schemeClr val="tx1"/>
                </a:solidFill>
                <a:latin typeface="Akzidenz-Grotesk BQ Light" charset="0"/>
                <a:ea typeface="ＭＳ Ｐゴシック" charset="0"/>
              </a:defRPr>
            </a:lvl3pPr>
            <a:lvl4pPr marL="1600200" indent="-228600">
              <a:defRPr sz="2400">
                <a:solidFill>
                  <a:schemeClr val="tx1"/>
                </a:solidFill>
                <a:latin typeface="Akzidenz-Grotesk BQ Light" charset="0"/>
                <a:ea typeface="ＭＳ Ｐゴシック" charset="0"/>
              </a:defRPr>
            </a:lvl4pPr>
            <a:lvl5pPr marL="2057400" indent="-228600">
              <a:defRPr sz="2400">
                <a:solidFill>
                  <a:schemeClr val="tx1"/>
                </a:solidFill>
                <a:latin typeface="Akzidenz-Grotesk BQ Light" charset="0"/>
                <a:ea typeface="ＭＳ Ｐゴシック" charset="0"/>
              </a:defRPr>
            </a:lvl5pPr>
            <a:lvl6pPr marL="2514600" indent="-228600" eaLnBrk="0" fontAlgn="base" hangingPunct="0">
              <a:spcBef>
                <a:spcPct val="0"/>
              </a:spcBef>
              <a:spcAft>
                <a:spcPct val="0"/>
              </a:spcAft>
              <a:defRPr sz="2400">
                <a:solidFill>
                  <a:schemeClr val="tx1"/>
                </a:solidFill>
                <a:latin typeface="Akzidenz-Grotesk BQ Light" charset="0"/>
                <a:ea typeface="ＭＳ Ｐゴシック" charset="0"/>
              </a:defRPr>
            </a:lvl6pPr>
            <a:lvl7pPr marL="2971800" indent="-228600" eaLnBrk="0" fontAlgn="base" hangingPunct="0">
              <a:spcBef>
                <a:spcPct val="0"/>
              </a:spcBef>
              <a:spcAft>
                <a:spcPct val="0"/>
              </a:spcAft>
              <a:defRPr sz="2400">
                <a:solidFill>
                  <a:schemeClr val="tx1"/>
                </a:solidFill>
                <a:latin typeface="Akzidenz-Grotesk BQ Light" charset="0"/>
                <a:ea typeface="ＭＳ Ｐゴシック" charset="0"/>
              </a:defRPr>
            </a:lvl7pPr>
            <a:lvl8pPr marL="3429000" indent="-228600" eaLnBrk="0" fontAlgn="base" hangingPunct="0">
              <a:spcBef>
                <a:spcPct val="0"/>
              </a:spcBef>
              <a:spcAft>
                <a:spcPct val="0"/>
              </a:spcAft>
              <a:defRPr sz="2400">
                <a:solidFill>
                  <a:schemeClr val="tx1"/>
                </a:solidFill>
                <a:latin typeface="Akzidenz-Grotesk BQ Light" charset="0"/>
                <a:ea typeface="ＭＳ Ｐゴシック" charset="0"/>
              </a:defRPr>
            </a:lvl8pPr>
            <a:lvl9pPr marL="3886200" indent="-228600" eaLnBrk="0" fontAlgn="base" hangingPunct="0">
              <a:spcBef>
                <a:spcPct val="0"/>
              </a:spcBef>
              <a:spcAft>
                <a:spcPct val="0"/>
              </a:spcAft>
              <a:defRPr sz="2400">
                <a:solidFill>
                  <a:schemeClr val="tx1"/>
                </a:solidFill>
                <a:latin typeface="Akzidenz-Grotesk BQ Light" charset="0"/>
                <a:ea typeface="ＭＳ Ｐゴシック" charset="0"/>
              </a:defRPr>
            </a:lvl9pPr>
          </a:lstStyle>
          <a:p>
            <a:fld id="{7A4F63A0-2B41-6B40-B88A-937FB2D09A6D}" type="slidenum">
              <a:rPr lang="en-US" sz="1200">
                <a:latin typeface="Times" charset="0"/>
              </a:rPr>
              <a:pPr/>
              <a:t>29</a:t>
            </a:fld>
            <a:endParaRPr lang="en-US" sz="12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kzidenz-Grotesk BQ Light" charset="0"/>
                <a:ea typeface="ＭＳ Ｐゴシック" charset="0"/>
                <a:cs typeface="ＭＳ Ｐゴシック" charset="0"/>
              </a:defRPr>
            </a:lvl1pPr>
            <a:lvl2pPr marL="742950" indent="-285750">
              <a:defRPr sz="2400">
                <a:solidFill>
                  <a:schemeClr val="tx1"/>
                </a:solidFill>
                <a:latin typeface="Akzidenz-Grotesk BQ Light" charset="0"/>
                <a:ea typeface="ＭＳ Ｐゴシック" charset="0"/>
              </a:defRPr>
            </a:lvl2pPr>
            <a:lvl3pPr marL="1143000" indent="-228600">
              <a:defRPr sz="2400">
                <a:solidFill>
                  <a:schemeClr val="tx1"/>
                </a:solidFill>
                <a:latin typeface="Akzidenz-Grotesk BQ Light" charset="0"/>
                <a:ea typeface="ＭＳ Ｐゴシック" charset="0"/>
              </a:defRPr>
            </a:lvl3pPr>
            <a:lvl4pPr marL="1600200" indent="-228600">
              <a:defRPr sz="2400">
                <a:solidFill>
                  <a:schemeClr val="tx1"/>
                </a:solidFill>
                <a:latin typeface="Akzidenz-Grotesk BQ Light" charset="0"/>
                <a:ea typeface="ＭＳ Ｐゴシック" charset="0"/>
              </a:defRPr>
            </a:lvl4pPr>
            <a:lvl5pPr marL="2057400" indent="-228600">
              <a:defRPr sz="2400">
                <a:solidFill>
                  <a:schemeClr val="tx1"/>
                </a:solidFill>
                <a:latin typeface="Akzidenz-Grotesk BQ Light" charset="0"/>
                <a:ea typeface="ＭＳ Ｐゴシック" charset="0"/>
              </a:defRPr>
            </a:lvl5pPr>
            <a:lvl6pPr marL="2514600" indent="-228600" eaLnBrk="0" fontAlgn="base" hangingPunct="0">
              <a:spcBef>
                <a:spcPct val="0"/>
              </a:spcBef>
              <a:spcAft>
                <a:spcPct val="0"/>
              </a:spcAft>
              <a:defRPr sz="2400">
                <a:solidFill>
                  <a:schemeClr val="tx1"/>
                </a:solidFill>
                <a:latin typeface="Akzidenz-Grotesk BQ Light" charset="0"/>
                <a:ea typeface="ＭＳ Ｐゴシック" charset="0"/>
              </a:defRPr>
            </a:lvl6pPr>
            <a:lvl7pPr marL="2971800" indent="-228600" eaLnBrk="0" fontAlgn="base" hangingPunct="0">
              <a:spcBef>
                <a:spcPct val="0"/>
              </a:spcBef>
              <a:spcAft>
                <a:spcPct val="0"/>
              </a:spcAft>
              <a:defRPr sz="2400">
                <a:solidFill>
                  <a:schemeClr val="tx1"/>
                </a:solidFill>
                <a:latin typeface="Akzidenz-Grotesk BQ Light" charset="0"/>
                <a:ea typeface="ＭＳ Ｐゴシック" charset="0"/>
              </a:defRPr>
            </a:lvl7pPr>
            <a:lvl8pPr marL="3429000" indent="-228600" eaLnBrk="0" fontAlgn="base" hangingPunct="0">
              <a:spcBef>
                <a:spcPct val="0"/>
              </a:spcBef>
              <a:spcAft>
                <a:spcPct val="0"/>
              </a:spcAft>
              <a:defRPr sz="2400">
                <a:solidFill>
                  <a:schemeClr val="tx1"/>
                </a:solidFill>
                <a:latin typeface="Akzidenz-Grotesk BQ Light" charset="0"/>
                <a:ea typeface="ＭＳ Ｐゴシック" charset="0"/>
              </a:defRPr>
            </a:lvl8pPr>
            <a:lvl9pPr marL="3886200" indent="-228600" eaLnBrk="0" fontAlgn="base" hangingPunct="0">
              <a:spcBef>
                <a:spcPct val="0"/>
              </a:spcBef>
              <a:spcAft>
                <a:spcPct val="0"/>
              </a:spcAft>
              <a:defRPr sz="2400">
                <a:solidFill>
                  <a:schemeClr val="tx1"/>
                </a:solidFill>
                <a:latin typeface="Akzidenz-Grotesk BQ Light" charset="0"/>
                <a:ea typeface="ＭＳ Ｐゴシック" charset="0"/>
              </a:defRPr>
            </a:lvl9pPr>
          </a:lstStyle>
          <a:p>
            <a:fld id="{3F9DC6B5-A935-D544-85D8-E0B974ED7E66}" type="slidenum">
              <a:rPr lang="en-US" sz="1200">
                <a:latin typeface="Times" charset="0"/>
              </a:rPr>
              <a:pPr/>
              <a:t>35</a:t>
            </a:fld>
            <a:endParaRPr lang="en-US" sz="1200">
              <a:latin typeface="Times" charset="0"/>
            </a:endParaRPr>
          </a:p>
        </p:txBody>
      </p:sp>
      <p:sp>
        <p:nvSpPr>
          <p:cNvPr id="37890" name="Rectangle 2"/>
          <p:cNvSpPr>
            <a:spLocks noGrp="1" noRot="1" noChangeAspect="1" noChangeArrowheads="1"/>
          </p:cNvSpPr>
          <p:nvPr>
            <p:ph type="sldImg"/>
          </p:nvPr>
        </p:nvSpPr>
        <p:spPr>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013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85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81000"/>
            <a:ext cx="20002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58483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796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07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228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463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760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926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90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886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1995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209800"/>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Line 8"/>
          <p:cNvSpPr>
            <a:spLocks noChangeShapeType="1"/>
          </p:cNvSpPr>
          <p:nvPr/>
        </p:nvSpPr>
        <p:spPr bwMode="auto">
          <a:xfrm>
            <a:off x="304800" y="6096000"/>
            <a:ext cx="8458200" cy="0"/>
          </a:xfrm>
          <a:prstGeom prst="line">
            <a:avLst/>
          </a:prstGeom>
          <a:noFill/>
          <a:ln w="9525">
            <a:solidFill>
              <a:srgbClr val="CC0000"/>
            </a:solidFill>
            <a:round/>
            <a:headEnd/>
            <a:tailEnd/>
          </a:ln>
          <a:effectLst/>
        </p:spPr>
        <p:txBody>
          <a:bodyPr wrap="none" anchor="ctr"/>
          <a:lstStyle/>
          <a:p>
            <a:pPr>
              <a:defRPr/>
            </a:pPr>
            <a:endParaRPr lang="en-US">
              <a:latin typeface="Akzidenz-Grotesk BQ Light" pitchFamily="1" charset="0"/>
              <a:ea typeface="+mn-ea"/>
              <a:cs typeface="+mn-cs"/>
            </a:endParaRPr>
          </a:p>
        </p:txBody>
      </p:sp>
      <p:pic>
        <p:nvPicPr>
          <p:cNvPr id="1029"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6172200"/>
            <a:ext cx="18637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800">
          <a:solidFill>
            <a:srgbClr val="FF1A1F"/>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rgbClr val="FF1A1F"/>
          </a:solidFill>
          <a:latin typeface="Times" charset="0"/>
          <a:ea typeface="ＭＳ Ｐゴシック" charset="-128"/>
          <a:cs typeface="ＭＳ Ｐゴシック" charset="-128"/>
        </a:defRPr>
      </a:lvl2pPr>
      <a:lvl3pPr algn="l" rtl="0" eaLnBrk="0" fontAlgn="base" hangingPunct="0">
        <a:spcBef>
          <a:spcPct val="0"/>
        </a:spcBef>
        <a:spcAft>
          <a:spcPct val="0"/>
        </a:spcAft>
        <a:defRPr sz="2800">
          <a:solidFill>
            <a:srgbClr val="FF1A1F"/>
          </a:solidFill>
          <a:latin typeface="Times" charset="0"/>
          <a:ea typeface="ＭＳ Ｐゴシック" charset="-128"/>
          <a:cs typeface="ＭＳ Ｐゴシック" charset="-128"/>
        </a:defRPr>
      </a:lvl3pPr>
      <a:lvl4pPr algn="l" rtl="0" eaLnBrk="0" fontAlgn="base" hangingPunct="0">
        <a:spcBef>
          <a:spcPct val="0"/>
        </a:spcBef>
        <a:spcAft>
          <a:spcPct val="0"/>
        </a:spcAft>
        <a:defRPr sz="2800">
          <a:solidFill>
            <a:srgbClr val="FF1A1F"/>
          </a:solidFill>
          <a:latin typeface="Times" charset="0"/>
          <a:ea typeface="ＭＳ Ｐゴシック" charset="-128"/>
          <a:cs typeface="ＭＳ Ｐゴシック" charset="-128"/>
        </a:defRPr>
      </a:lvl4pPr>
      <a:lvl5pPr algn="l" rtl="0" eaLnBrk="0" fontAlgn="base" hangingPunct="0">
        <a:spcBef>
          <a:spcPct val="0"/>
        </a:spcBef>
        <a:spcAft>
          <a:spcPct val="0"/>
        </a:spcAft>
        <a:defRPr sz="2800">
          <a:solidFill>
            <a:srgbClr val="FF1A1F"/>
          </a:solidFill>
          <a:latin typeface="Times" charset="0"/>
          <a:ea typeface="ＭＳ Ｐゴシック" charset="-128"/>
          <a:cs typeface="ＭＳ Ｐゴシック" charset="-128"/>
        </a:defRPr>
      </a:lvl5pPr>
      <a:lvl6pPr marL="457200" algn="l" rtl="0" fontAlgn="base">
        <a:spcBef>
          <a:spcPct val="0"/>
        </a:spcBef>
        <a:spcAft>
          <a:spcPct val="0"/>
        </a:spcAft>
        <a:defRPr sz="2800">
          <a:solidFill>
            <a:srgbClr val="CC0000"/>
          </a:solidFill>
          <a:latin typeface="Times" charset="0"/>
        </a:defRPr>
      </a:lvl6pPr>
      <a:lvl7pPr marL="914400" algn="l" rtl="0" fontAlgn="base">
        <a:spcBef>
          <a:spcPct val="0"/>
        </a:spcBef>
        <a:spcAft>
          <a:spcPct val="0"/>
        </a:spcAft>
        <a:defRPr sz="2800">
          <a:solidFill>
            <a:srgbClr val="CC0000"/>
          </a:solidFill>
          <a:latin typeface="Times" charset="0"/>
        </a:defRPr>
      </a:lvl7pPr>
      <a:lvl8pPr marL="1371600" algn="l" rtl="0" fontAlgn="base">
        <a:spcBef>
          <a:spcPct val="0"/>
        </a:spcBef>
        <a:spcAft>
          <a:spcPct val="0"/>
        </a:spcAft>
        <a:defRPr sz="2800">
          <a:solidFill>
            <a:srgbClr val="CC0000"/>
          </a:solidFill>
          <a:latin typeface="Times" charset="0"/>
        </a:defRPr>
      </a:lvl8pPr>
      <a:lvl9pPr marL="1828800" algn="l" rtl="0" fontAlgn="base">
        <a:spcBef>
          <a:spcPct val="0"/>
        </a:spcBef>
        <a:spcAft>
          <a:spcPct val="0"/>
        </a:spcAft>
        <a:defRPr sz="2800">
          <a:solidFill>
            <a:srgbClr val="CC0000"/>
          </a:solidFill>
          <a:latin typeface="Times" charset="0"/>
        </a:defRPr>
      </a:lvl9pPr>
    </p:titleStyle>
    <p:bodyStyle>
      <a:lvl1pPr marL="342900" indent="-342900" algn="l" rtl="0" eaLnBrk="0" fontAlgn="base" hangingPunct="0">
        <a:spcBef>
          <a:spcPct val="20000"/>
        </a:spcBef>
        <a:spcAft>
          <a:spcPct val="0"/>
        </a:spcAft>
        <a:defRPr sz="2400">
          <a:solidFill>
            <a:srgbClr val="161616"/>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rgbClr val="161616"/>
          </a:solidFill>
          <a:latin typeface="+mn-lt"/>
          <a:ea typeface="ＭＳ Ｐゴシック" charset="-128"/>
        </a:defRPr>
      </a:lvl2pPr>
      <a:lvl3pPr marL="1143000" indent="-228600" algn="l" rtl="0" eaLnBrk="0" fontAlgn="base" hangingPunct="0">
        <a:spcBef>
          <a:spcPct val="20000"/>
        </a:spcBef>
        <a:spcAft>
          <a:spcPct val="0"/>
        </a:spcAft>
        <a:buChar char="•"/>
        <a:defRPr sz="2000">
          <a:solidFill>
            <a:srgbClr val="161616"/>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161616"/>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161616"/>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ie/imgres?imgurl=http://www.stanford.edu/group/hopes/basics/braintut/f_ab02brain.gif&amp;imgrefurl=http://www.stanford.edu/group/hopes/basics/braintut/ab1.html&amp;h=288&amp;w=280&amp;sz=12&amp;tbnid=Mq8j1FpjBj1OJM:&amp;tbnh=110&amp;tbnw=106&amp;hl=en&amp;start=5&amp;prev=/images?q=brain+&amp;svnum=10&amp;hl=en&amp;lr=&amp;sa=G" TargetMode="External"/><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tiff"/></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tiff"/></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tif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lstStyle/>
          <a:p>
            <a:pPr eaLnBrk="1" hangingPunct="1"/>
            <a:r>
              <a:rPr lang="en-US">
                <a:solidFill>
                  <a:srgbClr val="CC0000"/>
                </a:solidFill>
                <a:latin typeface="Times New Roman" charset="0"/>
                <a:ea typeface="ＭＳ Ｐゴシック" charset="0"/>
                <a:cs typeface="ＭＳ Ｐゴシック" charset="0"/>
              </a:rPr>
              <a:t>Gastrointestinal Balance:</a:t>
            </a:r>
            <a:br>
              <a:rPr lang="en-US">
                <a:solidFill>
                  <a:srgbClr val="CC0000"/>
                </a:solidFill>
                <a:latin typeface="Times New Roman" charset="0"/>
                <a:ea typeface="ＭＳ Ｐゴシック" charset="0"/>
                <a:cs typeface="ＭＳ Ｐゴシック" charset="0"/>
              </a:rPr>
            </a:br>
            <a:r>
              <a:rPr lang="en-US">
                <a:solidFill>
                  <a:srgbClr val="CC0000"/>
                </a:solidFill>
                <a:latin typeface="Times New Roman" charset="0"/>
                <a:ea typeface="ＭＳ Ｐゴシック" charset="0"/>
                <a:cs typeface="ＭＳ Ｐゴシック" charset="0"/>
              </a:rPr>
              <a:t>Do you have the guts for health?</a:t>
            </a:r>
            <a:endParaRPr lang="en-US">
              <a:latin typeface="Times New Roman" charset="0"/>
              <a:ea typeface="ＭＳ Ｐゴシック" charset="0"/>
              <a:cs typeface="ＭＳ Ｐゴシック" charset="0"/>
            </a:endParaRPr>
          </a:p>
        </p:txBody>
      </p:sp>
      <p:sp>
        <p:nvSpPr>
          <p:cNvPr id="14339" name="Text Box 4"/>
          <p:cNvSpPr txBox="1">
            <a:spLocks noChangeArrowheads="1"/>
          </p:cNvSpPr>
          <p:nvPr/>
        </p:nvSpPr>
        <p:spPr bwMode="auto">
          <a:xfrm>
            <a:off x="4800600" y="2743200"/>
            <a:ext cx="4191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lgn="ctr">
              <a:spcBef>
                <a:spcPct val="50000"/>
              </a:spcBef>
            </a:pPr>
            <a:r>
              <a:rPr lang="en-US" dirty="0">
                <a:solidFill>
                  <a:srgbClr val="161616"/>
                </a:solidFill>
                <a:latin typeface="Times" charset="0"/>
              </a:rPr>
              <a:t>Mark Pettus </a:t>
            </a:r>
            <a:r>
              <a:rPr lang="en-US" sz="2000" dirty="0">
                <a:solidFill>
                  <a:srgbClr val="161616"/>
                </a:solidFill>
                <a:latin typeface="Times" charset="0"/>
              </a:rPr>
              <a:t>MD, FACP</a:t>
            </a:r>
          </a:p>
          <a:p>
            <a:pPr algn="ctr">
              <a:spcBef>
                <a:spcPct val="50000"/>
              </a:spcBef>
            </a:pPr>
            <a:r>
              <a:rPr lang="en-US" dirty="0" smtClean="0">
                <a:solidFill>
                  <a:srgbClr val="161616"/>
                </a:solidFill>
                <a:latin typeface="Times" charset="0"/>
              </a:rPr>
              <a:t>March 4,  2015</a:t>
            </a:r>
          </a:p>
          <a:p>
            <a:pPr algn="ctr">
              <a:spcBef>
                <a:spcPct val="50000"/>
              </a:spcBef>
            </a:pPr>
            <a:r>
              <a:rPr lang="en-US" sz="1600" dirty="0" err="1" smtClean="0">
                <a:solidFill>
                  <a:srgbClr val="161616"/>
                </a:solidFill>
                <a:latin typeface="Times" charset="0"/>
              </a:rPr>
              <a:t>www.thehealthedgepodcast.com</a:t>
            </a:r>
            <a:endParaRPr lang="en-US" sz="1600" dirty="0">
              <a:solidFill>
                <a:srgbClr val="161616"/>
              </a:solidFill>
              <a:latin typeface="Times" charset="0"/>
            </a:endParaRPr>
          </a:p>
        </p:txBody>
      </p:sp>
      <p:pic>
        <p:nvPicPr>
          <p:cNvPr id="14340" name="Picture 2" descr="Picture 1026_pptX"/>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invGray">
          <a:xfrm>
            <a:off x="914400" y="1600200"/>
            <a:ext cx="34131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7772400" cy="1143000"/>
          </a:xfrm>
        </p:spPr>
        <p:txBody>
          <a:bodyPr/>
          <a:lstStyle/>
          <a:p>
            <a:r>
              <a:rPr lang="en-US" dirty="0">
                <a:latin typeface="Times New Roman" charset="0"/>
                <a:ea typeface="ＭＳ Ｐゴシック" charset="0"/>
                <a:cs typeface="ＭＳ Ｐゴシック" charset="0"/>
              </a:rPr>
              <a:t>Digestive Disease in America</a:t>
            </a:r>
          </a:p>
        </p:txBody>
      </p:sp>
      <p:sp>
        <p:nvSpPr>
          <p:cNvPr id="17411" name="Content Placeholder 2"/>
          <p:cNvSpPr>
            <a:spLocks noGrp="1"/>
          </p:cNvSpPr>
          <p:nvPr>
            <p:ph idx="1"/>
          </p:nvPr>
        </p:nvSpPr>
        <p:spPr>
          <a:xfrm>
            <a:off x="533400" y="1066800"/>
            <a:ext cx="7772400" cy="3657600"/>
          </a:xfrm>
        </p:spPr>
        <p:txBody>
          <a:bodyPr/>
          <a:lstStyle/>
          <a:p>
            <a:pPr>
              <a:buFont typeface="Arial"/>
              <a:buChar char="•"/>
            </a:pPr>
            <a:r>
              <a:rPr lang="en-US" dirty="0">
                <a:latin typeface="Times New Roman" charset="0"/>
                <a:ea typeface="ＭＳ Ｐゴシック" charset="0"/>
                <a:cs typeface="ＭＳ Ｐゴシック" charset="0"/>
              </a:rPr>
              <a:t>Impacts 60-70% Americans</a:t>
            </a:r>
          </a:p>
          <a:p>
            <a:pPr>
              <a:buFont typeface="Arial"/>
              <a:buChar char="•"/>
            </a:pPr>
            <a:r>
              <a:rPr lang="en-US" dirty="0">
                <a:latin typeface="Times New Roman" charset="0"/>
                <a:ea typeface="ＭＳ Ｐゴシック" charset="0"/>
                <a:cs typeface="ＭＳ Ｐゴシック" charset="0"/>
              </a:rPr>
              <a:t>GERD effects 45-60 million</a:t>
            </a:r>
          </a:p>
          <a:p>
            <a:pPr>
              <a:buFont typeface="Arial"/>
              <a:buChar char="•"/>
            </a:pPr>
            <a:r>
              <a:rPr lang="en-US" dirty="0">
                <a:latin typeface="Times New Roman" charset="0"/>
                <a:ea typeface="ＭＳ Ｐゴシック" charset="0"/>
                <a:cs typeface="ＭＳ Ｐゴシック" charset="0"/>
              </a:rPr>
              <a:t>7-10% Americans experience heartburn at least daily</a:t>
            </a:r>
          </a:p>
          <a:p>
            <a:pPr>
              <a:buFont typeface="Arial"/>
              <a:buChar char="•"/>
            </a:pPr>
            <a:r>
              <a:rPr lang="en-US" dirty="0">
                <a:latin typeface="Times New Roman" charset="0"/>
                <a:ea typeface="ＭＳ Ｐゴシック" charset="0"/>
                <a:cs typeface="ＭＳ Ｐゴシック" charset="0"/>
              </a:rPr>
              <a:t>20% (60 million) experience at least once monthly</a:t>
            </a:r>
          </a:p>
          <a:p>
            <a:pPr>
              <a:buFont typeface="Arial"/>
              <a:buChar char="•"/>
            </a:pPr>
            <a:r>
              <a:rPr lang="en-US" dirty="0">
                <a:latin typeface="Times New Roman" charset="0"/>
                <a:ea typeface="ＭＳ Ｐゴシック" charset="0"/>
                <a:cs typeface="ＭＳ Ｐゴシック" charset="0"/>
              </a:rPr>
              <a:t>Irritable bowel disease (IBS) effects 30-45 million</a:t>
            </a:r>
          </a:p>
          <a:p>
            <a:pPr>
              <a:buFont typeface="Arial"/>
              <a:buChar char="•"/>
            </a:pPr>
            <a:r>
              <a:rPr lang="en-US" dirty="0">
                <a:latin typeface="Times New Roman" charset="0"/>
                <a:ea typeface="ＭＳ Ｐゴシック" charset="0"/>
                <a:cs typeface="ＭＳ Ｐゴシック" charset="0"/>
              </a:rPr>
              <a:t>Gallstone disease 20-25 million</a:t>
            </a:r>
          </a:p>
          <a:p>
            <a:pPr>
              <a:buFont typeface="Arial"/>
              <a:buChar char="•"/>
            </a:pPr>
            <a:r>
              <a:rPr lang="en-US" dirty="0">
                <a:latin typeface="Times New Roman" charset="0"/>
                <a:ea typeface="ＭＳ Ｐゴシック" charset="0"/>
                <a:cs typeface="ＭＳ Ｐゴシック" charset="0"/>
              </a:rPr>
              <a:t>Diverticular Disease 20 to 40 million</a:t>
            </a:r>
          </a:p>
          <a:p>
            <a:pPr>
              <a:buFont typeface="Arial"/>
              <a:buChar char="•"/>
            </a:pPr>
            <a:r>
              <a:rPr lang="en-US" dirty="0">
                <a:latin typeface="Times New Roman" charset="0"/>
                <a:ea typeface="ＭＳ Ｐゴシック" charset="0"/>
                <a:cs typeface="ＭＳ Ｐゴシック" charset="0"/>
              </a:rPr>
              <a:t>Celiac estimated at 3 million (</a:t>
            </a:r>
            <a:r>
              <a:rPr lang="en-US" dirty="0" err="1">
                <a:latin typeface="Times New Roman" charset="0"/>
                <a:ea typeface="ＭＳ Ｐゴシック" charset="0"/>
                <a:cs typeface="ＭＳ Ｐゴシック" charset="0"/>
              </a:rPr>
              <a:t>approx</a:t>
            </a:r>
            <a:r>
              <a:rPr lang="en-US" dirty="0">
                <a:latin typeface="Times New Roman" charset="0"/>
                <a:ea typeface="ＭＳ Ｐゴシック" charset="0"/>
                <a:cs typeface="ＭＳ Ｐゴシック" charset="0"/>
              </a:rPr>
              <a:t> 1:100)</a:t>
            </a:r>
          </a:p>
          <a:p>
            <a:pPr>
              <a:buFont typeface="Arial"/>
              <a:buChar char="•"/>
            </a:pPr>
            <a:r>
              <a:rPr lang="en-US" dirty="0">
                <a:latin typeface="Times New Roman" charset="0"/>
                <a:ea typeface="ＭＳ Ｐゴシック" charset="0"/>
                <a:cs typeface="ＭＳ Ｐゴシック" charset="0"/>
              </a:rPr>
              <a:t>Gluten sensitivity as much as ? 5-8% of Americans</a:t>
            </a:r>
          </a:p>
          <a:p>
            <a:pPr>
              <a:buFont typeface="Arial"/>
              <a:buChar char="•"/>
            </a:pPr>
            <a:r>
              <a:rPr lang="en-US" dirty="0">
                <a:latin typeface="Times New Roman" charset="0"/>
                <a:ea typeface="ＭＳ Ｐゴシック" charset="0"/>
                <a:cs typeface="ＭＳ Ｐゴシック" charset="0"/>
              </a:rPr>
              <a:t>IBD 750,000 – 1 million</a:t>
            </a:r>
          </a:p>
          <a:p>
            <a:pPr>
              <a:buFont typeface="Arial"/>
              <a:buChar char="•"/>
            </a:pPr>
            <a:r>
              <a:rPr lang="en-US" dirty="0">
                <a:latin typeface="Times New Roman" charset="0"/>
                <a:ea typeface="ＭＳ Ｐゴシック" charset="0"/>
                <a:cs typeface="ＭＳ Ｐゴシック" charset="0"/>
              </a:rPr>
              <a:t>Colorectal Cancer approximately 260,000</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solidFill>
                  <a:srgbClr val="CC0000"/>
                </a:solidFill>
                <a:latin typeface="Times" charset="0"/>
                <a:ea typeface="ＭＳ Ｐゴシック" charset="0"/>
                <a:cs typeface="ＭＳ Ｐゴシック" charset="0"/>
              </a:rPr>
              <a:t>Is your gut trying to tell you something?</a:t>
            </a:r>
            <a:endParaRPr lang="en-US">
              <a:latin typeface="Times" charset="0"/>
              <a:ea typeface="ＭＳ Ｐゴシック" charset="0"/>
              <a:cs typeface="ＭＳ Ｐゴシック" charset="0"/>
            </a:endParaRPr>
          </a:p>
        </p:txBody>
      </p:sp>
      <p:sp>
        <p:nvSpPr>
          <p:cNvPr id="18435" name="Rectangle 3"/>
          <p:cNvSpPr>
            <a:spLocks noGrp="1" noChangeArrowheads="1"/>
          </p:cNvSpPr>
          <p:nvPr>
            <p:ph type="body" idx="1"/>
          </p:nvPr>
        </p:nvSpPr>
        <p:spPr>
          <a:xfrm>
            <a:off x="685800" y="1981200"/>
            <a:ext cx="8305800" cy="4114800"/>
          </a:xfrm>
        </p:spPr>
        <p:txBody>
          <a:bodyPr/>
          <a:lstStyle/>
          <a:p>
            <a:pPr eaLnBrk="1" hangingPunct="1">
              <a:buFont typeface="Wingdings" charset="0"/>
              <a:buChar char="§"/>
            </a:pPr>
            <a:r>
              <a:rPr lang="en-US" dirty="0">
                <a:latin typeface="Times" charset="0"/>
                <a:ea typeface="ＭＳ Ｐゴシック" charset="0"/>
                <a:cs typeface="ＭＳ Ｐゴシック" charset="0"/>
              </a:rPr>
              <a:t>100 million people with various GI problems e.g. IBS, bloating, gas, reflux, constipation, diarrhea, and </a:t>
            </a:r>
            <a:r>
              <a:rPr lang="en-US" dirty="0" err="1">
                <a:latin typeface="Times" charset="0"/>
                <a:ea typeface="ＭＳ Ｐゴシック" charset="0"/>
                <a:cs typeface="ＭＳ Ｐゴシック" charset="0"/>
              </a:rPr>
              <a:t>crampy</a:t>
            </a:r>
            <a:r>
              <a:rPr lang="en-US" dirty="0">
                <a:latin typeface="Times" charset="0"/>
                <a:ea typeface="ＭＳ Ｐゴシック" charset="0"/>
                <a:cs typeface="ＭＳ Ｐゴシック" charset="0"/>
              </a:rPr>
              <a:t> pain.</a:t>
            </a:r>
          </a:p>
          <a:p>
            <a:pPr eaLnBrk="1" hangingPunct="1">
              <a:buFont typeface="Wingdings" charset="0"/>
              <a:buChar char="§"/>
            </a:pPr>
            <a:r>
              <a:rPr lang="en-US" dirty="0">
                <a:latin typeface="Times" charset="0"/>
                <a:ea typeface="ＭＳ Ｐゴシック" charset="0"/>
                <a:cs typeface="ＭＳ Ｐゴシック" charset="0"/>
              </a:rPr>
              <a:t>Some of the most popular prescription drugs</a:t>
            </a:r>
          </a:p>
          <a:p>
            <a:pPr eaLnBrk="1" hangingPunct="1">
              <a:buFont typeface="Wingdings" charset="0"/>
              <a:buChar char="§"/>
            </a:pPr>
            <a:r>
              <a:rPr lang="en-US" dirty="0" smtClean="0">
                <a:latin typeface="Times" charset="0"/>
                <a:ea typeface="ＭＳ Ｐゴシック" charset="0"/>
                <a:cs typeface="ＭＳ Ｐゴシック" charset="0"/>
              </a:rPr>
              <a:t>Americans now spend $ 3 billion/year on OTC on antacids, laxatives, acid blockers and fiber supplements</a:t>
            </a:r>
            <a:endParaRPr lang="en-US" dirty="0">
              <a:latin typeface="Times" charset="0"/>
              <a:ea typeface="ＭＳ Ｐゴシック" charset="0"/>
              <a:cs typeface="ＭＳ Ｐゴシック" charset="0"/>
            </a:endParaRPr>
          </a:p>
          <a:p>
            <a:pPr eaLnBrk="1" hangingPunct="1">
              <a:buFont typeface="Wingdings" charset="0"/>
              <a:buChar char="§"/>
            </a:pPr>
            <a:r>
              <a:rPr lang="en-US" dirty="0">
                <a:latin typeface="Times" charset="0"/>
                <a:ea typeface="ＭＳ Ｐゴシック" charset="0"/>
                <a:cs typeface="ＭＳ Ｐゴシック" charset="0"/>
              </a:rPr>
              <a:t>Common reason to seek medical care</a:t>
            </a:r>
          </a:p>
          <a:p>
            <a:pPr eaLnBrk="1" hangingPunct="1">
              <a:buFont typeface="Wingdings" charset="0"/>
              <a:buChar char="§"/>
            </a:pPr>
            <a:r>
              <a:rPr lang="en-US" dirty="0">
                <a:latin typeface="Times" charset="0"/>
                <a:ea typeface="ＭＳ Ｐゴシック" charset="0"/>
                <a:cs typeface="ＭＳ Ｐゴシック" charset="0"/>
              </a:rPr>
              <a:t>Frequent reason for diagnostic testing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solidFill>
                  <a:srgbClr val="CC0000"/>
                </a:solidFill>
                <a:latin typeface="Times New Roman" charset="0"/>
                <a:ea typeface="ＭＳ Ｐゴシック" charset="0"/>
                <a:cs typeface="ＭＳ Ｐゴシック" charset="0"/>
              </a:rPr>
              <a:t>Problems with gut health can promote/worsen…</a:t>
            </a:r>
            <a:endParaRPr lang="en-US">
              <a:latin typeface="Times New Roman" charset="0"/>
              <a:ea typeface="ＭＳ Ｐゴシック" charset="0"/>
              <a:cs typeface="ＭＳ Ｐゴシック" charset="0"/>
            </a:endParaRPr>
          </a:p>
        </p:txBody>
      </p:sp>
      <p:sp>
        <p:nvSpPr>
          <p:cNvPr id="20483" name="Rectangle 3"/>
          <p:cNvSpPr>
            <a:spLocks noGrp="1" noChangeArrowheads="1"/>
          </p:cNvSpPr>
          <p:nvPr>
            <p:ph type="body" idx="1"/>
          </p:nvPr>
        </p:nvSpPr>
        <p:spPr>
          <a:xfrm>
            <a:off x="2133600" y="1676400"/>
            <a:ext cx="7772400" cy="4114800"/>
          </a:xfrm>
        </p:spPr>
        <p:txBody>
          <a:bodyPr/>
          <a:lstStyle/>
          <a:p>
            <a:pPr eaLnBrk="1" hangingPunct="1">
              <a:lnSpc>
                <a:spcPct val="90000"/>
              </a:lnSpc>
              <a:buFont typeface="Wingdings" charset="0"/>
              <a:buChar char="§"/>
            </a:pPr>
            <a:r>
              <a:rPr lang="en-US">
                <a:latin typeface="Times New Roman" charset="0"/>
                <a:ea typeface="ＭＳ Ｐゴシック" charset="0"/>
                <a:cs typeface="ＭＳ Ｐゴシック" charset="0"/>
              </a:rPr>
              <a:t>Allergy</a:t>
            </a:r>
          </a:p>
          <a:p>
            <a:pPr eaLnBrk="1" hangingPunct="1">
              <a:lnSpc>
                <a:spcPct val="90000"/>
              </a:lnSpc>
              <a:buFont typeface="Wingdings" charset="0"/>
              <a:buChar char="§"/>
            </a:pPr>
            <a:r>
              <a:rPr lang="en-US">
                <a:latin typeface="Times New Roman" charset="0"/>
                <a:ea typeface="ＭＳ Ｐゴシック" charset="0"/>
                <a:cs typeface="ＭＳ Ｐゴシック" charset="0"/>
              </a:rPr>
              <a:t>Asthma</a:t>
            </a:r>
          </a:p>
          <a:p>
            <a:pPr eaLnBrk="1" hangingPunct="1">
              <a:lnSpc>
                <a:spcPct val="90000"/>
              </a:lnSpc>
              <a:buFont typeface="Wingdings" charset="0"/>
              <a:buChar char="§"/>
            </a:pPr>
            <a:r>
              <a:rPr lang="en-US">
                <a:latin typeface="Times New Roman" charset="0"/>
                <a:ea typeface="ＭＳ Ｐゴシック" charset="0"/>
                <a:cs typeface="ＭＳ Ｐゴシック" charset="0"/>
              </a:rPr>
              <a:t>Autoimmunity</a:t>
            </a:r>
          </a:p>
          <a:p>
            <a:pPr eaLnBrk="1" hangingPunct="1">
              <a:lnSpc>
                <a:spcPct val="90000"/>
              </a:lnSpc>
              <a:buFont typeface="Wingdings" charset="0"/>
              <a:buChar char="§"/>
            </a:pPr>
            <a:r>
              <a:rPr lang="en-US">
                <a:latin typeface="Times New Roman" charset="0"/>
                <a:ea typeface="ＭＳ Ｐゴシック" charset="0"/>
                <a:cs typeface="ＭＳ Ｐゴシック" charset="0"/>
              </a:rPr>
              <a:t>Arthritis</a:t>
            </a:r>
          </a:p>
          <a:p>
            <a:pPr eaLnBrk="1" hangingPunct="1">
              <a:lnSpc>
                <a:spcPct val="90000"/>
              </a:lnSpc>
              <a:buFont typeface="Wingdings" charset="0"/>
              <a:buChar char="§"/>
            </a:pPr>
            <a:r>
              <a:rPr lang="en-US">
                <a:latin typeface="Times New Roman" charset="0"/>
                <a:ea typeface="ＭＳ Ｐゴシック" charset="0"/>
                <a:cs typeface="ＭＳ Ｐゴシック" charset="0"/>
              </a:rPr>
              <a:t>Metabolic Bone disease</a:t>
            </a:r>
          </a:p>
          <a:p>
            <a:pPr eaLnBrk="1" hangingPunct="1">
              <a:lnSpc>
                <a:spcPct val="90000"/>
              </a:lnSpc>
              <a:buFont typeface="Wingdings" charset="0"/>
              <a:buChar char="§"/>
            </a:pPr>
            <a:r>
              <a:rPr lang="en-US">
                <a:latin typeface="Times New Roman" charset="0"/>
                <a:ea typeface="ＭＳ Ｐゴシック" charset="0"/>
                <a:cs typeface="ＭＳ Ｐゴシック" charset="0"/>
              </a:rPr>
              <a:t>Skin problems</a:t>
            </a:r>
          </a:p>
          <a:p>
            <a:pPr eaLnBrk="1" hangingPunct="1">
              <a:lnSpc>
                <a:spcPct val="90000"/>
              </a:lnSpc>
              <a:buFont typeface="Wingdings" charset="0"/>
              <a:buChar char="§"/>
            </a:pPr>
            <a:r>
              <a:rPr lang="en-US">
                <a:latin typeface="Times New Roman" charset="0"/>
                <a:ea typeface="ＭＳ Ｐゴシック" charset="0"/>
                <a:cs typeface="ＭＳ Ｐゴシック" charset="0"/>
              </a:rPr>
              <a:t>Mood disorders</a:t>
            </a:r>
          </a:p>
          <a:p>
            <a:pPr eaLnBrk="1" hangingPunct="1">
              <a:lnSpc>
                <a:spcPct val="90000"/>
              </a:lnSpc>
              <a:buFont typeface="Wingdings" charset="0"/>
              <a:buChar char="§"/>
            </a:pPr>
            <a:r>
              <a:rPr lang="en-US">
                <a:latin typeface="Times New Roman" charset="0"/>
                <a:ea typeface="ＭＳ Ｐゴシック" charset="0"/>
                <a:cs typeface="ＭＳ Ｐゴシック" charset="0"/>
              </a:rPr>
              <a:t>Dementia</a:t>
            </a:r>
          </a:p>
          <a:p>
            <a:pPr eaLnBrk="1" hangingPunct="1">
              <a:lnSpc>
                <a:spcPct val="90000"/>
              </a:lnSpc>
              <a:buFont typeface="Wingdings" charset="0"/>
              <a:buChar char="§"/>
            </a:pPr>
            <a:r>
              <a:rPr lang="en-US">
                <a:latin typeface="Times New Roman" charset="0"/>
                <a:ea typeface="ＭＳ Ｐゴシック" charset="0"/>
                <a:cs typeface="ＭＳ Ｐゴシック" charset="0"/>
              </a:rPr>
              <a:t>Cancer</a:t>
            </a:r>
          </a:p>
          <a:p>
            <a:pPr eaLnBrk="1" hangingPunct="1">
              <a:lnSpc>
                <a:spcPct val="90000"/>
              </a:lnSpc>
              <a:buFont typeface="Wingdings" charset="0"/>
              <a:buChar char="§"/>
            </a:pPr>
            <a:r>
              <a:rPr lang="en-US">
                <a:latin typeface="Times New Roman" charset="0"/>
                <a:ea typeface="ＭＳ Ｐゴシック" charset="0"/>
                <a:cs typeface="ＭＳ Ｐゴシック" charset="0"/>
              </a:rPr>
              <a:t>Inflammation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SIBO</a:t>
            </a:r>
            <a:br>
              <a:rPr lang="en-US" dirty="0" smtClean="0"/>
            </a:br>
            <a:r>
              <a:rPr lang="en-US" sz="2400" dirty="0" smtClean="0">
                <a:solidFill>
                  <a:srgbClr val="000000"/>
                </a:solidFill>
              </a:rPr>
              <a:t>small intestinal bacterial overgrowth</a:t>
            </a:r>
            <a:endParaRPr lang="en-US" dirty="0">
              <a:solidFill>
                <a:srgbClr val="000000"/>
              </a:solidFill>
            </a:endParaRPr>
          </a:p>
        </p:txBody>
      </p:sp>
      <p:sp>
        <p:nvSpPr>
          <p:cNvPr id="3" name="Content Placeholder 2"/>
          <p:cNvSpPr>
            <a:spLocks noGrp="1"/>
          </p:cNvSpPr>
          <p:nvPr>
            <p:ph idx="1"/>
          </p:nvPr>
        </p:nvSpPr>
        <p:spPr/>
        <p:txBody>
          <a:bodyPr/>
          <a:lstStyle/>
          <a:p>
            <a:pPr>
              <a:buFont typeface="Arial"/>
              <a:buChar char="•"/>
            </a:pPr>
            <a:r>
              <a:rPr lang="en-US" dirty="0" smtClean="0"/>
              <a:t>Typically associated with carbohydrate intolerance and bloating after eating</a:t>
            </a:r>
          </a:p>
          <a:p>
            <a:pPr>
              <a:buFont typeface="Arial"/>
              <a:buChar char="•"/>
            </a:pPr>
            <a:r>
              <a:rPr lang="en-US" dirty="0" smtClean="0"/>
              <a:t>Nausea, diarrhea, constipation</a:t>
            </a:r>
          </a:p>
          <a:p>
            <a:pPr>
              <a:buFont typeface="Arial"/>
              <a:buChar char="•"/>
            </a:pPr>
            <a:r>
              <a:rPr lang="en-US" dirty="0" smtClean="0"/>
              <a:t>Contributes to food allergies</a:t>
            </a:r>
          </a:p>
          <a:p>
            <a:pPr>
              <a:buFont typeface="Arial"/>
              <a:buChar char="•"/>
            </a:pPr>
            <a:r>
              <a:rPr lang="en-US" dirty="0" smtClean="0"/>
              <a:t>Intestinal permeability-systemic inflammation</a:t>
            </a:r>
          </a:p>
          <a:p>
            <a:pPr>
              <a:buFont typeface="Arial"/>
              <a:buChar char="•"/>
            </a:pPr>
            <a:r>
              <a:rPr lang="en-US" dirty="0" smtClean="0"/>
              <a:t>Present in 75% of people with IBS, fibromyalgia, CFS</a:t>
            </a:r>
          </a:p>
          <a:p>
            <a:pPr>
              <a:buFont typeface="Arial"/>
              <a:buChar char="•"/>
            </a:pPr>
            <a:r>
              <a:rPr lang="en-US" dirty="0" smtClean="0"/>
              <a:t>Eradicating SIBO often resolves </a:t>
            </a:r>
            <a:r>
              <a:rPr lang="en-US" dirty="0" err="1" smtClean="0"/>
              <a:t>Sx</a:t>
            </a:r>
            <a:r>
              <a:rPr lang="en-US" dirty="0" smtClean="0"/>
              <a:t> of IBS</a:t>
            </a:r>
          </a:p>
          <a:p>
            <a:pPr>
              <a:buFont typeface="Arial"/>
              <a:buChar char="•"/>
            </a:pPr>
            <a:r>
              <a:rPr lang="en-US" dirty="0" smtClean="0"/>
              <a:t>Breath test</a:t>
            </a:r>
            <a:endParaRPr lang="en-US" dirty="0"/>
          </a:p>
        </p:txBody>
      </p:sp>
    </p:spTree>
    <p:extLst>
      <p:ext uri="{BB962C8B-B14F-4D97-AF65-F5344CB8AC3E}">
        <p14:creationId xmlns:p14="http://schemas.microsoft.com/office/powerpoint/2010/main" val="248155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04800"/>
            <a:ext cx="7772400" cy="1143000"/>
          </a:xfrm>
        </p:spPr>
        <p:txBody>
          <a:bodyPr/>
          <a:lstStyle/>
          <a:p>
            <a:r>
              <a:rPr lang="en-GB">
                <a:latin typeface="Times New Roman" charset="0"/>
                <a:ea typeface="ＭＳ Ｐゴシック" charset="0"/>
                <a:cs typeface="ＭＳ Ｐゴシック" charset="0"/>
              </a:rPr>
              <a:t>Irritable Bowel Syndrome</a:t>
            </a:r>
          </a:p>
        </p:txBody>
      </p:sp>
      <p:sp>
        <p:nvSpPr>
          <p:cNvPr id="24579" name="Rectangle 3"/>
          <p:cNvSpPr>
            <a:spLocks noGrp="1" noChangeArrowheads="1"/>
          </p:cNvSpPr>
          <p:nvPr>
            <p:ph type="body" idx="1"/>
          </p:nvPr>
        </p:nvSpPr>
        <p:spPr>
          <a:xfrm>
            <a:off x="457200" y="1295400"/>
            <a:ext cx="8229600" cy="3352800"/>
          </a:xfrm>
        </p:spPr>
        <p:txBody>
          <a:bodyPr/>
          <a:lstStyle/>
          <a:p>
            <a:pPr>
              <a:lnSpc>
                <a:spcPct val="80000"/>
              </a:lnSpc>
              <a:buFont typeface="Arial"/>
              <a:buChar char="•"/>
            </a:pPr>
            <a:r>
              <a:rPr lang="en-GB" dirty="0">
                <a:latin typeface="Times New Roman" charset="0"/>
                <a:ea typeface="ＭＳ Ｐゴシック" charset="0"/>
                <a:cs typeface="ＭＳ Ｐゴシック" charset="0"/>
              </a:rPr>
              <a:t>Most common GI functional disorder diagnosed by gastroenterologists affecting about 5-10% of the population with female predominance of 2-3:1 </a:t>
            </a:r>
          </a:p>
          <a:p>
            <a:pPr>
              <a:lnSpc>
                <a:spcPct val="80000"/>
              </a:lnSpc>
              <a:buFont typeface="Arial"/>
              <a:buChar char="•"/>
            </a:pPr>
            <a:endParaRPr lang="en-GB" dirty="0">
              <a:latin typeface="Times New Roman" charset="0"/>
              <a:ea typeface="ＭＳ Ｐゴシック" charset="0"/>
              <a:cs typeface="ＭＳ Ｐゴシック" charset="0"/>
            </a:endParaRPr>
          </a:p>
          <a:p>
            <a:pPr>
              <a:lnSpc>
                <a:spcPct val="80000"/>
              </a:lnSpc>
              <a:buFont typeface="Arial"/>
              <a:buChar char="•"/>
            </a:pPr>
            <a:r>
              <a:rPr lang="en-IE" dirty="0">
                <a:latin typeface="Times New Roman" charset="0"/>
                <a:ea typeface="ＭＳ Ｐゴシック" charset="0"/>
                <a:cs typeface="Times New Roman" charset="0"/>
              </a:rPr>
              <a:t>Symptom complex including abdominal pain, altered bowel function, bloating, mucosal inflammation, exaggerated stress response, increases in plasma pro-inflammatory cytokines </a:t>
            </a:r>
          </a:p>
          <a:p>
            <a:pPr>
              <a:lnSpc>
                <a:spcPct val="80000"/>
              </a:lnSpc>
              <a:buFont typeface="Arial"/>
              <a:buChar char="•"/>
            </a:pPr>
            <a:endParaRPr lang="en-IE" dirty="0">
              <a:latin typeface="Times New Roman" charset="0"/>
              <a:ea typeface="ＭＳ Ｐゴシック" charset="0"/>
              <a:cs typeface="Times New Roman" charset="0"/>
            </a:endParaRPr>
          </a:p>
          <a:p>
            <a:pPr>
              <a:lnSpc>
                <a:spcPct val="80000"/>
              </a:lnSpc>
              <a:buFont typeface="Arial"/>
              <a:buChar char="•"/>
            </a:pPr>
            <a:r>
              <a:rPr lang="en-GB" dirty="0">
                <a:latin typeface="Times New Roman" charset="0"/>
                <a:ea typeface="ＭＳ Ｐゴシック" charset="0"/>
                <a:cs typeface="ＭＳ Ｐゴシック" charset="0"/>
              </a:rPr>
              <a:t>Stress (including early life stress) plays a major role in the onset </a:t>
            </a:r>
          </a:p>
          <a:p>
            <a:pPr marL="0" indent="0">
              <a:lnSpc>
                <a:spcPct val="80000"/>
              </a:lnSpc>
            </a:pPr>
            <a:r>
              <a:rPr lang="en-GB" dirty="0">
                <a:latin typeface="Times New Roman" charset="0"/>
                <a:ea typeface="ＭＳ Ｐゴシック" charset="0"/>
                <a:cs typeface="ＭＳ Ｐゴシック" charset="0"/>
              </a:rPr>
              <a:t>	and exacerbation of symptoms in IBS </a:t>
            </a:r>
          </a:p>
          <a:p>
            <a:pPr>
              <a:lnSpc>
                <a:spcPct val="80000"/>
              </a:lnSpc>
              <a:buFont typeface="Arial"/>
              <a:buChar char="•"/>
            </a:pPr>
            <a:endParaRPr lang="en-GB" dirty="0">
              <a:latin typeface="Times New Roman" charset="0"/>
              <a:ea typeface="ＭＳ Ｐゴシック" charset="0"/>
              <a:cs typeface="ＭＳ Ｐゴシック" charset="0"/>
            </a:endParaRPr>
          </a:p>
          <a:p>
            <a:pPr>
              <a:lnSpc>
                <a:spcPct val="80000"/>
              </a:lnSpc>
              <a:buFont typeface="Arial"/>
              <a:buChar char="•"/>
            </a:pPr>
            <a:r>
              <a:rPr lang="en-GB" dirty="0" err="1">
                <a:latin typeface="Times New Roman" charset="0"/>
                <a:ea typeface="ＭＳ Ｐゴシック" charset="0"/>
                <a:cs typeface="ＭＳ Ｐゴシック" charset="0"/>
              </a:rPr>
              <a:t>Dysbiosis</a:t>
            </a:r>
            <a:r>
              <a:rPr lang="en-GB" dirty="0">
                <a:latin typeface="Times New Roman" charset="0"/>
                <a:ea typeface="ＭＳ Ｐゴシック" charset="0"/>
                <a:cs typeface="ＭＳ Ｐゴシック" charset="0"/>
              </a:rPr>
              <a:t>, food sensitivities and </a:t>
            </a:r>
            <a:r>
              <a:rPr lang="en-GB" dirty="0" smtClean="0">
                <a:latin typeface="Times New Roman" charset="0"/>
                <a:ea typeface="ＭＳ Ｐゴシック" charset="0"/>
                <a:cs typeface="ＭＳ Ｐゴシック" charset="0"/>
              </a:rPr>
              <a:t>SIBO (as many as 75%)</a:t>
            </a:r>
            <a:endParaRPr lang="en-GB" dirty="0">
              <a:latin typeface="Times New Roman" charset="0"/>
              <a:ea typeface="ＭＳ Ｐゴシック" charset="0"/>
              <a:cs typeface="ＭＳ Ｐゴシック" charset="0"/>
            </a:endParaRPr>
          </a:p>
          <a:p>
            <a:pPr>
              <a:lnSpc>
                <a:spcPct val="80000"/>
              </a:lnSpc>
              <a:buFont typeface="Arial"/>
              <a:buChar char="•"/>
            </a:pPr>
            <a:endParaRPr lang="en-GB" sz="1800" dirty="0">
              <a:latin typeface="Times New Roman" charset="0"/>
              <a:ea typeface="ＭＳ Ｐゴシック" charset="0"/>
              <a:cs typeface="ＭＳ Ｐゴシック" charset="0"/>
            </a:endParaRPr>
          </a:p>
          <a:p>
            <a:pPr lvl="1">
              <a:lnSpc>
                <a:spcPct val="80000"/>
              </a:lnSpc>
            </a:pPr>
            <a:endParaRPr lang="en-GB" sz="1800" dirty="0">
              <a:latin typeface="Times New Roman" charset="0"/>
              <a:ea typeface="ＭＳ Ｐゴシック" charset="0"/>
            </a:endParaRPr>
          </a:p>
          <a:p>
            <a:pPr>
              <a:lnSpc>
                <a:spcPct val="80000"/>
              </a:lnSpc>
            </a:pPr>
            <a:endParaRPr lang="en-GB" sz="1800" dirty="0">
              <a:latin typeface="Times New Roman" charset="0"/>
              <a:ea typeface="ＭＳ Ｐゴシック" charset="0"/>
              <a:cs typeface="ＭＳ Ｐゴシック" charset="0"/>
            </a:endParaRPr>
          </a:p>
          <a:p>
            <a:pPr>
              <a:lnSpc>
                <a:spcPct val="80000"/>
              </a:lnSpc>
              <a:buFont typeface="Wingdings" charset="0"/>
              <a:buNone/>
            </a:pPr>
            <a:endParaRPr lang="en-GB" sz="1800" dirty="0">
              <a:latin typeface="Times New Roman" charset="0"/>
              <a:ea typeface="ＭＳ Ｐゴシック" charset="0"/>
              <a:cs typeface="ＭＳ Ｐゴシック" charset="0"/>
            </a:endParaRPr>
          </a:p>
          <a:p>
            <a:pPr>
              <a:lnSpc>
                <a:spcPct val="80000"/>
              </a:lnSpc>
            </a:pPr>
            <a:endParaRPr lang="en-GB" sz="1800" dirty="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tiff"/>
          <p:cNvPicPr>
            <a:picLocks noChangeAspect="1"/>
          </p:cNvPicPr>
          <p:nvPr/>
        </p:nvPicPr>
        <p:blipFill>
          <a:blip r:embed="rId2"/>
          <a:stretch>
            <a:fillRect/>
          </a:stretch>
        </p:blipFill>
        <p:spPr>
          <a:xfrm>
            <a:off x="455566" y="449263"/>
            <a:ext cx="8140700" cy="5943600"/>
          </a:xfrm>
          <a:prstGeom prst="rect">
            <a:avLst/>
          </a:prstGeom>
        </p:spPr>
      </p:pic>
    </p:spTree>
    <p:extLst>
      <p:ext uri="{BB962C8B-B14F-4D97-AF65-F5344CB8AC3E}">
        <p14:creationId xmlns:p14="http://schemas.microsoft.com/office/powerpoint/2010/main" val="421301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Times New Roman" charset="0"/>
                <a:ea typeface="ＭＳ Ｐゴシック" charset="0"/>
                <a:cs typeface="ＭＳ Ｐゴシック" charset="0"/>
              </a:rPr>
              <a:t>IBS associated with:</a:t>
            </a:r>
          </a:p>
        </p:txBody>
      </p:sp>
      <p:sp>
        <p:nvSpPr>
          <p:cNvPr id="21507" name="Content Placeholder 2"/>
          <p:cNvSpPr>
            <a:spLocks noGrp="1"/>
          </p:cNvSpPr>
          <p:nvPr>
            <p:ph idx="1"/>
          </p:nvPr>
        </p:nvSpPr>
        <p:spPr>
          <a:xfrm>
            <a:off x="1676400" y="1828800"/>
            <a:ext cx="7772400" cy="3657600"/>
          </a:xfrm>
        </p:spPr>
        <p:txBody>
          <a:bodyPr/>
          <a:lstStyle/>
          <a:p>
            <a:pPr>
              <a:buFontTx/>
              <a:buChar char="•"/>
            </a:pPr>
            <a:r>
              <a:rPr lang="en-US">
                <a:latin typeface="Times New Roman" charset="0"/>
                <a:ea typeface="ＭＳ Ｐゴシック" charset="0"/>
                <a:cs typeface="ＭＳ Ｐゴシック" charset="0"/>
              </a:rPr>
              <a:t>GERD</a:t>
            </a:r>
          </a:p>
          <a:p>
            <a:pPr>
              <a:buFontTx/>
              <a:buChar char="•"/>
            </a:pPr>
            <a:r>
              <a:rPr lang="en-US">
                <a:latin typeface="Times New Roman" charset="0"/>
                <a:ea typeface="ＭＳ Ｐゴシック" charset="0"/>
                <a:cs typeface="ＭＳ Ｐゴシック" charset="0"/>
              </a:rPr>
              <a:t>Interstitial cystitis</a:t>
            </a:r>
          </a:p>
          <a:p>
            <a:pPr>
              <a:buFontTx/>
              <a:buChar char="•"/>
            </a:pPr>
            <a:r>
              <a:rPr lang="en-US">
                <a:latin typeface="Times New Roman" charset="0"/>
                <a:ea typeface="ＭＳ Ｐゴシック" charset="0"/>
                <a:cs typeface="ＭＳ Ｐゴシック" charset="0"/>
              </a:rPr>
              <a:t>Fibromyalgia</a:t>
            </a:r>
          </a:p>
          <a:p>
            <a:pPr>
              <a:buFontTx/>
              <a:buChar char="•"/>
            </a:pPr>
            <a:r>
              <a:rPr lang="en-US">
                <a:latin typeface="Times New Roman" charset="0"/>
                <a:ea typeface="ＭＳ Ｐゴシック" charset="0"/>
                <a:cs typeface="ＭＳ Ｐゴシック" charset="0"/>
              </a:rPr>
              <a:t>Chronic Fatigue Syndrome</a:t>
            </a:r>
          </a:p>
          <a:p>
            <a:pPr>
              <a:buFontTx/>
              <a:buChar char="•"/>
            </a:pPr>
            <a:r>
              <a:rPr lang="en-US">
                <a:latin typeface="Times New Roman" charset="0"/>
                <a:ea typeface="ＭＳ Ｐゴシック" charset="0"/>
                <a:cs typeface="ＭＳ Ｐゴシック" charset="0"/>
              </a:rPr>
              <a:t>Disrupted sleep</a:t>
            </a:r>
          </a:p>
          <a:p>
            <a:pPr>
              <a:buFontTx/>
              <a:buChar char="•"/>
            </a:pPr>
            <a:r>
              <a:rPr lang="en-US">
                <a:latin typeface="Times New Roman" charset="0"/>
                <a:ea typeface="ＭＳ Ｐゴシック" charset="0"/>
                <a:cs typeface="ＭＳ Ｐゴシック" charset="0"/>
              </a:rPr>
              <a:t>Rosacea</a:t>
            </a:r>
          </a:p>
          <a:p>
            <a:pPr>
              <a:buFontTx/>
              <a:buChar char="•"/>
            </a:pPr>
            <a:r>
              <a:rPr lang="en-US">
                <a:latin typeface="Times New Roman" charset="0"/>
                <a:ea typeface="ＭＳ Ｐゴシック" charset="0"/>
                <a:cs typeface="ＭＳ Ｐゴシック" charset="0"/>
              </a:rPr>
              <a:t>Migraine headaches</a:t>
            </a:r>
          </a:p>
          <a:p>
            <a:pPr>
              <a:buFontTx/>
              <a:buChar char="•"/>
            </a:pPr>
            <a:r>
              <a:rPr lang="en-US">
                <a:latin typeface="Times New Roman" charset="0"/>
                <a:ea typeface="ＭＳ Ｐゴシック" charset="0"/>
                <a:cs typeface="ＭＳ Ｐゴシック" charset="0"/>
              </a:rPr>
              <a:t>Restless leg syndrome (RLS)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Times" charset="0"/>
                <a:ea typeface="ＭＳ Ｐゴシック" charset="0"/>
                <a:cs typeface="ＭＳ Ｐゴシック" charset="0"/>
              </a:rPr>
              <a:t>GERD: Do we have all wrong?</a:t>
            </a:r>
          </a:p>
        </p:txBody>
      </p:sp>
      <p:pic>
        <p:nvPicPr>
          <p:cNvPr id="25603" name="Content Placeholder 3" descr="gi1.tiff"/>
          <p:cNvPicPr>
            <a:picLocks noGrp="1" noChangeAspect="1"/>
          </p:cNvPicPr>
          <p:nvPr>
            <p:ph idx="1"/>
          </p:nvPr>
        </p:nvPicPr>
        <p:blipFill>
          <a:blip r:embed="rId2">
            <a:extLst>
              <a:ext uri="{28A0092B-C50C-407E-A947-70E740481C1C}">
                <a14:useLocalDpi xmlns:a14="http://schemas.microsoft.com/office/drawing/2010/main" val="0"/>
              </a:ext>
            </a:extLst>
          </a:blip>
          <a:srcRect l="-26907" r="-26907"/>
          <a:stretch>
            <a:fillRect/>
          </a:stretch>
        </p:blipFill>
        <p:spPr>
          <a:xfrm>
            <a:off x="38099" y="1371600"/>
            <a:ext cx="8905875" cy="4191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3810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5105400" y="1143000"/>
            <a:ext cx="3657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lgn="ctr">
              <a:spcBef>
                <a:spcPct val="50000"/>
              </a:spcBef>
            </a:pPr>
            <a:r>
              <a:rPr lang="en-US" b="1">
                <a:solidFill>
                  <a:srgbClr val="161616"/>
                </a:solidFill>
                <a:latin typeface="Times" charset="0"/>
              </a:rPr>
              <a:t>David Relman MD</a:t>
            </a:r>
            <a:endParaRPr lang="en-US">
              <a:solidFill>
                <a:srgbClr val="161616"/>
              </a:solidFill>
              <a:latin typeface="Times" charset="0"/>
            </a:endParaRPr>
          </a:p>
          <a:p>
            <a:pPr algn="ctr">
              <a:spcBef>
                <a:spcPct val="50000"/>
              </a:spcBef>
            </a:pPr>
            <a:r>
              <a:rPr lang="en-US">
                <a:solidFill>
                  <a:srgbClr val="161616"/>
                </a:solidFill>
                <a:latin typeface="Times" charset="0"/>
              </a:rPr>
              <a:t>Clin Prof Med-ID, Prof Microbiology-Immunology</a:t>
            </a:r>
          </a:p>
          <a:p>
            <a:pPr algn="ctr">
              <a:spcBef>
                <a:spcPct val="50000"/>
              </a:spcBef>
            </a:pPr>
            <a:r>
              <a:rPr lang="en-US">
                <a:solidFill>
                  <a:srgbClr val="161616"/>
                </a:solidFill>
                <a:latin typeface="Times" charset="0"/>
              </a:rPr>
              <a:t>Stanford</a:t>
            </a:r>
          </a:p>
          <a:p>
            <a:pPr>
              <a:spcBef>
                <a:spcPct val="50000"/>
              </a:spcBef>
            </a:pPr>
            <a:endParaRPr lang="en-US">
              <a:solidFill>
                <a:srgbClr val="161616"/>
              </a:solidFill>
            </a:endParaRPr>
          </a:p>
          <a:p>
            <a:pPr algn="ctr">
              <a:spcBef>
                <a:spcPct val="50000"/>
              </a:spcBef>
            </a:pPr>
            <a:r>
              <a:rPr lang="en-US">
                <a:solidFill>
                  <a:srgbClr val="161616"/>
                </a:solidFill>
                <a:latin typeface="Times" charset="0"/>
              </a:rPr>
              <a:t>Ecology of human indigenous microbiology and relationship to health and disease.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
            <a:ext cx="5409937" cy="607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Spring is 16 days away</a:t>
            </a:r>
            <a:endParaRPr lang="en-US" dirty="0"/>
          </a:p>
        </p:txBody>
      </p:sp>
      <p:pic>
        <p:nvPicPr>
          <p:cNvPr id="3" name="Picture 2" descr="cover-larg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71600"/>
            <a:ext cx="6400800" cy="3657600"/>
          </a:xfrm>
          <a:prstGeom prst="rect">
            <a:avLst/>
          </a:prstGeom>
        </p:spPr>
      </p:pic>
    </p:spTree>
    <p:extLst>
      <p:ext uri="{BB962C8B-B14F-4D97-AF65-F5344CB8AC3E}">
        <p14:creationId xmlns:p14="http://schemas.microsoft.com/office/powerpoint/2010/main" val="10176322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635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5043488" y="1308100"/>
            <a:ext cx="4100512"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lgn="ctr"/>
            <a:r>
              <a:rPr lang="en-US">
                <a:solidFill>
                  <a:srgbClr val="FF0000"/>
                </a:solidFill>
                <a:latin typeface="Times New Roman" charset="0"/>
                <a:cs typeface="Times New Roman" charset="0"/>
              </a:rPr>
              <a:t>Intestinal Permeability</a:t>
            </a:r>
          </a:p>
          <a:p>
            <a:pPr algn="ctr"/>
            <a:r>
              <a:rPr lang="en-US">
                <a:solidFill>
                  <a:srgbClr val="FF0000"/>
                </a:solidFill>
                <a:latin typeface="Times New Roman" charset="0"/>
                <a:cs typeface="Times New Roman" charset="0"/>
              </a:rPr>
              <a:t>Uncontrolled Trafficking of Molecules</a:t>
            </a:r>
          </a:p>
          <a:p>
            <a:pPr algn="ctr"/>
            <a:endParaRPr lang="en-US" sz="2800">
              <a:solidFill>
                <a:srgbClr val="FF0000"/>
              </a:solidFill>
              <a:latin typeface="Times New Roman" charset="0"/>
              <a:cs typeface="Times New Roman" charset="0"/>
            </a:endParaRPr>
          </a:p>
          <a:p>
            <a:pPr>
              <a:buFont typeface="Arial" charset="0"/>
              <a:buChar char="•"/>
            </a:pPr>
            <a:r>
              <a:rPr lang="en-US">
                <a:latin typeface="Times New Roman" charset="0"/>
                <a:cs typeface="Times New Roman" charset="0"/>
              </a:rPr>
              <a:t> Food allergies, lectins</a:t>
            </a:r>
          </a:p>
          <a:p>
            <a:pPr>
              <a:buFont typeface="Arial" charset="0"/>
              <a:buChar char="•"/>
            </a:pPr>
            <a:r>
              <a:rPr lang="en-US">
                <a:latin typeface="Times New Roman" charset="0"/>
                <a:cs typeface="Times New Roman" charset="0"/>
              </a:rPr>
              <a:t> Dysbiosis</a:t>
            </a:r>
          </a:p>
          <a:p>
            <a:pPr>
              <a:buFont typeface="Arial" charset="0"/>
              <a:buChar char="•"/>
            </a:pPr>
            <a:r>
              <a:rPr lang="en-US">
                <a:latin typeface="Times New Roman" charset="0"/>
                <a:cs typeface="Times New Roman" charset="0"/>
              </a:rPr>
              <a:t> Acid suppression</a:t>
            </a:r>
          </a:p>
          <a:p>
            <a:pPr>
              <a:buFont typeface="Arial" charset="0"/>
              <a:buChar char="•"/>
            </a:pPr>
            <a:r>
              <a:rPr lang="en-US">
                <a:latin typeface="Times New Roman" charset="0"/>
                <a:cs typeface="Times New Roman" charset="0"/>
              </a:rPr>
              <a:t> Stress response</a:t>
            </a:r>
          </a:p>
          <a:p>
            <a:pPr>
              <a:buFont typeface="Arial" charset="0"/>
              <a:buChar char="•"/>
            </a:pPr>
            <a:r>
              <a:rPr lang="en-US">
                <a:latin typeface="Times New Roman" charset="0"/>
                <a:cs typeface="Times New Roman" charset="0"/>
              </a:rPr>
              <a:t> Environmental toxins</a:t>
            </a:r>
          </a:p>
          <a:p>
            <a:pPr>
              <a:buFont typeface="Arial" charset="0"/>
              <a:buChar char="•"/>
            </a:pPr>
            <a:r>
              <a:rPr lang="en-US">
                <a:latin typeface="Times New Roman" charset="0"/>
                <a:cs typeface="Times New Roman" charset="0"/>
              </a:rPr>
              <a:t> Medications</a:t>
            </a:r>
          </a:p>
        </p:txBody>
      </p:sp>
      <p:pic>
        <p:nvPicPr>
          <p:cNvPr id="286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063" y="1619250"/>
            <a:ext cx="38100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10" y="457199"/>
            <a:ext cx="8390989" cy="5257005"/>
          </a:xfrm>
          <a:prstGeom prst="rect">
            <a:avLst/>
          </a:prstGeom>
        </p:spPr>
      </p:pic>
    </p:spTree>
    <p:extLst>
      <p:ext uri="{BB962C8B-B14F-4D97-AF65-F5344CB8AC3E}">
        <p14:creationId xmlns:p14="http://schemas.microsoft.com/office/powerpoint/2010/main" val="117509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07" y="609600"/>
            <a:ext cx="8330638" cy="5181600"/>
          </a:xfrm>
          <a:prstGeom prst="rect">
            <a:avLst/>
          </a:prstGeom>
        </p:spPr>
      </p:pic>
    </p:spTree>
    <p:extLst>
      <p:ext uri="{BB962C8B-B14F-4D97-AF65-F5344CB8AC3E}">
        <p14:creationId xmlns:p14="http://schemas.microsoft.com/office/powerpoint/2010/main" val="369156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29" y="543492"/>
            <a:ext cx="8167026" cy="5171508"/>
          </a:xfrm>
          <a:prstGeom prst="rect">
            <a:avLst/>
          </a:prstGeom>
        </p:spPr>
      </p:pic>
    </p:spTree>
    <p:extLst>
      <p:ext uri="{BB962C8B-B14F-4D97-AF65-F5344CB8AC3E}">
        <p14:creationId xmlns:p14="http://schemas.microsoft.com/office/powerpoint/2010/main" val="23790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4.tiff"/>
          <p:cNvPicPr>
            <a:picLocks noChangeAspect="1"/>
          </p:cNvPicPr>
          <p:nvPr/>
        </p:nvPicPr>
        <p:blipFill>
          <a:blip r:embed="rId2"/>
          <a:srcRect/>
          <a:stretch>
            <a:fillRect/>
          </a:stretch>
        </p:blipFill>
        <p:spPr bwMode="auto">
          <a:xfrm>
            <a:off x="704995" y="228600"/>
            <a:ext cx="7905605" cy="5753523"/>
          </a:xfrm>
          <a:prstGeom prst="rect">
            <a:avLst/>
          </a:prstGeom>
          <a:noFill/>
          <a:ln w="9525">
            <a:noFill/>
            <a:miter lim="800000"/>
            <a:headEnd/>
            <a:tailEnd/>
          </a:ln>
        </p:spPr>
      </p:pic>
    </p:spTree>
    <p:extLst>
      <p:ext uri="{BB962C8B-B14F-4D97-AF65-F5344CB8AC3E}">
        <p14:creationId xmlns:p14="http://schemas.microsoft.com/office/powerpoint/2010/main" val="26143536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747713"/>
            <a:ext cx="91440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4648200" y="1905000"/>
            <a:ext cx="4343400" cy="38472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lgn="ctr"/>
            <a:r>
              <a:rPr lang="en-US" b="1" dirty="0">
                <a:solidFill>
                  <a:srgbClr val="FF0000"/>
                </a:solidFill>
                <a:latin typeface="Times New Roman" charset="0"/>
                <a:cs typeface="Times New Roman" charset="0"/>
              </a:rPr>
              <a:t>Inflammatory </a:t>
            </a:r>
            <a:r>
              <a:rPr lang="en-US" b="1" dirty="0" err="1">
                <a:solidFill>
                  <a:srgbClr val="FF0000"/>
                </a:solidFill>
                <a:latin typeface="Times New Roman" charset="0"/>
                <a:cs typeface="Times New Roman" charset="0"/>
              </a:rPr>
              <a:t>upregulation</a:t>
            </a:r>
            <a:endParaRPr lang="en-US" b="1" dirty="0">
              <a:solidFill>
                <a:srgbClr val="FF0000"/>
              </a:solidFill>
              <a:latin typeface="Times New Roman" charset="0"/>
              <a:cs typeface="Times New Roman" charset="0"/>
            </a:endParaRPr>
          </a:p>
          <a:p>
            <a:pPr>
              <a:buFont typeface="Arial" charset="0"/>
              <a:buChar char="•"/>
            </a:pPr>
            <a:r>
              <a:rPr lang="en-US" sz="2000" b="1" dirty="0">
                <a:latin typeface="Times New Roman" charset="0"/>
                <a:cs typeface="Times New Roman" charset="0"/>
              </a:rPr>
              <a:t> </a:t>
            </a:r>
            <a:r>
              <a:rPr lang="en-US" sz="2000" dirty="0">
                <a:latin typeface="Times New Roman" charset="0"/>
                <a:cs typeface="Times New Roman" charset="0"/>
              </a:rPr>
              <a:t>Insulin fueling lipogenesis</a:t>
            </a:r>
          </a:p>
          <a:p>
            <a:pPr>
              <a:buFont typeface="Arial" charset="0"/>
              <a:buChar char="•"/>
            </a:pPr>
            <a:r>
              <a:rPr lang="en-US" sz="2000" dirty="0">
                <a:latin typeface="Times New Roman" charset="0"/>
                <a:cs typeface="Times New Roman" charset="0"/>
              </a:rPr>
              <a:t> Insulin resistance in muscle and liver</a:t>
            </a:r>
          </a:p>
          <a:p>
            <a:pPr>
              <a:buFont typeface="Arial" charset="0"/>
              <a:buChar char="•"/>
            </a:pPr>
            <a:r>
              <a:rPr lang="en-US" sz="2000" dirty="0">
                <a:latin typeface="Times New Roman" charset="0"/>
                <a:cs typeface="Times New Roman" charset="0"/>
              </a:rPr>
              <a:t> Inhibits mobilization of fat as a fuel</a:t>
            </a:r>
          </a:p>
          <a:p>
            <a:r>
              <a:rPr lang="en-US" sz="2000" dirty="0">
                <a:latin typeface="Times New Roman" charset="0"/>
                <a:cs typeface="Times New Roman" charset="0"/>
              </a:rPr>
              <a:t>   source</a:t>
            </a:r>
          </a:p>
          <a:p>
            <a:pPr>
              <a:buFont typeface="Arial" charset="0"/>
              <a:buChar char="•"/>
            </a:pPr>
            <a:r>
              <a:rPr lang="en-US" sz="2000" dirty="0">
                <a:latin typeface="Times New Roman" charset="0"/>
                <a:cs typeface="Times New Roman" charset="0"/>
              </a:rPr>
              <a:t> NF-kappa </a:t>
            </a:r>
            <a:r>
              <a:rPr lang="en-US" sz="2000" dirty="0" smtClean="0">
                <a:latin typeface="Times New Roman" charset="0"/>
                <a:cs typeface="Times New Roman" charset="0"/>
              </a:rPr>
              <a:t>B turned on</a:t>
            </a:r>
            <a:endParaRPr lang="en-US" sz="2000" dirty="0">
              <a:latin typeface="Times New Roman" charset="0"/>
              <a:cs typeface="Times New Roman" charset="0"/>
            </a:endParaRPr>
          </a:p>
          <a:p>
            <a:pPr>
              <a:buFont typeface="Arial" charset="0"/>
              <a:buChar char="•"/>
            </a:pPr>
            <a:r>
              <a:rPr lang="en-US" sz="2000" dirty="0">
                <a:latin typeface="Times New Roman" charset="0"/>
                <a:cs typeface="Times New Roman" charset="0"/>
              </a:rPr>
              <a:t> Increased LPS</a:t>
            </a:r>
          </a:p>
          <a:p>
            <a:pPr>
              <a:buFont typeface="Arial" charset="0"/>
              <a:buChar char="•"/>
            </a:pPr>
            <a:r>
              <a:rPr lang="en-US" sz="2000" dirty="0">
                <a:latin typeface="Times New Roman" charset="0"/>
                <a:cs typeface="Times New Roman" charset="0"/>
              </a:rPr>
              <a:t> Cytokine </a:t>
            </a:r>
            <a:r>
              <a:rPr lang="en-US" sz="2000" dirty="0" err="1">
                <a:latin typeface="Times New Roman" charset="0"/>
                <a:cs typeface="Times New Roman" charset="0"/>
              </a:rPr>
              <a:t>upregulation</a:t>
            </a:r>
            <a:endParaRPr lang="en-US" sz="2000" dirty="0">
              <a:latin typeface="Times New Roman" charset="0"/>
              <a:cs typeface="Times New Roman" charset="0"/>
            </a:endParaRPr>
          </a:p>
          <a:p>
            <a:pPr>
              <a:buFont typeface="Arial" charset="0"/>
              <a:buChar char="•"/>
            </a:pPr>
            <a:r>
              <a:rPr lang="en-US" sz="2000" dirty="0">
                <a:latin typeface="Times New Roman" charset="0"/>
                <a:cs typeface="Times New Roman" charset="0"/>
              </a:rPr>
              <a:t> Leptin resistance</a:t>
            </a:r>
          </a:p>
          <a:p>
            <a:pPr>
              <a:buFont typeface="Arial" charset="0"/>
              <a:buChar char="•"/>
            </a:pPr>
            <a:r>
              <a:rPr lang="en-US" sz="2000" dirty="0">
                <a:latin typeface="Times New Roman" charset="0"/>
                <a:cs typeface="Times New Roman" charset="0"/>
              </a:rPr>
              <a:t> Shift to fat storage increases appetite</a:t>
            </a:r>
          </a:p>
          <a:p>
            <a:r>
              <a:rPr lang="en-US" sz="2000" dirty="0">
                <a:latin typeface="Times New Roman" charset="0"/>
                <a:cs typeface="Times New Roman" charset="0"/>
              </a:rPr>
              <a:t>   and decreases energy </a:t>
            </a:r>
            <a:r>
              <a:rPr lang="en-US" sz="2000" dirty="0" smtClean="0">
                <a:latin typeface="Times New Roman" charset="0"/>
                <a:cs typeface="Times New Roman" charset="0"/>
              </a:rPr>
              <a:t>expenditure</a:t>
            </a:r>
          </a:p>
          <a:p>
            <a:pPr marL="342900" indent="-342900">
              <a:buFont typeface="Arial"/>
              <a:buChar char="•"/>
            </a:pPr>
            <a:r>
              <a:rPr lang="en-US" sz="2000" dirty="0" smtClean="0">
                <a:latin typeface="Times New Roman" charset="0"/>
                <a:cs typeface="Times New Roman" charset="0"/>
              </a:rPr>
              <a:t>Alter our circadian rhythms</a:t>
            </a:r>
            <a:endParaRPr lang="en-US" sz="2000" dirty="0">
              <a:latin typeface="Times New Roman" charset="0"/>
              <a:cs typeface="Times New Roman" charset="0"/>
            </a:endParaRPr>
          </a:p>
        </p:txBody>
      </p:sp>
      <p:sp>
        <p:nvSpPr>
          <p:cNvPr id="29700" name="TextBox 3"/>
          <p:cNvSpPr txBox="1">
            <a:spLocks noChangeArrowheads="1"/>
          </p:cNvSpPr>
          <p:nvPr/>
        </p:nvSpPr>
        <p:spPr bwMode="auto">
          <a:xfrm>
            <a:off x="2971800" y="4572000"/>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r>
              <a:rPr lang="en-US" sz="1200">
                <a:latin typeface="Times New Roman" charset="0"/>
                <a:cs typeface="Times New Roman" charset="0"/>
              </a:rPr>
              <a:t> </a:t>
            </a:r>
            <a:r>
              <a:rPr lang="en-US" sz="1400" b="1">
                <a:latin typeface="Times New Roman" charset="0"/>
                <a:cs typeface="Times New Roman" charset="0"/>
              </a:rPr>
              <a:t>Increased O-6/O-3</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IE">
                <a:latin typeface="Times New Roman" charset="0"/>
                <a:ea typeface="ＭＳ Ｐゴシック" charset="0"/>
                <a:cs typeface="ＭＳ Ｐゴシック" charset="0"/>
              </a:rPr>
              <a:t>Stress and the gut</a:t>
            </a:r>
          </a:p>
        </p:txBody>
      </p:sp>
      <p:sp>
        <p:nvSpPr>
          <p:cNvPr id="31747" name="Text Box 6"/>
          <p:cNvSpPr txBox="1">
            <a:spLocks noChangeArrowheads="1"/>
          </p:cNvSpPr>
          <p:nvPr/>
        </p:nvSpPr>
        <p:spPr bwMode="auto">
          <a:xfrm>
            <a:off x="2362200" y="3124200"/>
            <a:ext cx="3578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spcBef>
                <a:spcPct val="50000"/>
              </a:spcBef>
            </a:pPr>
            <a:r>
              <a:rPr lang="en-IE" sz="2000"/>
              <a:t>Activation of the HPA axis         (ie   CRF, ACTH, cortisol)</a:t>
            </a:r>
            <a:endParaRPr lang="en-GB" sz="2000"/>
          </a:p>
        </p:txBody>
      </p:sp>
      <p:sp>
        <p:nvSpPr>
          <p:cNvPr id="31748" name="Line 7"/>
          <p:cNvSpPr>
            <a:spLocks noChangeShapeType="1"/>
          </p:cNvSpPr>
          <p:nvPr/>
        </p:nvSpPr>
        <p:spPr bwMode="auto">
          <a:xfrm flipV="1">
            <a:off x="2819400" y="3505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49" name="AutoShape 9"/>
          <p:cNvSpPr>
            <a:spLocks noChangeArrowheads="1"/>
          </p:cNvSpPr>
          <p:nvPr/>
        </p:nvSpPr>
        <p:spPr bwMode="auto">
          <a:xfrm>
            <a:off x="2286000" y="1676400"/>
            <a:ext cx="762000" cy="228600"/>
          </a:xfrm>
          <a:prstGeom prst="rightArrow">
            <a:avLst>
              <a:gd name="adj1" fmla="val 50000"/>
              <a:gd name="adj2" fmla="val 83333"/>
            </a:avLst>
          </a:prstGeom>
          <a:solidFill>
            <a:schemeClr val="accent1"/>
          </a:solidFill>
          <a:ln w="9525">
            <a:solidFill>
              <a:schemeClr val="tx1"/>
            </a:solidFill>
            <a:miter lim="800000"/>
            <a:headEnd/>
            <a:tailEnd/>
          </a:ln>
        </p:spPr>
        <p:txBody>
          <a:bodyPr wrap="none" anchor="ctr"/>
          <a:lstStyle/>
          <a:p>
            <a:endParaRPr lang="en-US"/>
          </a:p>
        </p:txBody>
      </p:sp>
      <p:pic>
        <p:nvPicPr>
          <p:cNvPr id="31751" name="Picture 11" descr="9790"/>
          <p:cNvPicPr>
            <a:picLocks noChangeAspect="1" noChangeArrowheads="1"/>
          </p:cNvPicPr>
          <p:nvPr/>
        </p:nvPicPr>
        <p:blipFill>
          <a:blip r:embed="rId2">
            <a:extLst>
              <a:ext uri="{28A0092B-C50C-407E-A947-70E740481C1C}">
                <a14:useLocalDpi xmlns:a14="http://schemas.microsoft.com/office/drawing/2010/main" val="0"/>
              </a:ext>
            </a:extLst>
          </a:blip>
          <a:srcRect r="38333"/>
          <a:stretch>
            <a:fillRect/>
          </a:stretch>
        </p:blipFill>
        <p:spPr bwMode="auto">
          <a:xfrm>
            <a:off x="3276600" y="44958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13"/>
          <p:cNvSpPr txBox="1">
            <a:spLocks noChangeArrowheads="1"/>
          </p:cNvSpPr>
          <p:nvPr/>
        </p:nvSpPr>
        <p:spPr bwMode="auto">
          <a:xfrm>
            <a:off x="4495800" y="4343400"/>
            <a:ext cx="43243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spcBef>
                <a:spcPct val="50000"/>
              </a:spcBef>
              <a:buClr>
                <a:schemeClr val="accent1"/>
              </a:buClr>
              <a:buFontTx/>
              <a:buChar char="•"/>
            </a:pPr>
            <a:r>
              <a:rPr lang="en-IE" sz="2000">
                <a:latin typeface="Times New Roman" charset="0"/>
              </a:rPr>
              <a:t> </a:t>
            </a:r>
            <a:r>
              <a:rPr lang="en-IE" sz="2000"/>
              <a:t>Increase in gut permeability</a:t>
            </a:r>
          </a:p>
          <a:p>
            <a:pPr>
              <a:spcBef>
                <a:spcPct val="50000"/>
              </a:spcBef>
              <a:buClr>
                <a:schemeClr val="accent1"/>
              </a:buClr>
              <a:buFontTx/>
              <a:buChar char="•"/>
            </a:pPr>
            <a:r>
              <a:rPr lang="en-IE" sz="2000"/>
              <a:t> Increase in mucosal inflammation</a:t>
            </a:r>
          </a:p>
          <a:p>
            <a:pPr>
              <a:spcBef>
                <a:spcPct val="50000"/>
              </a:spcBef>
              <a:buClr>
                <a:schemeClr val="accent1"/>
              </a:buClr>
              <a:buFontTx/>
              <a:buChar char="•"/>
            </a:pPr>
            <a:r>
              <a:rPr lang="en-IE" sz="2000"/>
              <a:t> Changes in GI motor function</a:t>
            </a:r>
          </a:p>
          <a:p>
            <a:pPr>
              <a:spcBef>
                <a:spcPct val="50000"/>
              </a:spcBef>
              <a:buClr>
                <a:schemeClr val="accent1"/>
              </a:buClr>
              <a:buFontTx/>
              <a:buChar char="•"/>
            </a:pPr>
            <a:r>
              <a:rPr lang="en-IE" sz="2000"/>
              <a:t> Changes in gut flora</a:t>
            </a:r>
          </a:p>
          <a:p>
            <a:pPr>
              <a:spcBef>
                <a:spcPct val="50000"/>
              </a:spcBef>
              <a:buClr>
                <a:schemeClr val="accent1"/>
              </a:buClr>
            </a:pPr>
            <a:endParaRPr lang="en-GB" sz="2000"/>
          </a:p>
        </p:txBody>
      </p:sp>
      <p:pic>
        <p:nvPicPr>
          <p:cNvPr id="31754" name="Picture 14" descr="f_ab02brain">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10033"/>
          <a:stretch>
            <a:fillRect/>
          </a:stretch>
        </p:blipFill>
        <p:spPr>
          <a:xfrm>
            <a:off x="3132138" y="1412875"/>
            <a:ext cx="1009650" cy="1047750"/>
          </a:xfrm>
        </p:spPr>
      </p:pic>
      <p:sp>
        <p:nvSpPr>
          <p:cNvPr id="31755" name="AutoShape 16"/>
          <p:cNvSpPr>
            <a:spLocks noChangeArrowheads="1"/>
          </p:cNvSpPr>
          <p:nvPr/>
        </p:nvSpPr>
        <p:spPr bwMode="auto">
          <a:xfrm>
            <a:off x="611188" y="1268413"/>
            <a:ext cx="1655762" cy="1009650"/>
          </a:xfrm>
          <a:prstGeom prst="irregularSeal1">
            <a:avLst/>
          </a:prstGeom>
          <a:solidFill>
            <a:srgbClr val="CC3300"/>
          </a:solidFill>
          <a:ln w="9525">
            <a:solidFill>
              <a:schemeClr val="tx1"/>
            </a:solidFill>
            <a:miter lim="800000"/>
            <a:headEnd/>
            <a:tailEnd/>
          </a:ln>
        </p:spPr>
        <p:txBody>
          <a:bodyPr wrap="none" anchor="ctr"/>
          <a:lstStyle/>
          <a:p>
            <a:endParaRPr lang="en-US"/>
          </a:p>
        </p:txBody>
      </p:sp>
      <p:sp>
        <p:nvSpPr>
          <p:cNvPr id="31756" name="Text Box 17"/>
          <p:cNvSpPr txBox="1">
            <a:spLocks noChangeArrowheads="1"/>
          </p:cNvSpPr>
          <p:nvPr/>
        </p:nvSpPr>
        <p:spPr bwMode="auto">
          <a:xfrm>
            <a:off x="971550" y="1557338"/>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spcBef>
                <a:spcPct val="50000"/>
              </a:spcBef>
            </a:pPr>
            <a:r>
              <a:rPr lang="en-IE" b="1"/>
              <a:t>Stress </a:t>
            </a:r>
          </a:p>
        </p:txBody>
      </p:sp>
      <p:cxnSp>
        <p:nvCxnSpPr>
          <p:cNvPr id="3" name="Straight Arrow Connector 2"/>
          <p:cNvCxnSpPr/>
          <p:nvPr/>
        </p:nvCxnSpPr>
        <p:spPr bwMode="auto">
          <a:xfrm>
            <a:off x="3733800" y="2590800"/>
            <a:ext cx="0" cy="60960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5" name="Straight Arrow Connector 4"/>
          <p:cNvCxnSpPr/>
          <p:nvPr/>
        </p:nvCxnSpPr>
        <p:spPr bwMode="auto">
          <a:xfrm>
            <a:off x="3733800" y="3886200"/>
            <a:ext cx="0" cy="533400"/>
          </a:xfrm>
          <a:prstGeom prst="straightConnector1">
            <a:avLst/>
          </a:prstGeom>
          <a:solidFill>
            <a:schemeClr val="accent1"/>
          </a:solidFill>
          <a:ln w="9525" cap="flat" cmpd="sng" algn="ctr">
            <a:solidFill>
              <a:schemeClr val="tx1"/>
            </a:solidFill>
            <a:prstDash val="solid"/>
            <a:round/>
            <a:headEnd type="arrow"/>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3209"/>
          </a:xfrm>
          <a:prstGeom prst="rect">
            <a:avLst/>
          </a:prstGeom>
        </p:spPr>
      </p:pic>
    </p:spTree>
    <p:extLst>
      <p:ext uri="{BB962C8B-B14F-4D97-AF65-F5344CB8AC3E}">
        <p14:creationId xmlns:p14="http://schemas.microsoft.com/office/powerpoint/2010/main" val="3478387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tech_villi[1].PNG                                              0001894BMacintosh HD                   C0FFAB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8" y="3424238"/>
            <a:ext cx="3586162"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luten 2.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113" y="2339974"/>
            <a:ext cx="3872300" cy="35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6"/>
          <p:cNvSpPr txBox="1">
            <a:spLocks noChangeArrowheads="1"/>
          </p:cNvSpPr>
          <p:nvPr/>
        </p:nvSpPr>
        <p:spPr bwMode="auto">
          <a:xfrm>
            <a:off x="4953000" y="1600200"/>
            <a:ext cx="4043362"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kzidenz-Grotesk BQ Light" charset="0"/>
                <a:ea typeface="ＭＳ Ｐゴシック" charset="0"/>
                <a:cs typeface="ＭＳ Ｐゴシック" charset="0"/>
              </a:defRPr>
            </a:lvl1pPr>
            <a:lvl2pPr marL="742950" indent="-285750">
              <a:defRPr sz="2400">
                <a:solidFill>
                  <a:schemeClr val="tx1"/>
                </a:solidFill>
                <a:latin typeface="Akzidenz-Grotesk BQ Light" charset="0"/>
                <a:ea typeface="ＭＳ Ｐゴシック" charset="0"/>
              </a:defRPr>
            </a:lvl2pPr>
            <a:lvl3pPr marL="1143000" indent="-228600">
              <a:defRPr sz="2400">
                <a:solidFill>
                  <a:schemeClr val="tx1"/>
                </a:solidFill>
                <a:latin typeface="Akzidenz-Grotesk BQ Light" charset="0"/>
                <a:ea typeface="ＭＳ Ｐゴシック" charset="0"/>
              </a:defRPr>
            </a:lvl3pPr>
            <a:lvl4pPr marL="1600200" indent="-228600">
              <a:defRPr sz="2400">
                <a:solidFill>
                  <a:schemeClr val="tx1"/>
                </a:solidFill>
                <a:latin typeface="Akzidenz-Grotesk BQ Light" charset="0"/>
                <a:ea typeface="ＭＳ Ｐゴシック" charset="0"/>
              </a:defRPr>
            </a:lvl4pPr>
            <a:lvl5pPr marL="2057400" indent="-228600">
              <a:defRPr sz="2400">
                <a:solidFill>
                  <a:schemeClr val="tx1"/>
                </a:solidFill>
                <a:latin typeface="Akzidenz-Grotesk BQ Light" charset="0"/>
                <a:ea typeface="ＭＳ Ｐゴシック" charset="0"/>
              </a:defRPr>
            </a:lvl5pPr>
            <a:lvl6pPr marL="2514600" indent="-228600" eaLnBrk="0" fontAlgn="base" hangingPunct="0">
              <a:spcBef>
                <a:spcPct val="0"/>
              </a:spcBef>
              <a:spcAft>
                <a:spcPct val="0"/>
              </a:spcAft>
              <a:defRPr sz="2400">
                <a:solidFill>
                  <a:schemeClr val="tx1"/>
                </a:solidFill>
                <a:latin typeface="Akzidenz-Grotesk BQ Light" charset="0"/>
                <a:ea typeface="ＭＳ Ｐゴシック" charset="0"/>
              </a:defRPr>
            </a:lvl6pPr>
            <a:lvl7pPr marL="2971800" indent="-228600" eaLnBrk="0" fontAlgn="base" hangingPunct="0">
              <a:spcBef>
                <a:spcPct val="0"/>
              </a:spcBef>
              <a:spcAft>
                <a:spcPct val="0"/>
              </a:spcAft>
              <a:defRPr sz="2400">
                <a:solidFill>
                  <a:schemeClr val="tx1"/>
                </a:solidFill>
                <a:latin typeface="Akzidenz-Grotesk BQ Light" charset="0"/>
                <a:ea typeface="ＭＳ Ｐゴシック" charset="0"/>
              </a:defRPr>
            </a:lvl7pPr>
            <a:lvl8pPr marL="3429000" indent="-228600" eaLnBrk="0" fontAlgn="base" hangingPunct="0">
              <a:spcBef>
                <a:spcPct val="0"/>
              </a:spcBef>
              <a:spcAft>
                <a:spcPct val="0"/>
              </a:spcAft>
              <a:defRPr sz="2400">
                <a:solidFill>
                  <a:schemeClr val="tx1"/>
                </a:solidFill>
                <a:latin typeface="Akzidenz-Grotesk BQ Light" charset="0"/>
                <a:ea typeface="ＭＳ Ｐゴシック" charset="0"/>
              </a:defRPr>
            </a:lvl8pPr>
            <a:lvl9pPr marL="3886200" indent="-228600" eaLnBrk="0" fontAlgn="base" hangingPunct="0">
              <a:spcBef>
                <a:spcPct val="0"/>
              </a:spcBef>
              <a:spcAft>
                <a:spcPct val="0"/>
              </a:spcAft>
              <a:defRPr sz="2400">
                <a:solidFill>
                  <a:schemeClr val="tx1"/>
                </a:solidFill>
                <a:latin typeface="Akzidenz-Grotesk BQ Light" charset="0"/>
                <a:ea typeface="ＭＳ Ｐゴシック" charset="0"/>
              </a:defRPr>
            </a:lvl9pPr>
          </a:lstStyle>
          <a:p>
            <a:r>
              <a:rPr lang="en-US" sz="2800" dirty="0">
                <a:solidFill>
                  <a:srgbClr val="CC0000"/>
                </a:solidFill>
                <a:latin typeface="Times New Roman" charset="0"/>
                <a:cs typeface="Times New Roman" charset="0"/>
              </a:rPr>
              <a:t>Wheat: A </a:t>
            </a:r>
            <a:r>
              <a:rPr lang="en-US" sz="2800" dirty="0" smtClean="0">
                <a:solidFill>
                  <a:srgbClr val="CC0000"/>
                </a:solidFill>
                <a:latin typeface="Times New Roman" charset="0"/>
                <a:cs typeface="Times New Roman" charset="0"/>
              </a:rPr>
              <a:t>Triple </a:t>
            </a:r>
            <a:r>
              <a:rPr lang="en-US" sz="2800" dirty="0">
                <a:solidFill>
                  <a:srgbClr val="CC0000"/>
                </a:solidFill>
                <a:latin typeface="Times New Roman" charset="0"/>
                <a:cs typeface="Times New Roman" charset="0"/>
              </a:rPr>
              <a:t>threat ?</a:t>
            </a:r>
          </a:p>
          <a:p>
            <a:pPr>
              <a:buFontTx/>
              <a:buChar char="•"/>
            </a:pPr>
            <a:r>
              <a:rPr lang="en-US" sz="2000" dirty="0">
                <a:solidFill>
                  <a:srgbClr val="161616"/>
                </a:solidFill>
                <a:latin typeface="Times New Roman" charset="0"/>
                <a:cs typeface="Times New Roman" charset="0"/>
              </a:rPr>
              <a:t>Amylopectin A (high glycemic carb)</a:t>
            </a:r>
          </a:p>
          <a:p>
            <a:pPr>
              <a:buFontTx/>
              <a:buChar char="•"/>
            </a:pPr>
            <a:r>
              <a:rPr lang="en-US" sz="2000" dirty="0" smtClean="0">
                <a:solidFill>
                  <a:srgbClr val="161616"/>
                </a:solidFill>
                <a:latin typeface="Times New Roman" charset="0"/>
                <a:cs typeface="Times New Roman" charset="0"/>
              </a:rPr>
              <a:t>Gluten (for some)/</a:t>
            </a:r>
            <a:r>
              <a:rPr lang="en-US" sz="2000" dirty="0" err="1" smtClean="0">
                <a:solidFill>
                  <a:srgbClr val="161616"/>
                </a:solidFill>
                <a:latin typeface="Times New Roman" charset="0"/>
                <a:cs typeface="Times New Roman" charset="0"/>
              </a:rPr>
              <a:t>gluteomorphins</a:t>
            </a:r>
            <a:endParaRPr lang="en-US" sz="2000" dirty="0">
              <a:solidFill>
                <a:srgbClr val="161616"/>
              </a:solidFill>
              <a:latin typeface="Times New Roman" charset="0"/>
              <a:cs typeface="Times New Roman" charset="0"/>
            </a:endParaRPr>
          </a:p>
          <a:p>
            <a:pPr>
              <a:buFontTx/>
              <a:buChar char="•"/>
            </a:pPr>
            <a:r>
              <a:rPr lang="en-US" sz="2000" dirty="0" err="1" smtClean="0">
                <a:solidFill>
                  <a:srgbClr val="161616"/>
                </a:solidFill>
                <a:latin typeface="Times New Roman" charset="0"/>
                <a:cs typeface="Times New Roman" charset="0"/>
              </a:rPr>
              <a:t>Fructans</a:t>
            </a:r>
            <a:r>
              <a:rPr lang="en-US" sz="2000" dirty="0" smtClean="0">
                <a:solidFill>
                  <a:srgbClr val="161616"/>
                </a:solidFill>
                <a:latin typeface="Times New Roman" charset="0"/>
                <a:cs typeface="Times New Roman" charset="0"/>
              </a:rPr>
              <a:t> (FODMAP)</a:t>
            </a:r>
            <a:endParaRPr lang="en-US" sz="2000" dirty="0">
              <a:solidFill>
                <a:srgbClr val="161616"/>
              </a:solidFill>
              <a:latin typeface="Times New Roman" charset="0"/>
              <a:cs typeface="Times New Roman" charset="0"/>
            </a:endParaRPr>
          </a:p>
          <a:p>
            <a:endParaRPr lang="en-US" sz="2000" dirty="0">
              <a:solidFill>
                <a:srgbClr val="161616"/>
              </a:solidFill>
              <a:latin typeface="Times New Roman" charset="0"/>
              <a:cs typeface="Times New Roman" charset="0"/>
            </a:endParaRPr>
          </a:p>
        </p:txBody>
      </p:sp>
      <p:pic>
        <p:nvPicPr>
          <p:cNvPr id="7" name="Picture 4" descr="gluten1.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6850" y="139700"/>
            <a:ext cx="4754563" cy="179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508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7107"/>
                                        </p:tgtEl>
                                        <p:attrNameLst>
                                          <p:attrName>style.visibility</p:attrName>
                                        </p:attrNameLst>
                                      </p:cBhvr>
                                      <p:to>
                                        <p:strVal val="visible"/>
                                      </p:to>
                                    </p:set>
                                    <p:animEffect transition="in" filter="fade">
                                      <p:cBhvr>
                                        <p:cTn id="19" dur="1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p:txBody>
          <a:bodyPr/>
          <a:lstStyle/>
          <a:p>
            <a:r>
              <a:rPr lang="en-US">
                <a:latin typeface="Baskerville" charset="0"/>
                <a:ea typeface="ＭＳ Ｐゴシック" charset="0"/>
              </a:rPr>
              <a:t>The Course</a:t>
            </a:r>
          </a:p>
        </p:txBody>
      </p:sp>
      <p:sp>
        <p:nvSpPr>
          <p:cNvPr id="8" name="Content Placeholder 7"/>
          <p:cNvSpPr>
            <a:spLocks noGrp="1"/>
          </p:cNvSpPr>
          <p:nvPr>
            <p:ph idx="1"/>
          </p:nvPr>
        </p:nvSpPr>
        <p:spPr>
          <a:xfrm>
            <a:off x="914400" y="1981200"/>
            <a:ext cx="7772400" cy="3657600"/>
          </a:xfrm>
        </p:spPr>
        <p:txBody>
          <a:bodyPr/>
          <a:lstStyle/>
          <a:p>
            <a:pPr>
              <a:buFontTx/>
              <a:buChar char="•"/>
            </a:pPr>
            <a:r>
              <a:rPr lang="en-US" dirty="0">
                <a:latin typeface="Times New Roman" charset="0"/>
                <a:ea typeface="ＭＳ Ｐゴシック" charset="0"/>
              </a:rPr>
              <a:t>Epigenetics</a:t>
            </a:r>
          </a:p>
          <a:p>
            <a:pPr>
              <a:buFontTx/>
              <a:buChar char="•"/>
            </a:pPr>
            <a:r>
              <a:rPr lang="en-US" dirty="0">
                <a:latin typeface="Times New Roman" charset="0"/>
                <a:ea typeface="ＭＳ Ｐゴシック" charset="0"/>
              </a:rPr>
              <a:t>Metabolism</a:t>
            </a:r>
          </a:p>
          <a:p>
            <a:pPr>
              <a:buFontTx/>
              <a:buChar char="•"/>
            </a:pPr>
            <a:r>
              <a:rPr lang="en-US" dirty="0">
                <a:latin typeface="Times New Roman" charset="0"/>
                <a:ea typeface="ＭＳ Ｐゴシック" charset="0"/>
              </a:rPr>
              <a:t>Inflammation</a:t>
            </a:r>
          </a:p>
          <a:p>
            <a:pPr>
              <a:buFontTx/>
              <a:buChar char="•"/>
            </a:pPr>
            <a:r>
              <a:rPr lang="en-US" dirty="0">
                <a:solidFill>
                  <a:srgbClr val="FF0000"/>
                </a:solidFill>
                <a:latin typeface="Times New Roman" charset="0"/>
                <a:ea typeface="ＭＳ Ｐゴシック" charset="0"/>
              </a:rPr>
              <a:t>Gut-microbiome barrier function</a:t>
            </a:r>
          </a:p>
          <a:p>
            <a:pPr>
              <a:buFontTx/>
              <a:buChar char="•"/>
            </a:pPr>
            <a:r>
              <a:rPr lang="en-US" dirty="0">
                <a:latin typeface="Times New Roman" charset="0"/>
                <a:ea typeface="ＭＳ Ｐゴシック" charset="0"/>
              </a:rPr>
              <a:t>Environmental toxins- mitochondria</a:t>
            </a:r>
          </a:p>
          <a:p>
            <a:pPr>
              <a:buFontTx/>
              <a:buChar char="•"/>
            </a:pPr>
            <a:r>
              <a:rPr lang="en-US" dirty="0">
                <a:latin typeface="Times New Roman" charset="0"/>
                <a:ea typeface="ＭＳ Ｐゴシック" charset="0"/>
              </a:rPr>
              <a:t>The science of mind</a:t>
            </a:r>
          </a:p>
          <a:p>
            <a:pPr>
              <a:buFontTx/>
              <a:buChar char="•"/>
            </a:pPr>
            <a:r>
              <a:rPr lang="en-US" dirty="0">
                <a:latin typeface="Times New Roman" charset="0"/>
                <a:ea typeface="ＭＳ Ｐゴシック" charset="0"/>
              </a:rPr>
              <a:t>Social connection and health</a:t>
            </a:r>
          </a:p>
          <a:p>
            <a:pPr>
              <a:buFontTx/>
              <a:buChar char="•"/>
            </a:pPr>
            <a:r>
              <a:rPr lang="en-US" dirty="0">
                <a:latin typeface="Times New Roman" charset="0"/>
                <a:ea typeface="ＭＳ Ｐゴシック" charset="0"/>
              </a:rPr>
              <a:t>Spiritual practice and health outcomes</a:t>
            </a:r>
          </a:p>
        </p:txBody>
      </p:sp>
    </p:spTree>
    <p:extLst>
      <p:ext uri="{BB962C8B-B14F-4D97-AF65-F5344CB8AC3E}">
        <p14:creationId xmlns:p14="http://schemas.microsoft.com/office/powerpoint/2010/main" val="3199051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linds(horizontal)">
                                      <p:cBhvr>
                                        <p:cTn id="37" dur="500"/>
                                        <p:tgtEl>
                                          <p:spTgt spid="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linds(horizontal)">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descr="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850" y="301625"/>
            <a:ext cx="73025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1"/>
          <p:cNvSpPr>
            <a:spLocks noChangeArrowheads="1"/>
          </p:cNvSpPr>
          <p:nvPr/>
        </p:nvSpPr>
        <p:spPr bwMode="auto">
          <a:xfrm>
            <a:off x="260350" y="6253163"/>
            <a:ext cx="2903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latin typeface="Times New Roman"/>
                <a:cs typeface="Times New Roman"/>
              </a:rPr>
              <a:t>Courtesy </a:t>
            </a:r>
            <a:r>
              <a:rPr lang="en-US" sz="1800" dirty="0" err="1">
                <a:latin typeface="Times New Roman"/>
                <a:cs typeface="Times New Roman"/>
              </a:rPr>
              <a:t>Alessio</a:t>
            </a:r>
            <a:r>
              <a:rPr lang="en-US" sz="1800" dirty="0">
                <a:latin typeface="Times New Roman"/>
                <a:cs typeface="Times New Roman"/>
              </a:rPr>
              <a:t> </a:t>
            </a:r>
            <a:r>
              <a:rPr lang="en-US" sz="1800" dirty="0" err="1">
                <a:latin typeface="Times New Roman"/>
                <a:cs typeface="Times New Roman"/>
              </a:rPr>
              <a:t>Fasano</a:t>
            </a:r>
            <a:r>
              <a:rPr lang="en-US" sz="1800" dirty="0">
                <a:latin typeface="Times New Roman"/>
                <a:cs typeface="Times New Roman"/>
              </a:rPr>
              <a:t> MD</a:t>
            </a:r>
          </a:p>
        </p:txBody>
      </p:sp>
    </p:spTree>
    <p:extLst>
      <p:ext uri="{BB962C8B-B14F-4D97-AF65-F5344CB8AC3E}">
        <p14:creationId xmlns:p14="http://schemas.microsoft.com/office/powerpoint/2010/main" val="24028830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y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229600" cy="6858000"/>
          </a:xfrm>
          <a:prstGeom prst="rect">
            <a:avLst/>
          </a:prstGeom>
        </p:spPr>
      </p:pic>
    </p:spTree>
    <p:extLst>
      <p:ext uri="{BB962C8B-B14F-4D97-AF65-F5344CB8AC3E}">
        <p14:creationId xmlns:p14="http://schemas.microsoft.com/office/powerpoint/2010/main" val="5196247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Times New Roman" charset="0"/>
                <a:ea typeface="ＭＳ Ｐゴシック" charset="0"/>
                <a:cs typeface="ＭＳ Ｐゴシック" charset="0"/>
              </a:rPr>
              <a:t>Celiac and gluten sensitivity associated with:</a:t>
            </a:r>
          </a:p>
        </p:txBody>
      </p:sp>
      <p:sp>
        <p:nvSpPr>
          <p:cNvPr id="34819" name="Content Placeholder 2"/>
          <p:cNvSpPr>
            <a:spLocks noGrp="1"/>
          </p:cNvSpPr>
          <p:nvPr>
            <p:ph idx="1"/>
          </p:nvPr>
        </p:nvSpPr>
        <p:spPr>
          <a:xfrm>
            <a:off x="1524000" y="1752600"/>
            <a:ext cx="5638800" cy="3657600"/>
          </a:xfrm>
        </p:spPr>
        <p:txBody>
          <a:bodyPr/>
          <a:lstStyle/>
          <a:p>
            <a:pPr>
              <a:buFont typeface="Arial"/>
              <a:buChar char="•"/>
            </a:pPr>
            <a:r>
              <a:rPr lang="en-US" dirty="0">
                <a:latin typeface="Times New Roman" charset="0"/>
                <a:ea typeface="ＭＳ Ｐゴシック" charset="0"/>
                <a:cs typeface="ＭＳ Ｐゴシック" charset="0"/>
              </a:rPr>
              <a:t>Thyroid disease</a:t>
            </a:r>
          </a:p>
          <a:p>
            <a:pPr>
              <a:buFont typeface="Arial"/>
              <a:buChar char="•"/>
            </a:pPr>
            <a:r>
              <a:rPr lang="en-US" dirty="0">
                <a:latin typeface="Times New Roman" charset="0"/>
                <a:ea typeface="ＭＳ Ｐゴシック" charset="0"/>
                <a:cs typeface="ＭＳ Ｐゴシック" charset="0"/>
              </a:rPr>
              <a:t>Neurologic diseases</a:t>
            </a:r>
          </a:p>
          <a:p>
            <a:pPr>
              <a:buFont typeface="Arial"/>
              <a:buChar char="•"/>
            </a:pPr>
            <a:r>
              <a:rPr lang="en-US" dirty="0">
                <a:latin typeface="Times New Roman" charset="0"/>
                <a:ea typeface="ＭＳ Ｐゴシック" charset="0"/>
                <a:cs typeface="ＭＳ Ｐゴシック" charset="0"/>
              </a:rPr>
              <a:t>Osteoporosis</a:t>
            </a:r>
          </a:p>
          <a:p>
            <a:pPr>
              <a:buFont typeface="Arial"/>
              <a:buChar char="•"/>
            </a:pPr>
            <a:r>
              <a:rPr lang="en-US" dirty="0">
                <a:latin typeface="Times New Roman" charset="0"/>
                <a:ea typeface="ＭＳ Ｐゴシック" charset="0"/>
                <a:cs typeface="ＭＳ Ｐゴシック" charset="0"/>
              </a:rPr>
              <a:t>Decreased fertility</a:t>
            </a:r>
          </a:p>
          <a:p>
            <a:pPr>
              <a:buFont typeface="Arial"/>
              <a:buChar char="•"/>
            </a:pPr>
            <a:r>
              <a:rPr lang="en-US" dirty="0">
                <a:latin typeface="Times New Roman" charset="0"/>
                <a:ea typeface="ＭＳ Ｐゴシック" charset="0"/>
                <a:cs typeface="ＭＳ Ｐゴシック" charset="0"/>
              </a:rPr>
              <a:t>Recurrent UTIs</a:t>
            </a:r>
          </a:p>
          <a:p>
            <a:pPr>
              <a:buFont typeface="Arial"/>
              <a:buChar char="•"/>
            </a:pPr>
            <a:r>
              <a:rPr lang="en-US" dirty="0">
                <a:latin typeface="Times New Roman" charset="0"/>
                <a:ea typeface="ＭＳ Ｐゴシック" charset="0"/>
                <a:cs typeface="ＭＳ Ｐゴシック" charset="0"/>
              </a:rPr>
              <a:t>Autoimmune disease</a:t>
            </a:r>
          </a:p>
          <a:p>
            <a:pPr>
              <a:buFont typeface="Arial"/>
              <a:buChar char="•"/>
            </a:pPr>
            <a:r>
              <a:rPr lang="en-US" dirty="0">
                <a:latin typeface="Times New Roman" charset="0"/>
                <a:ea typeface="ＭＳ Ｐゴシック" charset="0"/>
                <a:cs typeface="ＭＳ Ｐゴシック" charset="0"/>
              </a:rPr>
              <a:t>Skin disorders e.g. eczema, rosacea</a:t>
            </a:r>
          </a:p>
          <a:p>
            <a:pPr>
              <a:buFont typeface="Arial"/>
              <a:buChar char="•"/>
            </a:pPr>
            <a:r>
              <a:rPr lang="en-US" dirty="0">
                <a:latin typeface="Times New Roman" charset="0"/>
                <a:ea typeface="ＭＳ Ｐゴシック" charset="0"/>
                <a:cs typeface="ＭＳ Ｐゴシック" charset="0"/>
              </a:rPr>
              <a:t>RLS – restless leg syndrome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96"/>
            <a:ext cx="9144000" cy="5999817"/>
          </a:xfrm>
          <a:prstGeom prst="rect">
            <a:avLst/>
          </a:prstGeom>
        </p:spPr>
      </p:pic>
    </p:spTree>
    <p:extLst>
      <p:ext uri="{BB962C8B-B14F-4D97-AF65-F5344CB8AC3E}">
        <p14:creationId xmlns:p14="http://schemas.microsoft.com/office/powerpoint/2010/main" val="3973549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893018"/>
          </a:xfrm>
          <a:prstGeom prst="rect">
            <a:avLst/>
          </a:prstGeom>
        </p:spPr>
      </p:pic>
    </p:spTree>
    <p:extLst>
      <p:ext uri="{BB962C8B-B14F-4D97-AF65-F5344CB8AC3E}">
        <p14:creationId xmlns:p14="http://schemas.microsoft.com/office/powerpoint/2010/main" val="28604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143000" y="304800"/>
            <a:ext cx="6629400" cy="1066800"/>
          </a:xfrm>
        </p:spPr>
        <p:txBody>
          <a:bodyPr>
            <a:normAutofit fontScale="90000"/>
          </a:bodyPr>
          <a:lstStyle/>
          <a:p>
            <a:pPr algn="ctr" eaLnBrk="1" hangingPunct="1"/>
            <a:r>
              <a:rPr lang="en-US" sz="3200" dirty="0">
                <a:solidFill>
                  <a:srgbClr val="CC0000"/>
                </a:solidFill>
                <a:latin typeface="Baskerville" charset="0"/>
                <a:ea typeface="ＭＳ Ｐゴシック" charset="0"/>
                <a:cs typeface="ＭＳ Ｐゴシック" charset="0"/>
              </a:rPr>
              <a:t>Changes in our </a:t>
            </a:r>
            <a:r>
              <a:rPr lang="en-US" sz="3200" dirty="0" smtClean="0">
                <a:solidFill>
                  <a:srgbClr val="CC0000"/>
                </a:solidFill>
                <a:latin typeface="Baskerville" charset="0"/>
                <a:ea typeface="ＭＳ Ｐゴシック" charset="0"/>
                <a:cs typeface="ＭＳ Ｐゴシック" charset="0"/>
              </a:rPr>
              <a:t>modern food supply linked to chronic complex disease</a:t>
            </a:r>
            <a:endParaRPr lang="en-US" sz="3200" dirty="0">
              <a:solidFill>
                <a:srgbClr val="CC0000"/>
              </a:solidFill>
              <a:latin typeface="Baskerville" charset="0"/>
              <a:ea typeface="ＭＳ Ｐゴシック" charset="0"/>
              <a:cs typeface="ＭＳ Ｐゴシック" charset="0"/>
            </a:endParaRPr>
          </a:p>
        </p:txBody>
      </p:sp>
      <p:sp>
        <p:nvSpPr>
          <p:cNvPr id="36866" name="Rectangle 3"/>
          <p:cNvSpPr>
            <a:spLocks noGrp="1" noChangeArrowheads="1"/>
          </p:cNvSpPr>
          <p:nvPr>
            <p:ph type="body" idx="1"/>
          </p:nvPr>
        </p:nvSpPr>
        <p:spPr>
          <a:xfrm>
            <a:off x="152400" y="1752600"/>
            <a:ext cx="8991600" cy="4246563"/>
          </a:xfrm>
        </p:spPr>
        <p:txBody>
          <a:bodyPr>
            <a:normAutofit lnSpcReduction="10000"/>
          </a:bodyPr>
          <a:lstStyle/>
          <a:p>
            <a:pPr eaLnBrk="1" hangingPunct="1">
              <a:lnSpc>
                <a:spcPct val="80000"/>
              </a:lnSpc>
              <a:buFont typeface="Wingdings" charset="0"/>
              <a:buChar char="§"/>
            </a:pPr>
            <a:r>
              <a:rPr lang="en-US" sz="2800" dirty="0">
                <a:ea typeface="ＭＳ Ｐゴシック" charset="0"/>
              </a:rPr>
              <a:t>Sugar and refined grain flours, processed - high glycemic foods with high </a:t>
            </a:r>
            <a:r>
              <a:rPr lang="ja-JP" altLang="en-US" sz="2800" dirty="0">
                <a:ea typeface="ＭＳ Ｐゴシック" charset="0"/>
              </a:rPr>
              <a:t>“</a:t>
            </a:r>
            <a:r>
              <a:rPr lang="en-US" altLang="ja-JP" sz="2800" dirty="0">
                <a:ea typeface="ＭＳ Ｐゴシック" charset="0"/>
              </a:rPr>
              <a:t>carbohydrate density</a:t>
            </a:r>
            <a:r>
              <a:rPr lang="ja-JP" altLang="en-US" sz="2800" dirty="0">
                <a:ea typeface="ＭＳ Ｐゴシック" charset="0"/>
              </a:rPr>
              <a:t>”</a:t>
            </a:r>
            <a:r>
              <a:rPr lang="en-US" altLang="ja-JP" sz="2800" dirty="0">
                <a:ea typeface="ＭＳ Ｐゴシック" charset="0"/>
              </a:rPr>
              <a:t>.</a:t>
            </a:r>
          </a:p>
          <a:p>
            <a:pPr eaLnBrk="1" hangingPunct="1">
              <a:lnSpc>
                <a:spcPct val="80000"/>
              </a:lnSpc>
              <a:buFont typeface="Wingdings" charset="0"/>
              <a:buChar char="§"/>
            </a:pPr>
            <a:r>
              <a:rPr lang="en-US" altLang="ja-JP" sz="2800" dirty="0">
                <a:ea typeface="ＭＳ Ｐゴシック" charset="0"/>
              </a:rPr>
              <a:t>Fructose from sugar and </a:t>
            </a:r>
            <a:r>
              <a:rPr lang="en-US" altLang="ja-JP" sz="2800" dirty="0" smtClean="0">
                <a:ea typeface="ＭＳ Ｐゴシック" charset="0"/>
              </a:rPr>
              <a:t>HFCS (a dose response)</a:t>
            </a:r>
            <a:endParaRPr lang="en-US" altLang="ja-JP" sz="2800" dirty="0">
              <a:ea typeface="ＭＳ Ｐゴシック" charset="0"/>
            </a:endParaRPr>
          </a:p>
          <a:p>
            <a:pPr eaLnBrk="1" hangingPunct="1">
              <a:lnSpc>
                <a:spcPct val="80000"/>
              </a:lnSpc>
              <a:buFont typeface="Wingdings" charset="0"/>
              <a:buChar char="§"/>
            </a:pPr>
            <a:r>
              <a:rPr lang="en-US" sz="2800" dirty="0">
                <a:ea typeface="ＭＳ Ｐゴシック" charset="0"/>
              </a:rPr>
              <a:t>Increased </a:t>
            </a:r>
            <a:r>
              <a:rPr lang="en-US" sz="2800" dirty="0" smtClean="0">
                <a:ea typeface="ＭＳ Ｐゴシック" charset="0"/>
              </a:rPr>
              <a:t>processed-seed oils (Omega-6) relative to Omega-</a:t>
            </a:r>
            <a:r>
              <a:rPr lang="en-US" sz="2800" dirty="0">
                <a:ea typeface="ＭＳ Ｐゴシック" charset="0"/>
              </a:rPr>
              <a:t>3 EFA intake</a:t>
            </a:r>
          </a:p>
          <a:p>
            <a:pPr eaLnBrk="1" hangingPunct="1">
              <a:lnSpc>
                <a:spcPct val="80000"/>
              </a:lnSpc>
              <a:buFont typeface="Wingdings" charset="0"/>
              <a:buChar char="§"/>
            </a:pPr>
            <a:r>
              <a:rPr lang="en-US" sz="2800" dirty="0">
                <a:ea typeface="ＭＳ Ｐゴシック" charset="0"/>
              </a:rPr>
              <a:t>Food sensitivities such as </a:t>
            </a:r>
            <a:r>
              <a:rPr lang="en-US" sz="2800" dirty="0" smtClean="0">
                <a:ea typeface="ＭＳ Ｐゴシック" charset="0"/>
              </a:rPr>
              <a:t>gluten, grains </a:t>
            </a:r>
            <a:r>
              <a:rPr lang="en-US" sz="2800" dirty="0">
                <a:ea typeface="ＭＳ Ｐゴシック" charset="0"/>
              </a:rPr>
              <a:t>or dairy</a:t>
            </a:r>
          </a:p>
          <a:p>
            <a:pPr eaLnBrk="1" hangingPunct="1">
              <a:lnSpc>
                <a:spcPct val="80000"/>
              </a:lnSpc>
              <a:buFont typeface="Wingdings" charset="0"/>
              <a:buChar char="§"/>
            </a:pPr>
            <a:r>
              <a:rPr lang="en-US" sz="2800" dirty="0" smtClean="0">
                <a:ea typeface="ＭＳ Ｐゴシック" charset="0"/>
              </a:rPr>
              <a:t>Insufficient vegetables (phytonutrients-epigenetics), </a:t>
            </a:r>
          </a:p>
          <a:p>
            <a:pPr eaLnBrk="1" hangingPunct="1">
              <a:lnSpc>
                <a:spcPct val="80000"/>
              </a:lnSpc>
              <a:buFont typeface="Wingdings" charset="0"/>
              <a:buChar char="§"/>
            </a:pPr>
            <a:r>
              <a:rPr lang="en-US" sz="2800" dirty="0" smtClean="0">
                <a:ea typeface="ＭＳ Ｐゴシック" charset="0"/>
              </a:rPr>
              <a:t>Insufficient fiber (</a:t>
            </a:r>
            <a:r>
              <a:rPr lang="en-US" sz="2800" dirty="0" err="1" smtClean="0">
                <a:ea typeface="ＭＳ Ｐゴシック" charset="0"/>
              </a:rPr>
              <a:t>microbiome</a:t>
            </a:r>
            <a:r>
              <a:rPr lang="en-US" sz="2800" dirty="0" smtClean="0">
                <a:ea typeface="ＭＳ Ｐゴシック" charset="0"/>
              </a:rPr>
              <a:t>)</a:t>
            </a:r>
            <a:endParaRPr lang="en-US" sz="2800" dirty="0">
              <a:ea typeface="ＭＳ Ｐゴシック" charset="0"/>
            </a:endParaRPr>
          </a:p>
          <a:p>
            <a:pPr eaLnBrk="1" hangingPunct="1">
              <a:lnSpc>
                <a:spcPct val="80000"/>
              </a:lnSpc>
              <a:buFont typeface="Wingdings" charset="0"/>
              <a:buChar char="§"/>
            </a:pPr>
            <a:r>
              <a:rPr lang="en-US" sz="2800" dirty="0">
                <a:ea typeface="ＭＳ Ｐゴシック" charset="0"/>
              </a:rPr>
              <a:t>Foods contaminated with environmental toxins such as game fish (mercury), non-organic fruits and vegetables with pesticide residues, BPA in </a:t>
            </a:r>
            <a:r>
              <a:rPr lang="en-US" sz="2800" dirty="0" smtClean="0">
                <a:ea typeface="ＭＳ Ｐゴシック" charset="0"/>
              </a:rPr>
              <a:t>plastics, GE</a:t>
            </a:r>
          </a:p>
          <a:p>
            <a:pPr eaLnBrk="1" hangingPunct="1">
              <a:lnSpc>
                <a:spcPct val="80000"/>
              </a:lnSpc>
              <a:buFont typeface="Wingdings" charset="0"/>
              <a:buChar char="§"/>
            </a:pPr>
            <a:endParaRPr lang="en-US" sz="2800" dirty="0">
              <a:latin typeface="Times New Roman" charset="0"/>
              <a:ea typeface="ＭＳ Ｐゴシック" charset="0"/>
              <a:cs typeface="ＭＳ Ｐゴシック" charset="0"/>
            </a:endParaRPr>
          </a:p>
          <a:p>
            <a:pPr eaLnBrk="1" hangingPunct="1">
              <a:lnSpc>
                <a:spcPct val="80000"/>
              </a:lnSpc>
              <a:buFont typeface="Wingdings" charset="0"/>
              <a:buChar char="§"/>
            </a:pPr>
            <a:endParaRPr lang="en-US" sz="2800" dirty="0">
              <a:latin typeface="Times New Roman" charset="0"/>
              <a:ea typeface="ＭＳ Ｐゴシック" charset="0"/>
              <a:cs typeface="ＭＳ Ｐゴシック" charset="0"/>
            </a:endParaRPr>
          </a:p>
          <a:p>
            <a:pPr eaLnBrk="1" hangingPunct="1">
              <a:lnSpc>
                <a:spcPct val="80000"/>
              </a:lnSpc>
              <a:buFont typeface="Wingdings" charset="0"/>
              <a:buChar char="§"/>
            </a:pPr>
            <a:endParaRPr lang="en-US" sz="2800" dirty="0">
              <a:latin typeface="Times New Roman" charset="0"/>
              <a:ea typeface="ＭＳ Ｐゴシック" charset="0"/>
              <a:cs typeface="ＭＳ Ｐゴシック" charset="0"/>
            </a:endParaRPr>
          </a:p>
          <a:p>
            <a:pPr eaLnBrk="1" hangingPunct="1">
              <a:lnSpc>
                <a:spcPct val="80000"/>
              </a:lnSpc>
              <a:buFont typeface="Wingdings" charset="0"/>
              <a:buChar char="§"/>
            </a:pPr>
            <a:endParaRPr lang="en-US" sz="280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00091492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rPr>
              <a:t>The </a:t>
            </a:r>
            <a:r>
              <a:rPr lang="en-US" dirty="0" err="1" smtClean="0">
                <a:solidFill>
                  <a:srgbClr val="CC0000"/>
                </a:solidFill>
              </a:rPr>
              <a:t>Microbiome</a:t>
            </a:r>
            <a:r>
              <a:rPr lang="en-US" dirty="0" smtClean="0">
                <a:solidFill>
                  <a:srgbClr val="CC0000"/>
                </a:solidFill>
              </a:rPr>
              <a:t>…an evolving story</a:t>
            </a:r>
            <a:endParaRPr lang="en-US" dirty="0">
              <a:solidFill>
                <a:srgbClr val="CC0000"/>
              </a:solidFill>
            </a:endParaRPr>
          </a:p>
        </p:txBody>
      </p:sp>
      <p:sp>
        <p:nvSpPr>
          <p:cNvPr id="3" name="Content Placeholder 2"/>
          <p:cNvSpPr>
            <a:spLocks noGrp="1"/>
          </p:cNvSpPr>
          <p:nvPr>
            <p:ph idx="1"/>
          </p:nvPr>
        </p:nvSpPr>
        <p:spPr>
          <a:xfrm>
            <a:off x="685800" y="1828800"/>
            <a:ext cx="7772400" cy="3657600"/>
          </a:xfrm>
        </p:spPr>
        <p:txBody>
          <a:bodyPr/>
          <a:lstStyle/>
          <a:p>
            <a:pPr>
              <a:buFont typeface="Arial"/>
              <a:buChar char="•"/>
            </a:pPr>
            <a:r>
              <a:rPr lang="en-US" sz="2000" dirty="0" smtClean="0"/>
              <a:t>The MB has evolved with humans to allow survival</a:t>
            </a:r>
          </a:p>
          <a:p>
            <a:pPr>
              <a:buFont typeface="Arial"/>
              <a:buChar char="•"/>
            </a:pPr>
            <a:r>
              <a:rPr lang="en-US" sz="2000" dirty="0" smtClean="0"/>
              <a:t>The MB provides important functions in digestion, immunity, metabolism and detoxification</a:t>
            </a:r>
          </a:p>
          <a:p>
            <a:pPr>
              <a:buFont typeface="Arial"/>
              <a:buChar char="•"/>
            </a:pPr>
            <a:r>
              <a:rPr lang="en-US" sz="2000" dirty="0" smtClean="0"/>
              <a:t>Increased diversity seen with decreased hygiene</a:t>
            </a:r>
          </a:p>
          <a:p>
            <a:pPr>
              <a:buFont typeface="Arial"/>
              <a:buChar char="•"/>
            </a:pPr>
            <a:r>
              <a:rPr lang="en-US" sz="2000" dirty="0" smtClean="0"/>
              <a:t>Early and diverse exposure key to a “healthy </a:t>
            </a:r>
            <a:r>
              <a:rPr lang="en-US" sz="2000" dirty="0" err="1" smtClean="0"/>
              <a:t>microbiome</a:t>
            </a:r>
            <a:r>
              <a:rPr lang="en-US" sz="2000" dirty="0" smtClean="0"/>
              <a:t>”</a:t>
            </a:r>
          </a:p>
          <a:p>
            <a:pPr>
              <a:buFont typeface="Arial"/>
              <a:buChar char="•"/>
            </a:pPr>
            <a:r>
              <a:rPr lang="en-US" sz="2000" dirty="0" smtClean="0"/>
              <a:t>Getting dirty may be good for you</a:t>
            </a:r>
          </a:p>
          <a:p>
            <a:pPr>
              <a:buFont typeface="Arial"/>
              <a:buChar char="•"/>
            </a:pPr>
            <a:r>
              <a:rPr lang="en-US" sz="2000" dirty="0" smtClean="0"/>
              <a:t>Increased CHO digesting MB in populations with higher CHO intake</a:t>
            </a:r>
          </a:p>
          <a:p>
            <a:pPr>
              <a:buFont typeface="Arial"/>
              <a:buChar char="•"/>
            </a:pPr>
            <a:r>
              <a:rPr lang="en-US" sz="2000" dirty="0" smtClean="0"/>
              <a:t>Reduced diversity seen in obesity, IBD, autism spectrum</a:t>
            </a:r>
          </a:p>
          <a:p>
            <a:pPr>
              <a:buFont typeface="Arial"/>
              <a:buChar char="•"/>
            </a:pPr>
            <a:r>
              <a:rPr lang="en-US" sz="2000" dirty="0" smtClean="0"/>
              <a:t>Diet is a powerful factor that can shift the </a:t>
            </a:r>
            <a:r>
              <a:rPr lang="en-US" sz="2000" dirty="0" err="1" smtClean="0"/>
              <a:t>microbiome</a:t>
            </a:r>
            <a:endParaRPr lang="en-US" sz="2000" dirty="0" smtClean="0"/>
          </a:p>
          <a:p>
            <a:pPr>
              <a:buFont typeface="Arial"/>
              <a:buChar char="•"/>
            </a:pPr>
            <a:endParaRPr lang="en-US" sz="2000" dirty="0"/>
          </a:p>
        </p:txBody>
      </p:sp>
    </p:spTree>
    <p:extLst>
      <p:ext uri="{BB962C8B-B14F-4D97-AF65-F5344CB8AC3E}">
        <p14:creationId xmlns:p14="http://schemas.microsoft.com/office/powerpoint/2010/main" val="22206235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57200"/>
            <a:ext cx="7924800" cy="5321813"/>
          </a:xfrm>
          <a:prstGeom prst="rect">
            <a:avLst/>
          </a:prstGeom>
        </p:spPr>
      </p:pic>
    </p:spTree>
    <p:extLst>
      <p:ext uri="{BB962C8B-B14F-4D97-AF65-F5344CB8AC3E}">
        <p14:creationId xmlns:p14="http://schemas.microsoft.com/office/powerpoint/2010/main" val="3374231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666" y="2157200"/>
            <a:ext cx="6223000" cy="2095500"/>
          </a:xfrm>
          <a:prstGeom prst="rect">
            <a:avLst/>
          </a:prstGeom>
        </p:spPr>
      </p:pic>
    </p:spTree>
    <p:extLst>
      <p:ext uri="{BB962C8B-B14F-4D97-AF65-F5344CB8AC3E}">
        <p14:creationId xmlns:p14="http://schemas.microsoft.com/office/powerpoint/2010/main" val="414693633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227367"/>
            <a:ext cx="8839200" cy="5820559"/>
          </a:xfrm>
          <a:prstGeom prst="rect">
            <a:avLst/>
          </a:prstGeom>
        </p:spPr>
      </p:pic>
    </p:spTree>
    <p:extLst>
      <p:ext uri="{BB962C8B-B14F-4D97-AF65-F5344CB8AC3E}">
        <p14:creationId xmlns:p14="http://schemas.microsoft.com/office/powerpoint/2010/main" val="42283300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solidFill>
                  <a:srgbClr val="CC0000"/>
                </a:solidFill>
                <a:latin typeface="Times New Roman" charset="0"/>
                <a:ea typeface="ＭＳ Ｐゴシック" charset="0"/>
                <a:cs typeface="ＭＳ Ｐゴシック" charset="0"/>
              </a:rPr>
              <a:t>Learning Objectives</a:t>
            </a:r>
            <a:endParaRPr lang="en-US">
              <a:latin typeface="Times New Roman" charset="0"/>
              <a:ea typeface="ＭＳ Ｐゴシック" charset="0"/>
              <a:cs typeface="ＭＳ Ｐゴシック" charset="0"/>
            </a:endParaRPr>
          </a:p>
        </p:txBody>
      </p:sp>
      <p:sp>
        <p:nvSpPr>
          <p:cNvPr id="19459" name="Rectangle 3"/>
          <p:cNvSpPr>
            <a:spLocks noGrp="1" noChangeArrowheads="1"/>
          </p:cNvSpPr>
          <p:nvPr>
            <p:ph type="body" idx="1"/>
          </p:nvPr>
        </p:nvSpPr>
        <p:spPr>
          <a:xfrm>
            <a:off x="609600" y="2133600"/>
            <a:ext cx="7772400" cy="3657600"/>
          </a:xfrm>
        </p:spPr>
        <p:txBody>
          <a:bodyPr/>
          <a:lstStyle/>
          <a:p>
            <a:pPr eaLnBrk="1" hangingPunct="1">
              <a:buFont typeface="Wingdings" charset="0"/>
              <a:buChar char="§"/>
            </a:pPr>
            <a:r>
              <a:rPr lang="en-US" dirty="0">
                <a:latin typeface="Times New Roman" charset="0"/>
                <a:ea typeface="ＭＳ Ｐゴシック" charset="0"/>
                <a:cs typeface="ＭＳ Ｐゴシック" charset="0"/>
              </a:rPr>
              <a:t>Examine the role that gastrointestinal health plays in the broader context of health, disease, and quality of life.</a:t>
            </a:r>
          </a:p>
          <a:p>
            <a:pPr eaLnBrk="1" hangingPunct="1">
              <a:buFont typeface="Wingdings" charset="0"/>
              <a:buChar char="§"/>
            </a:pPr>
            <a:r>
              <a:rPr lang="en-US" dirty="0">
                <a:latin typeface="Times New Roman" charset="0"/>
                <a:ea typeface="ＭＳ Ｐゴシック" charset="0"/>
                <a:cs typeface="ＭＳ Ｐゴシック" charset="0"/>
              </a:rPr>
              <a:t>Explore the connection between gastrointestinal health, your gut</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ecosystem, inflammation-immune regulation, and your nervous system.</a:t>
            </a:r>
          </a:p>
          <a:p>
            <a:pPr eaLnBrk="1" hangingPunct="1">
              <a:buFont typeface="Wingdings" charset="0"/>
              <a:buChar char="§"/>
            </a:pPr>
            <a:r>
              <a:rPr lang="en-US" dirty="0">
                <a:latin typeface="Times New Roman" charset="0"/>
                <a:ea typeface="ＭＳ Ｐゴシック" charset="0"/>
                <a:cs typeface="ＭＳ Ｐゴシック" charset="0"/>
              </a:rPr>
              <a:t>Examine environmental inputs that lead to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leaky-ness</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or increased permeability in the gut. </a:t>
            </a:r>
          </a:p>
          <a:p>
            <a:pPr eaLnBrk="1" hangingPunct="1">
              <a:buFont typeface="Wingdings" charset="0"/>
              <a:buChar char="§"/>
            </a:pPr>
            <a:r>
              <a:rPr lang="en-US" dirty="0">
                <a:latin typeface="Times New Roman" charset="0"/>
                <a:ea typeface="ＭＳ Ｐゴシック" charset="0"/>
                <a:cs typeface="ＭＳ Ｐゴシック" charset="0"/>
              </a:rPr>
              <a:t>Review the </a:t>
            </a:r>
            <a:r>
              <a:rPr lang="ja-JP" altLang="en-US" dirty="0" smtClean="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5</a:t>
            </a:r>
            <a:r>
              <a:rPr lang="en-US" dirty="0" smtClean="0">
                <a:latin typeface="Times New Roman" charset="0"/>
                <a:ea typeface="ＭＳ Ｐゴシック" charset="0"/>
                <a:cs typeface="ＭＳ Ｐゴシック" charset="0"/>
              </a:rPr>
              <a:t>R</a:t>
            </a:r>
            <a:r>
              <a:rPr lang="en-US" dirty="0">
                <a:latin typeface="Times New Roman" charset="0"/>
                <a:ea typeface="ＭＳ Ｐゴシック" charset="0"/>
                <a:cs typeface="ＭＳ Ｐゴシック" charset="0"/>
              </a:rPr>
              <a:t>-Model</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for gastrointestinal health</a:t>
            </a:r>
          </a:p>
        </p:txBody>
      </p:sp>
      <p:pic>
        <p:nvPicPr>
          <p:cNvPr id="4" name="Picture 2" descr="Picture 1026_pptX"/>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invGray">
          <a:xfrm>
            <a:off x="6781800" y="228600"/>
            <a:ext cx="1508125" cy="190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biom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45" y="1711313"/>
            <a:ext cx="7315200" cy="3911600"/>
          </a:xfrm>
          <a:prstGeom prst="rect">
            <a:avLst/>
          </a:prstGeom>
        </p:spPr>
      </p:pic>
      <p:sp>
        <p:nvSpPr>
          <p:cNvPr id="3" name="TextBox 2"/>
          <p:cNvSpPr txBox="1"/>
          <p:nvPr/>
        </p:nvSpPr>
        <p:spPr>
          <a:xfrm>
            <a:off x="533400" y="5105400"/>
            <a:ext cx="25908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57333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biome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8341057" cy="3860800"/>
          </a:xfrm>
          <a:prstGeom prst="rect">
            <a:avLst/>
          </a:prstGeom>
        </p:spPr>
      </p:pic>
    </p:spTree>
    <p:extLst>
      <p:ext uri="{BB962C8B-B14F-4D97-AF65-F5344CB8AC3E}">
        <p14:creationId xmlns:p14="http://schemas.microsoft.com/office/powerpoint/2010/main" val="1389048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Untitled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527925"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 y="304800"/>
            <a:ext cx="9144000" cy="5899688"/>
          </a:xfrm>
          <a:prstGeom prst="rect">
            <a:avLst/>
          </a:prstGeom>
        </p:spPr>
      </p:pic>
      <p:sp>
        <p:nvSpPr>
          <p:cNvPr id="3" name="TextBox 2"/>
          <p:cNvSpPr txBox="1"/>
          <p:nvPr/>
        </p:nvSpPr>
        <p:spPr>
          <a:xfrm>
            <a:off x="0" y="3276600"/>
            <a:ext cx="9144000" cy="1569660"/>
          </a:xfrm>
          <a:prstGeom prst="rect">
            <a:avLst/>
          </a:prstGeom>
          <a:solidFill>
            <a:srgbClr val="00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rgbClr val="FFFF00"/>
                </a:solidFill>
              </a:rPr>
              <a:t>Probiotics containing lactobacillus species reduce symptoms of bacterial </a:t>
            </a:r>
            <a:r>
              <a:rPr lang="en-US" sz="3200" dirty="0" err="1" smtClean="0">
                <a:solidFill>
                  <a:srgbClr val="FFFF00"/>
                </a:solidFill>
              </a:rPr>
              <a:t>dysbiosis</a:t>
            </a:r>
            <a:r>
              <a:rPr lang="en-US" sz="3200" dirty="0" smtClean="0">
                <a:solidFill>
                  <a:srgbClr val="FFFF00"/>
                </a:solidFill>
              </a:rPr>
              <a:t> in individuals on long-term PPIs</a:t>
            </a:r>
            <a:endParaRPr lang="en-US" sz="3200" dirty="0">
              <a:solidFill>
                <a:srgbClr val="FFFF00"/>
              </a:solidFill>
            </a:endParaRPr>
          </a:p>
        </p:txBody>
      </p:sp>
    </p:spTree>
    <p:extLst>
      <p:ext uri="{BB962C8B-B14F-4D97-AF65-F5344CB8AC3E}">
        <p14:creationId xmlns:p14="http://schemas.microsoft.com/office/powerpoint/2010/main" val="3650941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solidFill>
                  <a:srgbClr val="CC0000"/>
                </a:solidFill>
                <a:latin typeface="Times New Roman" charset="0"/>
                <a:ea typeface="ＭＳ Ｐゴシック" charset="0"/>
                <a:cs typeface="ＭＳ Ｐゴシック" charset="0"/>
              </a:rPr>
              <a:t>The </a:t>
            </a:r>
            <a:r>
              <a:rPr lang="en-US" dirty="0" smtClean="0">
                <a:solidFill>
                  <a:srgbClr val="CC0000"/>
                </a:solidFill>
                <a:latin typeface="Times New Roman" charset="0"/>
                <a:ea typeface="ＭＳ Ｐゴシック" charset="0"/>
                <a:cs typeface="ＭＳ Ｐゴシック" charset="0"/>
              </a:rPr>
              <a:t>5R </a:t>
            </a:r>
            <a:r>
              <a:rPr lang="en-US" dirty="0">
                <a:solidFill>
                  <a:srgbClr val="CC0000"/>
                </a:solidFill>
                <a:latin typeface="Times New Roman" charset="0"/>
                <a:ea typeface="ＭＳ Ｐゴシック" charset="0"/>
                <a:cs typeface="ＭＳ Ｐゴシック" charset="0"/>
              </a:rPr>
              <a:t>Model</a:t>
            </a:r>
            <a:endParaRPr lang="en-US" dirty="0">
              <a:latin typeface="Times New Roman" charset="0"/>
              <a:ea typeface="ＭＳ Ｐゴシック" charset="0"/>
              <a:cs typeface="ＭＳ Ｐゴシック" charset="0"/>
            </a:endParaRPr>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066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2209800"/>
            <a:ext cx="2590800" cy="1938992"/>
          </a:xfrm>
          <a:prstGeom prst="rect">
            <a:avLst/>
          </a:prstGeom>
          <a:noFill/>
        </p:spPr>
        <p:txBody>
          <a:bodyPr wrap="square" rtlCol="0">
            <a:spAutoFit/>
          </a:bodyPr>
          <a:lstStyle/>
          <a:p>
            <a:pPr marL="457200" indent="-457200">
              <a:buFont typeface="+mj-lt"/>
              <a:buAutoNum type="arabicPeriod"/>
            </a:pPr>
            <a:r>
              <a:rPr lang="en-US" dirty="0" smtClean="0">
                <a:latin typeface="+mj-lt"/>
              </a:rPr>
              <a:t>Remove</a:t>
            </a:r>
          </a:p>
          <a:p>
            <a:pPr marL="457200" indent="-457200">
              <a:buFont typeface="+mj-lt"/>
              <a:buAutoNum type="arabicPeriod"/>
            </a:pPr>
            <a:r>
              <a:rPr lang="en-US" dirty="0" smtClean="0">
                <a:latin typeface="+mj-lt"/>
              </a:rPr>
              <a:t>Replace</a:t>
            </a:r>
          </a:p>
          <a:p>
            <a:pPr marL="457200" indent="-457200">
              <a:buFont typeface="+mj-lt"/>
              <a:buAutoNum type="arabicPeriod"/>
            </a:pPr>
            <a:r>
              <a:rPr lang="en-US" dirty="0" smtClean="0">
                <a:latin typeface="+mj-lt"/>
              </a:rPr>
              <a:t>Repair</a:t>
            </a:r>
          </a:p>
          <a:p>
            <a:pPr marL="457200" indent="-457200">
              <a:buFont typeface="+mj-lt"/>
              <a:buAutoNum type="arabicPeriod"/>
            </a:pPr>
            <a:r>
              <a:rPr lang="en-US" dirty="0" err="1" smtClean="0">
                <a:latin typeface="+mj-lt"/>
              </a:rPr>
              <a:t>Reinoculate</a:t>
            </a:r>
            <a:endParaRPr lang="en-US" dirty="0" smtClean="0">
              <a:latin typeface="+mj-lt"/>
            </a:endParaRPr>
          </a:p>
          <a:p>
            <a:pPr marL="457200" indent="-457200">
              <a:buFont typeface="+mj-lt"/>
              <a:buAutoNum type="arabicPeriod"/>
            </a:pPr>
            <a:r>
              <a:rPr lang="en-US" dirty="0" smtClean="0">
                <a:latin typeface="+mj-lt"/>
              </a:rPr>
              <a:t>Rebalance</a:t>
            </a:r>
            <a:endParaRPr lang="en-US"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200" dirty="0">
                <a:latin typeface="Times New Roman" charset="0"/>
                <a:ea typeface="ＭＳ Ｐゴシック" charset="0"/>
                <a:cs typeface="ＭＳ Ｐゴシック" charset="0"/>
              </a:rPr>
              <a:t>Remove</a:t>
            </a:r>
          </a:p>
        </p:txBody>
      </p:sp>
      <p:sp>
        <p:nvSpPr>
          <p:cNvPr id="41987" name="TextBox 2"/>
          <p:cNvSpPr txBox="1">
            <a:spLocks noChangeArrowheads="1"/>
          </p:cNvSpPr>
          <p:nvPr/>
        </p:nvSpPr>
        <p:spPr bwMode="auto">
          <a:xfrm>
            <a:off x="685800" y="1371600"/>
            <a:ext cx="70104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endParaRPr lang="en-US" dirty="0">
              <a:solidFill>
                <a:srgbClr val="FF0000"/>
              </a:solidFill>
            </a:endParaRPr>
          </a:p>
          <a:p>
            <a:endParaRPr lang="en-US" dirty="0">
              <a:latin typeface="Times New Roman" charset="0"/>
              <a:cs typeface="Times New Roman" charset="0"/>
            </a:endParaRPr>
          </a:p>
          <a:p>
            <a:pPr>
              <a:buFont typeface="Arial" charset="0"/>
              <a:buChar char="•"/>
            </a:pPr>
            <a:r>
              <a:rPr lang="en-US" dirty="0">
                <a:latin typeface="Times New Roman" charset="0"/>
                <a:cs typeface="Times New Roman" charset="0"/>
              </a:rPr>
              <a:t> </a:t>
            </a:r>
            <a:r>
              <a:rPr lang="en-US" dirty="0" smtClean="0">
                <a:latin typeface="Times New Roman" charset="0"/>
                <a:cs typeface="Times New Roman" charset="0"/>
              </a:rPr>
              <a:t>Elimination of disease causing microorganisms </a:t>
            </a:r>
          </a:p>
          <a:p>
            <a:r>
              <a:rPr lang="en-US" dirty="0">
                <a:latin typeface="Times New Roman" charset="0"/>
                <a:cs typeface="Times New Roman" charset="0"/>
              </a:rPr>
              <a:t> </a:t>
            </a:r>
            <a:r>
              <a:rPr lang="en-US" dirty="0" smtClean="0">
                <a:latin typeface="Times New Roman" charset="0"/>
                <a:cs typeface="Times New Roman" charset="0"/>
              </a:rPr>
              <a:t>  (</a:t>
            </a:r>
            <a:r>
              <a:rPr lang="en-US" dirty="0" err="1" smtClean="0">
                <a:latin typeface="Times New Roman" charset="0"/>
                <a:cs typeface="Times New Roman" charset="0"/>
              </a:rPr>
              <a:t>dysbiosis</a:t>
            </a:r>
            <a:r>
              <a:rPr lang="en-US" dirty="0" smtClean="0">
                <a:latin typeface="Times New Roman" charset="0"/>
                <a:cs typeface="Times New Roman" charset="0"/>
              </a:rPr>
              <a:t>) e.g. SIBO, yeast, parasites. Rx with </a:t>
            </a:r>
          </a:p>
          <a:p>
            <a:r>
              <a:rPr lang="en-US" dirty="0">
                <a:latin typeface="Times New Roman" charset="0"/>
                <a:cs typeface="Times New Roman" charset="0"/>
              </a:rPr>
              <a:t> </a:t>
            </a:r>
            <a:r>
              <a:rPr lang="en-US" dirty="0" smtClean="0">
                <a:latin typeface="Times New Roman" charset="0"/>
                <a:cs typeface="Times New Roman" charset="0"/>
              </a:rPr>
              <a:t>  appropriate agent e.g. </a:t>
            </a:r>
            <a:r>
              <a:rPr lang="en-US" dirty="0" err="1" smtClean="0">
                <a:latin typeface="Times New Roman" charset="0"/>
                <a:cs typeface="Times New Roman" charset="0"/>
              </a:rPr>
              <a:t>Diflucan</a:t>
            </a:r>
            <a:r>
              <a:rPr lang="en-US" dirty="0" smtClean="0">
                <a:latin typeface="Times New Roman" charset="0"/>
                <a:cs typeface="Times New Roman" charset="0"/>
              </a:rPr>
              <a:t>, </a:t>
            </a:r>
            <a:r>
              <a:rPr lang="en-US" dirty="0" err="1" smtClean="0">
                <a:latin typeface="Times New Roman" charset="0"/>
                <a:cs typeface="Times New Roman" charset="0"/>
              </a:rPr>
              <a:t>Nystatin</a:t>
            </a:r>
            <a:r>
              <a:rPr lang="en-US" dirty="0" smtClean="0">
                <a:latin typeface="Times New Roman" charset="0"/>
                <a:cs typeface="Times New Roman" charset="0"/>
              </a:rPr>
              <a:t>, </a:t>
            </a:r>
            <a:r>
              <a:rPr lang="en-US" dirty="0" err="1" smtClean="0">
                <a:latin typeface="Times New Roman" charset="0"/>
                <a:cs typeface="Times New Roman" charset="0"/>
              </a:rPr>
              <a:t>Xifaxin</a:t>
            </a:r>
            <a:endParaRPr lang="en-US" dirty="0" smtClean="0">
              <a:latin typeface="Times New Roman" charset="0"/>
              <a:cs typeface="Times New Roman" charset="0"/>
            </a:endParaRPr>
          </a:p>
          <a:p>
            <a:pPr>
              <a:buFont typeface="Arial" charset="0"/>
              <a:buChar char="•"/>
            </a:pPr>
            <a:r>
              <a:rPr lang="en-US" dirty="0" smtClean="0">
                <a:solidFill>
                  <a:srgbClr val="161616"/>
                </a:solidFill>
                <a:latin typeface="Times New Roman" charset="0"/>
                <a:cs typeface="Times New Roman" charset="0"/>
              </a:rPr>
              <a:t> Foods </a:t>
            </a:r>
            <a:r>
              <a:rPr lang="en-US" dirty="0">
                <a:solidFill>
                  <a:srgbClr val="161616"/>
                </a:solidFill>
                <a:latin typeface="Times New Roman" charset="0"/>
                <a:cs typeface="Times New Roman" charset="0"/>
              </a:rPr>
              <a:t>that one may be intolerant to (elimination diet:</a:t>
            </a:r>
          </a:p>
          <a:p>
            <a:r>
              <a:rPr lang="en-US" dirty="0">
                <a:solidFill>
                  <a:srgbClr val="161616"/>
                </a:solidFill>
                <a:latin typeface="Times New Roman" charset="0"/>
                <a:cs typeface="Times New Roman" charset="0"/>
              </a:rPr>
              <a:t>   start with gluten and dairy).</a:t>
            </a:r>
          </a:p>
          <a:p>
            <a:pPr>
              <a:buFont typeface="Arial" charset="0"/>
              <a:buChar char="•"/>
            </a:pPr>
            <a:r>
              <a:rPr lang="en-US" dirty="0">
                <a:solidFill>
                  <a:srgbClr val="161616"/>
                </a:solidFill>
                <a:latin typeface="Times New Roman" charset="0"/>
                <a:cs typeface="Times New Roman" charset="0"/>
              </a:rPr>
              <a:t> Medications that may negatively influence an optimal</a:t>
            </a:r>
          </a:p>
          <a:p>
            <a:r>
              <a:rPr lang="en-US" dirty="0">
                <a:solidFill>
                  <a:srgbClr val="161616"/>
                </a:solidFill>
                <a:latin typeface="Times New Roman" charset="0"/>
                <a:cs typeface="Times New Roman" charset="0"/>
              </a:rPr>
              <a:t>   GI environment (such as PPIs, H2 blockers, NSAIDs,</a:t>
            </a:r>
          </a:p>
          <a:p>
            <a:r>
              <a:rPr lang="en-US" dirty="0">
                <a:solidFill>
                  <a:srgbClr val="161616"/>
                </a:solidFill>
                <a:latin typeface="Times New Roman" charset="0"/>
                <a:cs typeface="Times New Roman" charset="0"/>
              </a:rPr>
              <a:t>   antibiotics, steroids).</a:t>
            </a:r>
          </a:p>
          <a:p>
            <a:pPr>
              <a:buFont typeface="Arial" charset="0"/>
              <a:buChar char="•"/>
            </a:pPr>
            <a:r>
              <a:rPr lang="en-US" dirty="0" smtClean="0">
                <a:solidFill>
                  <a:srgbClr val="161616"/>
                </a:solidFill>
                <a:latin typeface="Times New Roman" charset="0"/>
                <a:cs typeface="Times New Roman" charset="0"/>
              </a:rPr>
              <a:t> Stress</a:t>
            </a:r>
            <a:r>
              <a:rPr lang="en-US" dirty="0">
                <a:solidFill>
                  <a:srgbClr val="161616"/>
                </a:solidFill>
                <a:latin typeface="Times New Roman" charset="0"/>
                <a:cs typeface="Times New Roman" charset="0"/>
              </a:rPr>
              <a:t>: how we interpret and respond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43513"/>
            <a:ext cx="8001000" cy="4893647"/>
          </a:xfrm>
          <a:prstGeom prst="rect">
            <a:avLst/>
          </a:prstGeom>
        </p:spPr>
        <p:txBody>
          <a:bodyPr wrap="square">
            <a:spAutoFit/>
          </a:bodyPr>
          <a:lstStyle/>
          <a:p>
            <a:r>
              <a:rPr lang="en-US" dirty="0">
                <a:solidFill>
                  <a:srgbClr val="FF0000"/>
                </a:solidFill>
                <a:latin typeface="+mn-lt"/>
              </a:rPr>
              <a:t>Common FODMAPs include</a:t>
            </a:r>
            <a:r>
              <a:rPr lang="en-US" dirty="0" smtClean="0"/>
              <a:t>:</a:t>
            </a:r>
          </a:p>
          <a:p>
            <a:endParaRPr lang="en-US" dirty="0"/>
          </a:p>
          <a:p>
            <a:endParaRPr lang="en-US" dirty="0"/>
          </a:p>
          <a:p>
            <a:endParaRPr lang="en-US" dirty="0"/>
          </a:p>
          <a:p>
            <a:pPr marL="342900" indent="-342900">
              <a:buFont typeface="Arial"/>
              <a:buChar char="•"/>
            </a:pPr>
            <a:r>
              <a:rPr lang="en-US" b="1" dirty="0">
                <a:latin typeface="+mj-lt"/>
              </a:rPr>
              <a:t>Fructose</a:t>
            </a:r>
            <a:r>
              <a:rPr lang="en-US" dirty="0">
                <a:latin typeface="+mj-lt"/>
              </a:rPr>
              <a:t>: A simple sugar found in many fruits, vegetables and added sugars.</a:t>
            </a:r>
          </a:p>
          <a:p>
            <a:pPr marL="342900" indent="-342900">
              <a:buFont typeface="Arial"/>
              <a:buChar char="•"/>
            </a:pPr>
            <a:r>
              <a:rPr lang="en-US" b="1" dirty="0">
                <a:latin typeface="+mj-lt"/>
              </a:rPr>
              <a:t>Lactose</a:t>
            </a:r>
            <a:r>
              <a:rPr lang="en-US" dirty="0">
                <a:latin typeface="+mj-lt"/>
              </a:rPr>
              <a:t>: A carbohydrate found in dairy products like milk.</a:t>
            </a:r>
          </a:p>
          <a:p>
            <a:pPr marL="342900" indent="-342900">
              <a:buFont typeface="Arial"/>
              <a:buChar char="•"/>
            </a:pPr>
            <a:r>
              <a:rPr lang="en-US" b="1" dirty="0" err="1">
                <a:latin typeface="+mj-lt"/>
              </a:rPr>
              <a:t>Fructans</a:t>
            </a:r>
            <a:r>
              <a:rPr lang="en-US" dirty="0">
                <a:latin typeface="+mj-lt"/>
              </a:rPr>
              <a:t>: Found in many foods, including gluten grains like wheat, spelt, rye and barley.</a:t>
            </a:r>
          </a:p>
          <a:p>
            <a:pPr marL="342900" indent="-342900">
              <a:buFont typeface="Arial"/>
              <a:buChar char="•"/>
            </a:pPr>
            <a:r>
              <a:rPr lang="en-US" b="1" dirty="0" err="1">
                <a:latin typeface="+mj-lt"/>
              </a:rPr>
              <a:t>Galactans</a:t>
            </a:r>
            <a:r>
              <a:rPr lang="en-US" dirty="0">
                <a:latin typeface="+mj-lt"/>
              </a:rPr>
              <a:t>: Found in large amounts in legumes.</a:t>
            </a:r>
          </a:p>
          <a:p>
            <a:pPr marL="342900" indent="-342900">
              <a:buFont typeface="Arial"/>
              <a:buChar char="•"/>
            </a:pPr>
            <a:r>
              <a:rPr lang="en-US" b="1" dirty="0" err="1">
                <a:latin typeface="+mj-lt"/>
              </a:rPr>
              <a:t>Polyols</a:t>
            </a:r>
            <a:r>
              <a:rPr lang="en-US" dirty="0">
                <a:latin typeface="+mj-lt"/>
              </a:rPr>
              <a:t>: Sugar ALCOHOLS like xylitol, sorbitol, </a:t>
            </a:r>
            <a:r>
              <a:rPr lang="en-US" dirty="0" err="1">
                <a:latin typeface="+mj-lt"/>
              </a:rPr>
              <a:t>maltitol</a:t>
            </a:r>
            <a:r>
              <a:rPr lang="en-US" dirty="0">
                <a:latin typeface="+mj-lt"/>
              </a:rPr>
              <a:t> and </a:t>
            </a:r>
            <a:r>
              <a:rPr lang="en-US" dirty="0" err="1">
                <a:latin typeface="+mj-lt"/>
              </a:rPr>
              <a:t>mannitol</a:t>
            </a:r>
            <a:r>
              <a:rPr lang="en-US" dirty="0">
                <a:latin typeface="+mj-lt"/>
              </a:rPr>
              <a:t>. They are found in some fruits and vegetables, and often used as sweeteners</a:t>
            </a:r>
            <a:r>
              <a:rPr lang="en-US" dirty="0"/>
              <a:t>.</a:t>
            </a:r>
          </a:p>
        </p:txBody>
      </p:sp>
    </p:spTree>
    <p:extLst>
      <p:ext uri="{BB962C8B-B14F-4D97-AF65-F5344CB8AC3E}">
        <p14:creationId xmlns:p14="http://schemas.microsoft.com/office/powerpoint/2010/main" val="166422363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132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990600" y="2057400"/>
            <a:ext cx="6019800"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marL="457200" indent="-457200">
              <a:buFont typeface="Arial"/>
              <a:buChar char="•"/>
            </a:pPr>
            <a:r>
              <a:rPr lang="en-US" sz="2800" dirty="0" smtClean="0">
                <a:solidFill>
                  <a:srgbClr val="161616"/>
                </a:solidFill>
                <a:latin typeface="Times New Roman" charset="0"/>
                <a:cs typeface="Times New Roman" charset="0"/>
              </a:rPr>
              <a:t>Stomach acid: apple cider vinegar, Swedish bitters, </a:t>
            </a:r>
            <a:r>
              <a:rPr lang="en-US" sz="2800" dirty="0" err="1" smtClean="0">
                <a:solidFill>
                  <a:srgbClr val="161616"/>
                </a:solidFill>
                <a:latin typeface="Times New Roman" charset="0"/>
                <a:cs typeface="Times New Roman" charset="0"/>
              </a:rPr>
              <a:t>Betaine</a:t>
            </a:r>
            <a:r>
              <a:rPr lang="en-US" sz="2800" dirty="0" smtClean="0">
                <a:solidFill>
                  <a:srgbClr val="161616"/>
                </a:solidFill>
                <a:latin typeface="Times New Roman" charset="0"/>
                <a:cs typeface="Times New Roman" charset="0"/>
              </a:rPr>
              <a:t> HCL tablets 30-60 minutes before meals</a:t>
            </a:r>
          </a:p>
          <a:p>
            <a:pPr marL="457200" indent="-457200">
              <a:buFont typeface="Arial"/>
              <a:buChar char="•"/>
            </a:pPr>
            <a:r>
              <a:rPr lang="en-US" sz="2800" dirty="0" smtClean="0">
                <a:solidFill>
                  <a:srgbClr val="161616"/>
                </a:solidFill>
                <a:latin typeface="Times New Roman" charset="0"/>
                <a:cs typeface="Times New Roman" charset="0"/>
              </a:rPr>
              <a:t>Digestive enzymes (plant-based), Pancreatic enzymes e.g. </a:t>
            </a:r>
            <a:r>
              <a:rPr lang="en-US" sz="2800" dirty="0" err="1" smtClean="0">
                <a:solidFill>
                  <a:srgbClr val="161616"/>
                </a:solidFill>
                <a:latin typeface="Times New Roman" charset="0"/>
                <a:cs typeface="Times New Roman" charset="0"/>
              </a:rPr>
              <a:t>pancrease</a:t>
            </a:r>
            <a:r>
              <a:rPr lang="en-US" sz="2800" dirty="0" smtClean="0">
                <a:solidFill>
                  <a:srgbClr val="161616"/>
                </a:solidFill>
                <a:latin typeface="Times New Roman" charset="0"/>
                <a:cs typeface="Times New Roman" charset="0"/>
              </a:rPr>
              <a:t>, </a:t>
            </a:r>
            <a:r>
              <a:rPr lang="en-US" sz="2800" dirty="0" err="1" smtClean="0">
                <a:solidFill>
                  <a:srgbClr val="161616"/>
                </a:solidFill>
                <a:latin typeface="Times New Roman" charset="0"/>
                <a:cs typeface="Times New Roman" charset="0"/>
              </a:rPr>
              <a:t>Similase</a:t>
            </a:r>
            <a:r>
              <a:rPr lang="en-US" sz="2800" dirty="0" smtClean="0">
                <a:solidFill>
                  <a:srgbClr val="161616"/>
                </a:solidFill>
                <a:latin typeface="Times New Roman" charset="0"/>
                <a:cs typeface="Times New Roman" charset="0"/>
              </a:rPr>
              <a:t>, GB digestion</a:t>
            </a:r>
          </a:p>
          <a:p>
            <a:pPr marL="457200" indent="-457200">
              <a:buFont typeface="Arial"/>
              <a:buChar char="•"/>
            </a:pPr>
            <a:r>
              <a:rPr lang="en-US" sz="2800" dirty="0" err="1" smtClean="0">
                <a:solidFill>
                  <a:srgbClr val="161616"/>
                </a:solidFill>
                <a:latin typeface="Times New Roman" charset="0"/>
                <a:cs typeface="Times New Roman" charset="0"/>
              </a:rPr>
              <a:t>Choleretics</a:t>
            </a:r>
            <a:r>
              <a:rPr lang="en-US" sz="2800" dirty="0" smtClean="0">
                <a:solidFill>
                  <a:srgbClr val="161616"/>
                </a:solidFill>
                <a:latin typeface="Times New Roman" charset="0"/>
                <a:cs typeface="Times New Roman" charset="0"/>
              </a:rPr>
              <a:t>, Ox Bile, dandelion root</a:t>
            </a:r>
            <a:endParaRPr lang="en-US" sz="2800" dirty="0">
              <a:solidFill>
                <a:srgbClr val="161616"/>
              </a:solidFill>
              <a:latin typeface="Times New Roman" charset="0"/>
              <a:cs typeface="Times New Roman" charset="0"/>
            </a:endParaRPr>
          </a:p>
        </p:txBody>
      </p:sp>
      <p:sp>
        <p:nvSpPr>
          <p:cNvPr id="45059" name="TextBox 4"/>
          <p:cNvSpPr txBox="1">
            <a:spLocks noChangeArrowheads="1"/>
          </p:cNvSpPr>
          <p:nvPr/>
        </p:nvSpPr>
        <p:spPr bwMode="auto">
          <a:xfrm>
            <a:off x="914400" y="53340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r>
              <a:rPr lang="en-US" sz="3200">
                <a:solidFill>
                  <a:srgbClr val="FF0000"/>
                </a:solidFill>
                <a:latin typeface="Times New Roman" charset="0"/>
                <a:cs typeface="Times New Roman" charset="0"/>
              </a:rPr>
              <a:t>Replace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09600" y="304800"/>
            <a:ext cx="1828800" cy="1143000"/>
          </a:xfrm>
        </p:spPr>
        <p:txBody>
          <a:bodyPr/>
          <a:lstStyle/>
          <a:p>
            <a:r>
              <a:rPr lang="en-US" dirty="0" smtClean="0">
                <a:latin typeface="Times New Roman" charset="0"/>
                <a:ea typeface="ＭＳ Ｐゴシック" charset="0"/>
                <a:cs typeface="ＭＳ Ｐゴシック" charset="0"/>
              </a:rPr>
              <a:t>Repair </a:t>
            </a:r>
            <a:endParaRPr lang="en-US" dirty="0">
              <a:latin typeface="Times New Roman" charset="0"/>
              <a:ea typeface="ＭＳ Ｐゴシック" charset="0"/>
              <a:cs typeface="ＭＳ Ｐゴシック" charset="0"/>
            </a:endParaRPr>
          </a:p>
        </p:txBody>
      </p:sp>
      <p:sp>
        <p:nvSpPr>
          <p:cNvPr id="48131" name="Content Placeholder 2"/>
          <p:cNvSpPr>
            <a:spLocks noGrp="1"/>
          </p:cNvSpPr>
          <p:nvPr>
            <p:ph idx="1"/>
          </p:nvPr>
        </p:nvSpPr>
        <p:spPr>
          <a:xfrm>
            <a:off x="533400" y="1905000"/>
            <a:ext cx="7772400" cy="3657600"/>
          </a:xfrm>
        </p:spPr>
        <p:txBody>
          <a:bodyPr/>
          <a:lstStyle/>
          <a:p>
            <a:pPr>
              <a:buFont typeface="Arial"/>
              <a:buChar char="•"/>
            </a:pPr>
            <a:r>
              <a:rPr lang="en-US" dirty="0" smtClean="0">
                <a:latin typeface="Times New Roman" charset="0"/>
                <a:ea typeface="ＭＳ Ｐゴシック" charset="0"/>
                <a:cs typeface="ＭＳ Ｐゴシック" charset="0"/>
              </a:rPr>
              <a:t>Nutrient support with whole-foods, minimally processed, e.g. elimination diet or FODMAPS</a:t>
            </a:r>
          </a:p>
          <a:p>
            <a:pPr>
              <a:buFont typeface="Arial"/>
              <a:buChar char="•"/>
            </a:pPr>
            <a:r>
              <a:rPr lang="en-US" dirty="0" smtClean="0">
                <a:latin typeface="Times New Roman" charset="0"/>
                <a:ea typeface="ＭＳ Ｐゴシック" charset="0"/>
                <a:cs typeface="ＭＳ Ｐゴシック" charset="0"/>
              </a:rPr>
              <a:t>Zinc </a:t>
            </a:r>
            <a:r>
              <a:rPr lang="en-US" dirty="0" err="1" smtClean="0">
                <a:latin typeface="Times New Roman" charset="0"/>
                <a:ea typeface="ＭＳ Ｐゴシック" charset="0"/>
                <a:cs typeface="ＭＳ Ｐゴシック" charset="0"/>
              </a:rPr>
              <a:t>carnosine</a:t>
            </a:r>
            <a:endParaRPr lang="en-US" dirty="0" smtClean="0">
              <a:latin typeface="Times New Roman" charset="0"/>
              <a:ea typeface="ＭＳ Ｐゴシック" charset="0"/>
              <a:cs typeface="ＭＳ Ｐゴシック" charset="0"/>
            </a:endParaRPr>
          </a:p>
          <a:p>
            <a:pPr>
              <a:buFont typeface="Arial"/>
              <a:buChar char="•"/>
            </a:pPr>
            <a:r>
              <a:rPr lang="en-US" dirty="0" smtClean="0">
                <a:latin typeface="Times New Roman" charset="0"/>
                <a:ea typeface="ＭＳ Ｐゴシック" charset="0"/>
                <a:cs typeface="ＭＳ Ｐゴシック" charset="0"/>
              </a:rPr>
              <a:t>DGL-</a:t>
            </a:r>
            <a:r>
              <a:rPr lang="en-US" dirty="0" err="1" smtClean="0">
                <a:latin typeface="Times New Roman" charset="0"/>
                <a:ea typeface="ＭＳ Ｐゴシック" charset="0"/>
                <a:cs typeface="ＭＳ Ｐゴシック" charset="0"/>
              </a:rPr>
              <a:t>Deglycerinated</a:t>
            </a:r>
            <a:r>
              <a:rPr lang="en-US" dirty="0" smtClean="0">
                <a:latin typeface="Times New Roman" charset="0"/>
                <a:ea typeface="ＭＳ Ｐゴシック" charset="0"/>
                <a:cs typeface="ＭＳ Ｐゴシック" charset="0"/>
              </a:rPr>
              <a:t> Licorice, Slippery Elm</a:t>
            </a:r>
          </a:p>
          <a:p>
            <a:pPr>
              <a:buFont typeface="Arial"/>
              <a:buChar char="•"/>
            </a:pPr>
            <a:r>
              <a:rPr lang="en-US" dirty="0" smtClean="0">
                <a:latin typeface="Times New Roman" charset="0"/>
                <a:ea typeface="ＭＳ Ｐゴシック" charset="0"/>
                <a:cs typeface="ＭＳ Ｐゴシック" charset="0"/>
              </a:rPr>
              <a:t>Turmeric-</a:t>
            </a:r>
            <a:r>
              <a:rPr lang="en-US" dirty="0" err="1" smtClean="0">
                <a:latin typeface="Times New Roman" charset="0"/>
                <a:ea typeface="ＭＳ Ｐゴシック" charset="0"/>
                <a:cs typeface="ＭＳ Ｐゴシック" charset="0"/>
              </a:rPr>
              <a:t>Curcumin</a:t>
            </a:r>
            <a:endParaRPr lang="en-US" dirty="0" smtClean="0">
              <a:latin typeface="Times New Roman" charset="0"/>
              <a:ea typeface="ＭＳ Ｐゴシック" charset="0"/>
              <a:cs typeface="ＭＳ Ｐゴシック" charset="0"/>
            </a:endParaRPr>
          </a:p>
          <a:p>
            <a:pPr>
              <a:buFont typeface="Arial"/>
              <a:buChar char="•"/>
            </a:pPr>
            <a:r>
              <a:rPr lang="en-US" dirty="0" smtClean="0">
                <a:latin typeface="Times New Roman" charset="0"/>
                <a:ea typeface="ＭＳ Ｐゴシック" charset="0"/>
                <a:cs typeface="ＭＳ Ｐゴシック" charset="0"/>
              </a:rPr>
              <a:t>Glutamine 1,000 mg three times/daily</a:t>
            </a:r>
          </a:p>
          <a:p>
            <a:pPr>
              <a:buFont typeface="Arial"/>
              <a:buChar char="•"/>
            </a:pPr>
            <a:r>
              <a:rPr lang="en-US" dirty="0" smtClean="0">
                <a:latin typeface="Times New Roman" charset="0"/>
                <a:ea typeface="ＭＳ Ｐゴシック" charset="0"/>
                <a:cs typeface="ＭＳ Ｐゴシック" charset="0"/>
              </a:rPr>
              <a:t>Gelatin rich bone broths e.g. chicken, beef: </a:t>
            </a:r>
            <a:r>
              <a:rPr lang="en-US" i="1" dirty="0" smtClean="0">
                <a:latin typeface="Times New Roman" charset="0"/>
                <a:ea typeface="ＭＳ Ｐゴシック" charset="0"/>
                <a:cs typeface="ＭＳ Ｐゴシック" charset="0"/>
              </a:rPr>
              <a:t>Nourishing Broth </a:t>
            </a:r>
            <a:r>
              <a:rPr lang="en-US" dirty="0" smtClean="0">
                <a:latin typeface="Times New Roman" charset="0"/>
                <a:ea typeface="ＭＳ Ｐゴシック" charset="0"/>
                <a:cs typeface="ＭＳ Ｐゴシック" charset="0"/>
              </a:rPr>
              <a:t>by Sally Fallon and Kayla Daniels PhD</a:t>
            </a:r>
            <a:endParaRPr lang="en-US" dirty="0">
              <a:latin typeface="Times New Roman" charset="0"/>
              <a:ea typeface="ＭＳ Ｐゴシック" charset="0"/>
              <a:cs typeface="ＭＳ Ｐゴシック"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3" descr="kswift.tiff"/>
          <p:cNvPicPr>
            <a:picLocks noGrp="1" noChangeAspect="1"/>
          </p:cNvPicPr>
          <p:nvPr>
            <p:ph idx="4294967295"/>
          </p:nvPr>
        </p:nvPicPr>
        <p:blipFill>
          <a:blip r:embed="rId2">
            <a:extLst>
              <a:ext uri="{28A0092B-C50C-407E-A947-70E740481C1C}">
                <a14:useLocalDpi xmlns:a14="http://schemas.microsoft.com/office/drawing/2010/main" val="0"/>
              </a:ext>
            </a:extLst>
          </a:blip>
          <a:srcRect l="-18114" r="-18114"/>
          <a:stretch>
            <a:fillRect/>
          </a:stretch>
        </p:blipFill>
        <p:spPr>
          <a:xfrm>
            <a:off x="533400" y="609600"/>
            <a:ext cx="7772400" cy="3657600"/>
          </a:xfrm>
        </p:spPr>
      </p:pic>
      <p:sp>
        <p:nvSpPr>
          <p:cNvPr id="26626" name="TextBox 2"/>
          <p:cNvSpPr txBox="1">
            <a:spLocks noChangeArrowheads="1"/>
          </p:cNvSpPr>
          <p:nvPr/>
        </p:nvSpPr>
        <p:spPr bwMode="auto">
          <a:xfrm>
            <a:off x="609600" y="46482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Times New Roman" charset="0"/>
                <a:cs typeface="Times New Roman" charset="0"/>
              </a:rPr>
              <a:t>Health as a byproduct of gene-environmental compatibility</a:t>
            </a:r>
          </a:p>
        </p:txBody>
      </p:sp>
    </p:spTree>
    <p:extLst>
      <p:ext uri="{BB962C8B-B14F-4D97-AF65-F5344CB8AC3E}">
        <p14:creationId xmlns:p14="http://schemas.microsoft.com/office/powerpoint/2010/main" val="35077310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381000"/>
            <a:ext cx="3581400" cy="1143000"/>
          </a:xfrm>
        </p:spPr>
        <p:txBody>
          <a:bodyPr/>
          <a:lstStyle/>
          <a:p>
            <a:r>
              <a:rPr lang="en-US" sz="3200" dirty="0" err="1" smtClean="0">
                <a:latin typeface="Times New Roman" charset="0"/>
                <a:ea typeface="ＭＳ Ｐゴシック" charset="0"/>
                <a:cs typeface="ＭＳ Ｐゴシック" charset="0"/>
              </a:rPr>
              <a:t>Reinoculate</a:t>
            </a:r>
            <a:endParaRPr lang="en-US" sz="3200" dirty="0">
              <a:latin typeface="Times New Roman" charset="0"/>
              <a:ea typeface="ＭＳ Ｐゴシック" charset="0"/>
              <a:cs typeface="ＭＳ Ｐゴシック" charset="0"/>
            </a:endParaRPr>
          </a:p>
        </p:txBody>
      </p:sp>
      <p:sp>
        <p:nvSpPr>
          <p:cNvPr id="204803" name="TextBox 2"/>
          <p:cNvSpPr txBox="1">
            <a:spLocks noChangeArrowheads="1"/>
          </p:cNvSpPr>
          <p:nvPr/>
        </p:nvSpPr>
        <p:spPr bwMode="auto">
          <a:xfrm>
            <a:off x="304800" y="838200"/>
            <a:ext cx="6172200" cy="4893647"/>
          </a:xfrm>
          <a:prstGeom prst="rect">
            <a:avLst/>
          </a:prstGeom>
          <a:noFill/>
          <a:ln w="9525">
            <a:noFill/>
            <a:miter lim="800000"/>
            <a:headEnd/>
            <a:tailEnd/>
          </a:ln>
        </p:spPr>
        <p:txBody>
          <a:bodyPr wrap="square">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endParaRPr lang="en-US" dirty="0"/>
          </a:p>
          <a:p>
            <a:endParaRPr lang="en-US" dirty="0">
              <a:solidFill>
                <a:srgbClr val="FF0000"/>
              </a:solidFill>
            </a:endParaRPr>
          </a:p>
          <a:p>
            <a:pPr>
              <a:buFont typeface="Arial" charset="0"/>
              <a:buChar char="•"/>
            </a:pPr>
            <a:r>
              <a:rPr lang="en-US" dirty="0"/>
              <a:t> </a:t>
            </a:r>
            <a:r>
              <a:rPr lang="en-US" dirty="0">
                <a:solidFill>
                  <a:srgbClr val="161616"/>
                </a:solidFill>
                <a:latin typeface="Times" charset="0"/>
              </a:rPr>
              <a:t>Administer probiotics from the following </a:t>
            </a:r>
            <a:r>
              <a:rPr lang="en-US" dirty="0" smtClean="0">
                <a:solidFill>
                  <a:srgbClr val="161616"/>
                </a:solidFill>
                <a:latin typeface="Times" charset="0"/>
              </a:rPr>
              <a:t>three</a:t>
            </a:r>
          </a:p>
          <a:p>
            <a:r>
              <a:rPr lang="en-US" dirty="0">
                <a:solidFill>
                  <a:srgbClr val="161616"/>
                </a:solidFill>
                <a:latin typeface="Times" charset="0"/>
              </a:rPr>
              <a:t> </a:t>
            </a:r>
            <a:r>
              <a:rPr lang="en-US" dirty="0" smtClean="0">
                <a:solidFill>
                  <a:srgbClr val="161616"/>
                </a:solidFill>
                <a:latin typeface="Times" charset="0"/>
              </a:rPr>
              <a:t>  </a:t>
            </a:r>
            <a:r>
              <a:rPr lang="en-US" dirty="0">
                <a:solidFill>
                  <a:srgbClr val="161616"/>
                </a:solidFill>
                <a:latin typeface="Times" charset="0"/>
              </a:rPr>
              <a:t>families that have been found to be beneficial </a:t>
            </a:r>
            <a:endParaRPr lang="en-US" dirty="0" smtClean="0">
              <a:solidFill>
                <a:srgbClr val="161616"/>
              </a:solidFill>
              <a:latin typeface="Times" charset="0"/>
            </a:endParaRPr>
          </a:p>
          <a:p>
            <a:r>
              <a:rPr lang="en-US" dirty="0">
                <a:solidFill>
                  <a:srgbClr val="161616"/>
                </a:solidFill>
                <a:latin typeface="Times" charset="0"/>
              </a:rPr>
              <a:t> </a:t>
            </a:r>
            <a:r>
              <a:rPr lang="en-US" dirty="0" smtClean="0">
                <a:solidFill>
                  <a:srgbClr val="161616"/>
                </a:solidFill>
                <a:latin typeface="Times" charset="0"/>
              </a:rPr>
              <a:t>  for </a:t>
            </a:r>
            <a:r>
              <a:rPr lang="en-US" dirty="0">
                <a:solidFill>
                  <a:srgbClr val="161616"/>
                </a:solidFill>
                <a:latin typeface="Times" charset="0"/>
              </a:rPr>
              <a:t>GI function: </a:t>
            </a:r>
            <a:r>
              <a:rPr lang="en-US" dirty="0" err="1">
                <a:solidFill>
                  <a:srgbClr val="161616"/>
                </a:solidFill>
                <a:latin typeface="Times" charset="0"/>
              </a:rPr>
              <a:t>Bifidobacteria</a:t>
            </a:r>
            <a:r>
              <a:rPr lang="en-US" dirty="0">
                <a:solidFill>
                  <a:srgbClr val="161616"/>
                </a:solidFill>
                <a:latin typeface="Times" charset="0"/>
              </a:rPr>
              <a:t>, Lactobacilli, </a:t>
            </a:r>
            <a:endParaRPr lang="en-US" dirty="0" smtClean="0">
              <a:solidFill>
                <a:srgbClr val="161616"/>
              </a:solidFill>
              <a:latin typeface="Times" charset="0"/>
            </a:endParaRPr>
          </a:p>
          <a:p>
            <a:r>
              <a:rPr lang="en-US" dirty="0">
                <a:solidFill>
                  <a:srgbClr val="161616"/>
                </a:solidFill>
                <a:latin typeface="Times" charset="0"/>
              </a:rPr>
              <a:t> </a:t>
            </a:r>
            <a:r>
              <a:rPr lang="en-US" dirty="0" smtClean="0">
                <a:solidFill>
                  <a:srgbClr val="161616"/>
                </a:solidFill>
                <a:latin typeface="Times" charset="0"/>
              </a:rPr>
              <a:t>  and </a:t>
            </a:r>
            <a:r>
              <a:rPr lang="en-US" dirty="0">
                <a:solidFill>
                  <a:srgbClr val="161616"/>
                </a:solidFill>
                <a:latin typeface="Times" charset="0"/>
              </a:rPr>
              <a:t>Saccharomyces.  </a:t>
            </a:r>
            <a:r>
              <a:rPr lang="en-US" dirty="0" err="1" smtClean="0">
                <a:solidFill>
                  <a:srgbClr val="161616"/>
                </a:solidFill>
                <a:latin typeface="Times" charset="0"/>
              </a:rPr>
              <a:t>Ther</a:t>
            </a:r>
            <a:r>
              <a:rPr lang="en-US" dirty="0" smtClean="0">
                <a:solidFill>
                  <a:srgbClr val="161616"/>
                </a:solidFill>
                <a:latin typeface="Times" charset="0"/>
              </a:rPr>
              <a:t>-biotic by </a:t>
            </a:r>
            <a:r>
              <a:rPr lang="en-US" dirty="0" err="1" smtClean="0">
                <a:solidFill>
                  <a:srgbClr val="161616"/>
                </a:solidFill>
                <a:latin typeface="Times" charset="0"/>
              </a:rPr>
              <a:t>Klaire</a:t>
            </a:r>
            <a:endParaRPr lang="en-US" dirty="0">
              <a:solidFill>
                <a:srgbClr val="161616"/>
              </a:solidFill>
              <a:latin typeface="Times" charset="0"/>
            </a:endParaRPr>
          </a:p>
          <a:p>
            <a:pPr>
              <a:buFont typeface="Arial" charset="0"/>
              <a:buChar char="•"/>
            </a:pPr>
            <a:r>
              <a:rPr lang="en-US" dirty="0">
                <a:solidFill>
                  <a:srgbClr val="161616"/>
                </a:solidFill>
                <a:latin typeface="Times" charset="0"/>
              </a:rPr>
              <a:t> Administer prebiotics (food that promotes </a:t>
            </a:r>
            <a:endParaRPr lang="en-US" dirty="0" smtClean="0">
              <a:solidFill>
                <a:srgbClr val="161616"/>
              </a:solidFill>
              <a:latin typeface="Times" charset="0"/>
            </a:endParaRPr>
          </a:p>
          <a:p>
            <a:r>
              <a:rPr lang="en-US" dirty="0">
                <a:solidFill>
                  <a:srgbClr val="161616"/>
                </a:solidFill>
                <a:latin typeface="Times" charset="0"/>
              </a:rPr>
              <a:t> </a:t>
            </a:r>
            <a:r>
              <a:rPr lang="en-US" dirty="0" smtClean="0">
                <a:solidFill>
                  <a:srgbClr val="161616"/>
                </a:solidFill>
                <a:latin typeface="Times" charset="0"/>
              </a:rPr>
              <a:t>  beneficial </a:t>
            </a:r>
            <a:r>
              <a:rPr lang="en-US" dirty="0">
                <a:solidFill>
                  <a:srgbClr val="161616"/>
                </a:solidFill>
                <a:latin typeface="Times" charset="0"/>
              </a:rPr>
              <a:t>bacterial growth) such as bananas, </a:t>
            </a:r>
            <a:endParaRPr lang="en-US" dirty="0" smtClean="0">
              <a:solidFill>
                <a:srgbClr val="161616"/>
              </a:solidFill>
              <a:latin typeface="Times" charset="0"/>
            </a:endParaRPr>
          </a:p>
          <a:p>
            <a:r>
              <a:rPr lang="en-US" dirty="0">
                <a:solidFill>
                  <a:srgbClr val="161616"/>
                </a:solidFill>
                <a:latin typeface="Times" charset="0"/>
              </a:rPr>
              <a:t> </a:t>
            </a:r>
            <a:r>
              <a:rPr lang="en-US" dirty="0" smtClean="0">
                <a:solidFill>
                  <a:srgbClr val="161616"/>
                </a:solidFill>
                <a:latin typeface="Times" charset="0"/>
              </a:rPr>
              <a:t>  </a:t>
            </a:r>
            <a:r>
              <a:rPr lang="en-US" dirty="0" smtClean="0">
                <a:solidFill>
                  <a:srgbClr val="161616"/>
                </a:solidFill>
                <a:latin typeface="Times" charset="0"/>
              </a:rPr>
              <a:t>plantains, </a:t>
            </a:r>
            <a:r>
              <a:rPr lang="en-US" dirty="0">
                <a:solidFill>
                  <a:srgbClr val="161616"/>
                </a:solidFill>
                <a:latin typeface="Times" charset="0"/>
              </a:rPr>
              <a:t>onions, </a:t>
            </a:r>
            <a:r>
              <a:rPr lang="en-US" dirty="0" smtClean="0">
                <a:solidFill>
                  <a:srgbClr val="161616"/>
                </a:solidFill>
                <a:latin typeface="Times" charset="0"/>
              </a:rPr>
              <a:t>asparagus </a:t>
            </a:r>
            <a:r>
              <a:rPr lang="en-US" dirty="0">
                <a:solidFill>
                  <a:srgbClr val="161616"/>
                </a:solidFill>
                <a:latin typeface="Times" charset="0"/>
              </a:rPr>
              <a:t>and garlic, </a:t>
            </a:r>
            <a:r>
              <a:rPr lang="en-US" dirty="0" smtClean="0">
                <a:solidFill>
                  <a:srgbClr val="161616"/>
                </a:solidFill>
                <a:latin typeface="Times" charset="0"/>
              </a:rPr>
              <a:t>most </a:t>
            </a:r>
            <a:endParaRPr lang="en-US" dirty="0" smtClean="0">
              <a:solidFill>
                <a:srgbClr val="161616"/>
              </a:solidFill>
              <a:latin typeface="Times" charset="0"/>
            </a:endParaRPr>
          </a:p>
          <a:p>
            <a:r>
              <a:rPr lang="en-US" dirty="0">
                <a:solidFill>
                  <a:srgbClr val="161616"/>
                </a:solidFill>
                <a:latin typeface="Times" charset="0"/>
              </a:rPr>
              <a:t> </a:t>
            </a:r>
            <a:r>
              <a:rPr lang="en-US" dirty="0" smtClean="0">
                <a:solidFill>
                  <a:srgbClr val="161616"/>
                </a:solidFill>
                <a:latin typeface="Times" charset="0"/>
              </a:rPr>
              <a:t>  </a:t>
            </a:r>
            <a:r>
              <a:rPr lang="en-US" dirty="0" smtClean="0">
                <a:solidFill>
                  <a:srgbClr val="161616"/>
                </a:solidFill>
                <a:latin typeface="Times" charset="0"/>
              </a:rPr>
              <a:t>vegetable</a:t>
            </a:r>
            <a:r>
              <a:rPr lang="en-US" dirty="0" smtClean="0">
                <a:solidFill>
                  <a:srgbClr val="161616"/>
                </a:solidFill>
                <a:latin typeface="Times" charset="0"/>
              </a:rPr>
              <a:t>-</a:t>
            </a:r>
            <a:r>
              <a:rPr lang="en-US" dirty="0" smtClean="0">
                <a:solidFill>
                  <a:srgbClr val="161616"/>
                </a:solidFill>
                <a:latin typeface="Times" charset="0"/>
              </a:rPr>
              <a:t>based fiber</a:t>
            </a:r>
            <a:endParaRPr lang="en-US" dirty="0">
              <a:solidFill>
                <a:srgbClr val="161616"/>
              </a:solidFill>
              <a:latin typeface="Times" charset="0"/>
            </a:endParaRPr>
          </a:p>
          <a:p>
            <a:pPr>
              <a:buFont typeface="Arial" charset="0"/>
              <a:buChar char="•"/>
            </a:pPr>
            <a:r>
              <a:rPr lang="en-US" dirty="0">
                <a:solidFill>
                  <a:srgbClr val="161616"/>
                </a:solidFill>
                <a:latin typeface="Times" charset="0"/>
              </a:rPr>
              <a:t> </a:t>
            </a:r>
            <a:r>
              <a:rPr lang="en-US" dirty="0" smtClean="0">
                <a:solidFill>
                  <a:srgbClr val="161616"/>
                </a:solidFill>
                <a:latin typeface="Times" charset="0"/>
              </a:rPr>
              <a:t>Fermented foods like sauerkraut, cabbage, </a:t>
            </a:r>
          </a:p>
          <a:p>
            <a:r>
              <a:rPr lang="en-US" dirty="0">
                <a:solidFill>
                  <a:srgbClr val="161616"/>
                </a:solidFill>
                <a:latin typeface="Times" charset="0"/>
              </a:rPr>
              <a:t> </a:t>
            </a:r>
            <a:r>
              <a:rPr lang="en-US" dirty="0" smtClean="0">
                <a:solidFill>
                  <a:srgbClr val="161616"/>
                </a:solidFill>
                <a:latin typeface="Times" charset="0"/>
              </a:rPr>
              <a:t>  </a:t>
            </a:r>
            <a:r>
              <a:rPr lang="en-US" dirty="0" err="1" smtClean="0">
                <a:solidFill>
                  <a:srgbClr val="161616"/>
                </a:solidFill>
                <a:latin typeface="Times" charset="0"/>
              </a:rPr>
              <a:t>kimchi</a:t>
            </a:r>
            <a:r>
              <a:rPr lang="en-US" dirty="0" smtClean="0">
                <a:solidFill>
                  <a:srgbClr val="161616"/>
                </a:solidFill>
                <a:latin typeface="Times" charset="0"/>
              </a:rPr>
              <a:t>, beets, yogurt, kefir</a:t>
            </a:r>
            <a:endParaRPr lang="en-US" dirty="0">
              <a:solidFill>
                <a:srgbClr val="161616"/>
              </a:solidFill>
              <a:latin typeface="Times" charset="0"/>
            </a:endParaRPr>
          </a:p>
          <a:p>
            <a:pPr>
              <a:buFont typeface="Arial" charset="0"/>
              <a:buChar char="•"/>
            </a:pPr>
            <a:endParaRPr lang="en-US" dirty="0"/>
          </a:p>
        </p:txBody>
      </p:sp>
      <p:pic>
        <p:nvPicPr>
          <p:cNvPr id="460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8848" y="228600"/>
            <a:ext cx="241876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3719144"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4"/>
          <p:cNvSpPr txBox="1">
            <a:spLocks noChangeArrowheads="1"/>
          </p:cNvSpPr>
          <p:nvPr/>
        </p:nvSpPr>
        <p:spPr bwMode="auto">
          <a:xfrm>
            <a:off x="4419600" y="1828800"/>
            <a:ext cx="4267200" cy="302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marL="342900" indent="-342900">
              <a:lnSpc>
                <a:spcPct val="70000"/>
              </a:lnSpc>
              <a:spcBef>
                <a:spcPct val="50000"/>
              </a:spcBef>
              <a:buFont typeface="Arial"/>
              <a:buChar char="•"/>
            </a:pPr>
            <a:r>
              <a:rPr lang="en-US" dirty="0" smtClean="0">
                <a:latin typeface="+mj-lt"/>
              </a:rPr>
              <a:t>Rest and relaxation-response</a:t>
            </a:r>
          </a:p>
          <a:p>
            <a:pPr marL="342900" indent="-342900">
              <a:lnSpc>
                <a:spcPct val="70000"/>
              </a:lnSpc>
              <a:spcBef>
                <a:spcPct val="50000"/>
              </a:spcBef>
              <a:buFont typeface="Arial"/>
              <a:buChar char="•"/>
            </a:pPr>
            <a:r>
              <a:rPr lang="en-US" dirty="0" smtClean="0">
                <a:latin typeface="+mj-lt"/>
              </a:rPr>
              <a:t>Adequate sleep</a:t>
            </a:r>
          </a:p>
          <a:p>
            <a:pPr marL="342900" indent="-342900">
              <a:lnSpc>
                <a:spcPct val="70000"/>
              </a:lnSpc>
              <a:spcBef>
                <a:spcPct val="50000"/>
              </a:spcBef>
              <a:buFont typeface="Arial"/>
              <a:buChar char="•"/>
            </a:pPr>
            <a:r>
              <a:rPr lang="en-US" dirty="0" smtClean="0">
                <a:latin typeface="+mj-lt"/>
              </a:rPr>
              <a:t>Meditation</a:t>
            </a:r>
          </a:p>
          <a:p>
            <a:pPr marL="342900" indent="-342900">
              <a:lnSpc>
                <a:spcPct val="70000"/>
              </a:lnSpc>
              <a:spcBef>
                <a:spcPct val="50000"/>
              </a:spcBef>
              <a:buFont typeface="Arial"/>
              <a:buChar char="•"/>
            </a:pPr>
            <a:r>
              <a:rPr lang="en-US" dirty="0" smtClean="0">
                <a:latin typeface="+mj-lt"/>
              </a:rPr>
              <a:t>Yoga</a:t>
            </a:r>
          </a:p>
          <a:p>
            <a:pPr marL="342900" indent="-342900">
              <a:lnSpc>
                <a:spcPct val="70000"/>
              </a:lnSpc>
              <a:spcBef>
                <a:spcPct val="50000"/>
              </a:spcBef>
              <a:buFont typeface="Arial"/>
              <a:buChar char="•"/>
            </a:pPr>
            <a:r>
              <a:rPr lang="en-US" dirty="0" smtClean="0">
                <a:latin typeface="+mj-lt"/>
              </a:rPr>
              <a:t>Tai chi</a:t>
            </a:r>
          </a:p>
          <a:p>
            <a:pPr marL="342900" indent="-342900">
              <a:lnSpc>
                <a:spcPct val="70000"/>
              </a:lnSpc>
              <a:spcBef>
                <a:spcPct val="50000"/>
              </a:spcBef>
              <a:buFont typeface="Arial"/>
              <a:buChar char="•"/>
            </a:pPr>
            <a:r>
              <a:rPr lang="en-US" dirty="0" smtClean="0">
                <a:latin typeface="+mj-lt"/>
              </a:rPr>
              <a:t>Cognitive behavioral therapy</a:t>
            </a:r>
          </a:p>
          <a:p>
            <a:pPr marL="342900" indent="-342900">
              <a:lnSpc>
                <a:spcPct val="70000"/>
              </a:lnSpc>
              <a:spcBef>
                <a:spcPct val="50000"/>
              </a:spcBef>
              <a:buFont typeface="Arial"/>
              <a:buChar char="•"/>
            </a:pPr>
            <a:r>
              <a:rPr lang="en-US" dirty="0" smtClean="0">
                <a:latin typeface="+mj-lt"/>
              </a:rPr>
              <a:t>Health coaching</a:t>
            </a:r>
            <a:endParaRPr lang="en-US" dirty="0">
              <a:latin typeface="+mj-lt"/>
            </a:endParaRPr>
          </a:p>
        </p:txBody>
      </p:sp>
      <p:sp>
        <p:nvSpPr>
          <p:cNvPr id="50180" name="TextBox 3"/>
          <p:cNvSpPr txBox="1">
            <a:spLocks noChangeArrowheads="1"/>
          </p:cNvSpPr>
          <p:nvPr/>
        </p:nvSpPr>
        <p:spPr bwMode="auto">
          <a:xfrm>
            <a:off x="5410200" y="838200"/>
            <a:ext cx="266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r>
              <a:rPr lang="en-US" sz="3200" dirty="0" smtClean="0">
                <a:solidFill>
                  <a:srgbClr val="FF0000"/>
                </a:solidFill>
                <a:latin typeface="+mn-lt"/>
              </a:rPr>
              <a:t>Rebalance</a:t>
            </a:r>
            <a:endParaRPr lang="en-US" sz="3200" dirty="0">
              <a:solidFill>
                <a:srgbClr val="FF000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0" y="0"/>
            <a:ext cx="9121430" cy="6858000"/>
          </a:xfrm>
          <a:prstGeom prst="rect">
            <a:avLst/>
          </a:prstGeom>
        </p:spPr>
      </p:pic>
    </p:spTree>
    <p:extLst>
      <p:ext uri="{BB962C8B-B14F-4D97-AF65-F5344CB8AC3E}">
        <p14:creationId xmlns:p14="http://schemas.microsoft.com/office/powerpoint/2010/main" val="3997415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balan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488" y="255588"/>
            <a:ext cx="8526462"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2"/>
          <p:cNvSpPr txBox="1">
            <a:spLocks noChangeArrowheads="1"/>
          </p:cNvSpPr>
          <p:nvPr/>
        </p:nvSpPr>
        <p:spPr bwMode="auto">
          <a:xfrm>
            <a:off x="630238" y="1617663"/>
            <a:ext cx="3255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kzidenz-Grotesk BQ Light" charset="0"/>
                <a:ea typeface="ＭＳ Ｐゴシック" charset="0"/>
                <a:cs typeface="ＭＳ Ｐゴシック" charset="0"/>
              </a:defRPr>
            </a:lvl1pPr>
            <a:lvl2pPr marL="37931725" indent="-37474525">
              <a:defRPr sz="2400">
                <a:solidFill>
                  <a:schemeClr val="tx1"/>
                </a:solidFill>
                <a:latin typeface="Akzidenz-Grotesk BQ Light" charset="0"/>
                <a:ea typeface="ＭＳ Ｐゴシック" charset="0"/>
              </a:defRPr>
            </a:lvl2pPr>
            <a:lvl3pPr>
              <a:defRPr sz="2400">
                <a:solidFill>
                  <a:schemeClr val="tx1"/>
                </a:solidFill>
                <a:latin typeface="Akzidenz-Grotesk BQ Light" charset="0"/>
                <a:ea typeface="ＭＳ Ｐゴシック" charset="0"/>
              </a:defRPr>
            </a:lvl3pPr>
            <a:lvl4pPr>
              <a:defRPr sz="2400">
                <a:solidFill>
                  <a:schemeClr val="tx1"/>
                </a:solidFill>
                <a:latin typeface="Akzidenz-Grotesk BQ Light" charset="0"/>
                <a:ea typeface="ＭＳ Ｐゴシック" charset="0"/>
              </a:defRPr>
            </a:lvl4pPr>
            <a:lvl5pPr>
              <a:defRPr sz="2400">
                <a:solidFill>
                  <a:schemeClr val="tx1"/>
                </a:solidFill>
                <a:latin typeface="Akzidenz-Grotesk BQ Light" charset="0"/>
                <a:ea typeface="ＭＳ Ｐゴシック" charset="0"/>
              </a:defRPr>
            </a:lvl5pPr>
            <a:lvl6pPr marL="457200" eaLnBrk="0" fontAlgn="base" hangingPunct="0">
              <a:spcBef>
                <a:spcPct val="0"/>
              </a:spcBef>
              <a:spcAft>
                <a:spcPct val="0"/>
              </a:spcAft>
              <a:defRPr sz="2400">
                <a:solidFill>
                  <a:schemeClr val="tx1"/>
                </a:solidFill>
                <a:latin typeface="Akzidenz-Grotesk BQ Light" charset="0"/>
                <a:ea typeface="ＭＳ Ｐゴシック" charset="0"/>
              </a:defRPr>
            </a:lvl6pPr>
            <a:lvl7pPr marL="914400" eaLnBrk="0" fontAlgn="base" hangingPunct="0">
              <a:spcBef>
                <a:spcPct val="0"/>
              </a:spcBef>
              <a:spcAft>
                <a:spcPct val="0"/>
              </a:spcAft>
              <a:defRPr sz="2400">
                <a:solidFill>
                  <a:schemeClr val="tx1"/>
                </a:solidFill>
                <a:latin typeface="Akzidenz-Grotesk BQ Light" charset="0"/>
                <a:ea typeface="ＭＳ Ｐゴシック" charset="0"/>
              </a:defRPr>
            </a:lvl7pPr>
            <a:lvl8pPr marL="1371600" eaLnBrk="0" fontAlgn="base" hangingPunct="0">
              <a:spcBef>
                <a:spcPct val="0"/>
              </a:spcBef>
              <a:spcAft>
                <a:spcPct val="0"/>
              </a:spcAft>
              <a:defRPr sz="2400">
                <a:solidFill>
                  <a:schemeClr val="tx1"/>
                </a:solidFill>
                <a:latin typeface="Akzidenz-Grotesk BQ Light" charset="0"/>
                <a:ea typeface="ＭＳ Ｐゴシック" charset="0"/>
              </a:defRPr>
            </a:lvl8pPr>
            <a:lvl9pPr marL="18288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lgn="ctr"/>
            <a:r>
              <a:rPr lang="en-US" sz="2800">
                <a:latin typeface="Times New Roman" charset="0"/>
                <a:cs typeface="Times New Roman" charset="0"/>
              </a:rPr>
              <a:t>Thank you.</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971800" y="533400"/>
            <a:ext cx="3124200" cy="2971800"/>
          </a:xfrm>
          <a:prstGeom prst="ellipse">
            <a:avLst/>
          </a:prstGeom>
          <a:solidFill>
            <a:srgbClr val="FFCE13">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u="none" strike="noStrike" cap="none" normalizeH="0" baseline="0" dirty="0" smtClean="0">
              <a:ln>
                <a:noFill/>
              </a:ln>
              <a:solidFill>
                <a:schemeClr val="tx1"/>
              </a:solidFill>
              <a:effectLst/>
              <a:latin typeface="Times New Roman"/>
              <a:cs typeface="Times New Roman"/>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latin typeface="Times New Roman"/>
              <a:cs typeface="Times New Roman"/>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Times New Roman"/>
                <a:cs typeface="Times New Roman"/>
              </a:rPr>
              <a:t>Environment</a:t>
            </a:r>
            <a:endParaRPr kumimoji="0" lang="en-US" b="1" u="none" strike="noStrike" cap="none" normalizeH="0" baseline="0" dirty="0">
              <a:ln>
                <a:noFill/>
              </a:ln>
              <a:solidFill>
                <a:schemeClr val="tx1"/>
              </a:solidFill>
              <a:effectLst/>
              <a:latin typeface="Times New Roman"/>
              <a:cs typeface="Times New Roman"/>
            </a:endParaRPr>
          </a:p>
        </p:txBody>
      </p:sp>
      <p:sp>
        <p:nvSpPr>
          <p:cNvPr id="3" name="Oval 2"/>
          <p:cNvSpPr/>
          <p:nvPr/>
        </p:nvSpPr>
        <p:spPr bwMode="auto">
          <a:xfrm>
            <a:off x="1905000" y="2514600"/>
            <a:ext cx="3048000" cy="3124200"/>
          </a:xfrm>
          <a:prstGeom prst="ellipse">
            <a:avLst/>
          </a:prstGeom>
          <a:solidFill>
            <a:srgbClr val="FF0000">
              <a:alpha val="5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u="none" strike="noStrike" cap="none" normalizeH="0" baseline="0" dirty="0" smtClean="0">
              <a:ln>
                <a:noFill/>
              </a:ln>
              <a:solidFill>
                <a:schemeClr val="tx1"/>
              </a:solidFill>
              <a:effectLst/>
              <a:latin typeface="Times New Roman"/>
              <a:cs typeface="Times New Roman"/>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800" b="1" dirty="0">
              <a:latin typeface="Times New Roman"/>
              <a:cs typeface="Times New Roman"/>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b="1" u="none" strike="noStrike" cap="none" normalizeH="0" baseline="0" dirty="0" smtClean="0">
                <a:ln>
                  <a:noFill/>
                </a:ln>
                <a:solidFill>
                  <a:schemeClr val="tx1"/>
                </a:solidFill>
                <a:effectLst/>
                <a:latin typeface="Times New Roman"/>
                <a:cs typeface="Times New Roman"/>
              </a:rPr>
              <a:t>Gene</a:t>
            </a:r>
            <a:endParaRPr kumimoji="0" lang="en-US" b="1" u="none" strike="noStrike" cap="none" normalizeH="0" baseline="0" dirty="0" smtClean="0">
              <a:ln>
                <a:noFill/>
              </a:ln>
              <a:solidFill>
                <a:schemeClr val="tx1"/>
              </a:solidFill>
              <a:effectLst/>
              <a:latin typeface="Times New Roman"/>
              <a:cs typeface="Times New Roman"/>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b="1" u="none" strike="noStrike" cap="none" normalizeH="0" baseline="0" dirty="0" err="1" smtClean="0">
                <a:ln>
                  <a:noFill/>
                </a:ln>
                <a:solidFill>
                  <a:schemeClr val="tx1"/>
                </a:solidFill>
                <a:effectLst/>
                <a:latin typeface="Times New Roman"/>
                <a:cs typeface="Times New Roman"/>
              </a:rPr>
              <a:t>Epigenome</a:t>
            </a:r>
            <a:endParaRPr kumimoji="0" lang="en-US" b="1" u="none" strike="noStrike" cap="none" normalizeH="0" baseline="0" dirty="0">
              <a:ln>
                <a:noFill/>
              </a:ln>
              <a:solidFill>
                <a:schemeClr val="tx1"/>
              </a:solidFill>
              <a:effectLst/>
              <a:latin typeface="Times New Roman"/>
              <a:cs typeface="Times New Roman"/>
            </a:endParaRPr>
          </a:p>
        </p:txBody>
      </p:sp>
      <p:sp>
        <p:nvSpPr>
          <p:cNvPr id="4" name="Oval 3"/>
          <p:cNvSpPr/>
          <p:nvPr/>
        </p:nvSpPr>
        <p:spPr bwMode="auto">
          <a:xfrm>
            <a:off x="4343400" y="2514600"/>
            <a:ext cx="3124200" cy="3048000"/>
          </a:xfrm>
          <a:prstGeom prst="ellipse">
            <a:avLst/>
          </a:prstGeom>
          <a:solidFill>
            <a:srgbClr val="0000FF">
              <a:alpha val="5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u="none" strike="noStrike" cap="none" normalizeH="0" baseline="0" dirty="0" smtClean="0">
              <a:ln>
                <a:noFill/>
              </a:ln>
              <a:solidFill>
                <a:schemeClr val="tx1"/>
              </a:solidFill>
              <a:effectLst/>
              <a:latin typeface="Times New Roman"/>
              <a:cs typeface="Times New Roman"/>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b="1" dirty="0">
              <a:latin typeface="Times New Roman"/>
              <a:cs typeface="Times New Roman"/>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u="none" strike="noStrike" cap="none" normalizeH="0" baseline="0" dirty="0" smtClean="0">
              <a:ln>
                <a:noFill/>
              </a:ln>
              <a:solidFill>
                <a:schemeClr val="tx1"/>
              </a:solidFill>
              <a:effectLst/>
              <a:latin typeface="Times New Roman"/>
              <a:cs typeface="Times New Roman"/>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b="1" u="none" strike="noStrike" cap="none" normalizeH="0" baseline="0" dirty="0" err="1" smtClean="0">
                <a:ln>
                  <a:noFill/>
                </a:ln>
                <a:solidFill>
                  <a:schemeClr val="tx1"/>
                </a:solidFill>
                <a:effectLst/>
                <a:latin typeface="Times New Roman"/>
                <a:cs typeface="Times New Roman"/>
              </a:rPr>
              <a:t>Microbiome</a:t>
            </a:r>
            <a:endParaRPr kumimoji="0" lang="en-US" b="1" u="none" strike="noStrike" cap="none" normalizeH="0" baseline="0" dirty="0">
              <a:ln>
                <a:noFill/>
              </a:ln>
              <a:solidFill>
                <a:schemeClr val="tx1"/>
              </a:solidFill>
              <a:effectLst/>
              <a:latin typeface="Times New Roman"/>
              <a:cs typeface="Times New Roman"/>
            </a:endParaRPr>
          </a:p>
        </p:txBody>
      </p:sp>
      <p:cxnSp>
        <p:nvCxnSpPr>
          <p:cNvPr id="8" name="Straight Arrow Connector 7"/>
          <p:cNvCxnSpPr/>
          <p:nvPr/>
        </p:nvCxnSpPr>
        <p:spPr bwMode="auto">
          <a:xfrm flipH="1">
            <a:off x="4648200" y="1219200"/>
            <a:ext cx="3048000" cy="2209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7696200" y="762000"/>
            <a:ext cx="914400" cy="523220"/>
          </a:xfrm>
          <a:prstGeom prst="rect">
            <a:avLst/>
          </a:prstGeom>
          <a:noFill/>
        </p:spPr>
        <p:txBody>
          <a:bodyPr wrap="square" rtlCol="0">
            <a:spAutoFit/>
          </a:bodyPr>
          <a:lstStyle/>
          <a:p>
            <a:r>
              <a:rPr lang="en-US" sz="2800" dirty="0" smtClean="0">
                <a:latin typeface="Times New Roman"/>
                <a:cs typeface="Times New Roman"/>
              </a:rPr>
              <a:t>Life</a:t>
            </a:r>
            <a:endParaRPr lang="en-US" sz="2800" dirty="0">
              <a:latin typeface="Times New Roman"/>
              <a:cs typeface="Times New Roman"/>
            </a:endParaRPr>
          </a:p>
        </p:txBody>
      </p:sp>
    </p:spTree>
    <p:extLst>
      <p:ext uri="{BB962C8B-B14F-4D97-AF65-F5344CB8AC3E}">
        <p14:creationId xmlns:p14="http://schemas.microsoft.com/office/powerpoint/2010/main" val="15324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914400"/>
            <a:ext cx="3548062"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p:cNvSpPr txBox="1">
            <a:spLocks noChangeArrowheads="1"/>
          </p:cNvSpPr>
          <p:nvPr/>
        </p:nvSpPr>
        <p:spPr bwMode="auto">
          <a:xfrm>
            <a:off x="3276600" y="4419600"/>
            <a:ext cx="586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kzidenz-Grotesk BQ Light" charset="0"/>
                <a:ea typeface="ＭＳ Ｐゴシック" charset="0"/>
                <a:cs typeface="ＭＳ Ｐゴシック" charset="0"/>
              </a:defRPr>
            </a:lvl1pPr>
            <a:lvl2pPr marL="742950" indent="-285750" eaLnBrk="0" hangingPunct="0">
              <a:defRPr sz="2400">
                <a:solidFill>
                  <a:schemeClr val="tx1"/>
                </a:solidFill>
                <a:latin typeface="Akzidenz-Grotesk BQ Light" charset="0"/>
                <a:ea typeface="ＭＳ Ｐゴシック" charset="0"/>
              </a:defRPr>
            </a:lvl2pPr>
            <a:lvl3pPr marL="1143000" indent="-228600" eaLnBrk="0" hangingPunct="0">
              <a:defRPr sz="2400">
                <a:solidFill>
                  <a:schemeClr val="tx1"/>
                </a:solidFill>
                <a:latin typeface="Akzidenz-Grotesk BQ Light" charset="0"/>
                <a:ea typeface="ＭＳ Ｐゴシック" charset="0"/>
              </a:defRPr>
            </a:lvl3pPr>
            <a:lvl4pPr marL="1600200" indent="-228600" eaLnBrk="0" hangingPunct="0">
              <a:defRPr sz="2400">
                <a:solidFill>
                  <a:schemeClr val="tx1"/>
                </a:solidFill>
                <a:latin typeface="Akzidenz-Grotesk BQ Light" charset="0"/>
                <a:ea typeface="ＭＳ Ｐゴシック" charset="0"/>
              </a:defRPr>
            </a:lvl4pPr>
            <a:lvl5pPr marL="2057400" indent="-228600" eaLnBrk="0" hangingPunct="0">
              <a:defRPr sz="2400">
                <a:solidFill>
                  <a:schemeClr val="tx1"/>
                </a:solidFill>
                <a:latin typeface="Akzidenz-Grotesk BQ Light" charset="0"/>
                <a:ea typeface="ＭＳ Ｐゴシック" charset="0"/>
              </a:defRPr>
            </a:lvl5pPr>
            <a:lvl6pPr marL="2514600" indent="-228600" eaLnBrk="0" fontAlgn="base" hangingPunct="0">
              <a:spcBef>
                <a:spcPct val="0"/>
              </a:spcBef>
              <a:spcAft>
                <a:spcPct val="0"/>
              </a:spcAft>
              <a:defRPr sz="2400">
                <a:solidFill>
                  <a:schemeClr val="tx1"/>
                </a:solidFill>
                <a:latin typeface="Akzidenz-Grotesk BQ Light" charset="0"/>
                <a:ea typeface="ＭＳ Ｐゴシック" charset="0"/>
              </a:defRPr>
            </a:lvl6pPr>
            <a:lvl7pPr marL="2971800" indent="-228600" eaLnBrk="0" fontAlgn="base" hangingPunct="0">
              <a:spcBef>
                <a:spcPct val="0"/>
              </a:spcBef>
              <a:spcAft>
                <a:spcPct val="0"/>
              </a:spcAft>
              <a:defRPr sz="2400">
                <a:solidFill>
                  <a:schemeClr val="tx1"/>
                </a:solidFill>
                <a:latin typeface="Akzidenz-Grotesk BQ Light" charset="0"/>
                <a:ea typeface="ＭＳ Ｐゴシック" charset="0"/>
              </a:defRPr>
            </a:lvl7pPr>
            <a:lvl8pPr marL="3429000" indent="-228600" eaLnBrk="0" fontAlgn="base" hangingPunct="0">
              <a:spcBef>
                <a:spcPct val="0"/>
              </a:spcBef>
              <a:spcAft>
                <a:spcPct val="0"/>
              </a:spcAft>
              <a:defRPr sz="2400">
                <a:solidFill>
                  <a:schemeClr val="tx1"/>
                </a:solidFill>
                <a:latin typeface="Akzidenz-Grotesk BQ Light" charset="0"/>
                <a:ea typeface="ＭＳ Ｐゴシック" charset="0"/>
              </a:defRPr>
            </a:lvl8pPr>
            <a:lvl9pPr marL="3886200" indent="-2286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lgn="ctr"/>
            <a:r>
              <a:rPr lang="en-US" sz="2000" b="1" u="sng" dirty="0">
                <a:latin typeface="Times New Roman" charset="0"/>
                <a:cs typeface="Times New Roman" charset="0"/>
              </a:rPr>
              <a:t>Root Causes (what are their origins)</a:t>
            </a:r>
          </a:p>
          <a:p>
            <a:pPr algn="ctr"/>
            <a:r>
              <a:rPr lang="en-US" sz="2000" i="1" dirty="0">
                <a:solidFill>
                  <a:srgbClr val="FF0000"/>
                </a:solidFill>
                <a:latin typeface="Times New Roman" charset="0"/>
                <a:cs typeface="Times New Roman" charset="0"/>
              </a:rPr>
              <a:t>Gene-</a:t>
            </a:r>
            <a:r>
              <a:rPr lang="en-US" sz="2000" i="1" dirty="0" err="1">
                <a:solidFill>
                  <a:srgbClr val="FF0000"/>
                </a:solidFill>
                <a:latin typeface="Times New Roman" charset="0"/>
                <a:cs typeface="Times New Roman" charset="0"/>
              </a:rPr>
              <a:t>Epigenome</a:t>
            </a:r>
            <a:r>
              <a:rPr lang="en-US" sz="2000" i="1" dirty="0">
                <a:solidFill>
                  <a:srgbClr val="FF0000"/>
                </a:solidFill>
                <a:latin typeface="Times New Roman" charset="0"/>
                <a:cs typeface="Times New Roman" charset="0"/>
              </a:rPr>
              <a:t>-Environment</a:t>
            </a:r>
          </a:p>
          <a:p>
            <a:pPr algn="ctr"/>
            <a:r>
              <a:rPr lang="en-US" sz="1800" dirty="0">
                <a:latin typeface="Times New Roman" charset="0"/>
                <a:cs typeface="Times New Roman" charset="0"/>
              </a:rPr>
              <a:t>Nutrition   Movement   Stress Response  </a:t>
            </a:r>
          </a:p>
          <a:p>
            <a:pPr algn="ctr"/>
            <a:r>
              <a:rPr lang="en-US" sz="1800" dirty="0">
                <a:latin typeface="Times New Roman" charset="0"/>
                <a:cs typeface="Times New Roman" charset="0"/>
              </a:rPr>
              <a:t>Environmental -toxins   Sleep   Social Connection  </a:t>
            </a:r>
          </a:p>
          <a:p>
            <a:pPr algn="ctr"/>
            <a:r>
              <a:rPr lang="en-US" sz="1800" dirty="0">
                <a:latin typeface="Times New Roman" charset="0"/>
                <a:cs typeface="Times New Roman" charset="0"/>
              </a:rPr>
              <a:t>Traumatic events   Conflict Management   Mindfulness   Meaning in Work, Love &amp; Play</a:t>
            </a:r>
          </a:p>
        </p:txBody>
      </p:sp>
      <p:cxnSp>
        <p:nvCxnSpPr>
          <p:cNvPr id="6" name="Straight Arrow Connector 5"/>
          <p:cNvCxnSpPr/>
          <p:nvPr/>
        </p:nvCxnSpPr>
        <p:spPr>
          <a:xfrm flipH="1" flipV="1">
            <a:off x="2667000" y="4419600"/>
            <a:ext cx="1447800" cy="152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797" name="TextBox 10"/>
          <p:cNvSpPr txBox="1">
            <a:spLocks noChangeArrowheads="1"/>
          </p:cNvSpPr>
          <p:nvPr/>
        </p:nvSpPr>
        <p:spPr bwMode="auto">
          <a:xfrm>
            <a:off x="3505200" y="1905000"/>
            <a:ext cx="56388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kzidenz-Grotesk BQ Light" charset="0"/>
                <a:ea typeface="ＭＳ Ｐゴシック" charset="0"/>
                <a:cs typeface="ＭＳ Ｐゴシック" charset="0"/>
              </a:defRPr>
            </a:lvl1pPr>
            <a:lvl2pPr marL="742950" indent="-285750" eaLnBrk="0" hangingPunct="0">
              <a:defRPr sz="2400">
                <a:solidFill>
                  <a:schemeClr val="tx1"/>
                </a:solidFill>
                <a:latin typeface="Akzidenz-Grotesk BQ Light" charset="0"/>
                <a:ea typeface="ＭＳ Ｐゴシック" charset="0"/>
              </a:defRPr>
            </a:lvl2pPr>
            <a:lvl3pPr marL="1143000" indent="-228600" eaLnBrk="0" hangingPunct="0">
              <a:defRPr sz="2400">
                <a:solidFill>
                  <a:schemeClr val="tx1"/>
                </a:solidFill>
                <a:latin typeface="Akzidenz-Grotesk BQ Light" charset="0"/>
                <a:ea typeface="ＭＳ Ｐゴシック" charset="0"/>
              </a:defRPr>
            </a:lvl3pPr>
            <a:lvl4pPr marL="1600200" indent="-228600" eaLnBrk="0" hangingPunct="0">
              <a:defRPr sz="2400">
                <a:solidFill>
                  <a:schemeClr val="tx1"/>
                </a:solidFill>
                <a:latin typeface="Akzidenz-Grotesk BQ Light" charset="0"/>
                <a:ea typeface="ＭＳ Ｐゴシック" charset="0"/>
              </a:defRPr>
            </a:lvl4pPr>
            <a:lvl5pPr marL="2057400" indent="-228600" eaLnBrk="0" hangingPunct="0">
              <a:defRPr sz="2400">
                <a:solidFill>
                  <a:schemeClr val="tx1"/>
                </a:solidFill>
                <a:latin typeface="Akzidenz-Grotesk BQ Light" charset="0"/>
                <a:ea typeface="ＭＳ Ｐゴシック" charset="0"/>
              </a:defRPr>
            </a:lvl5pPr>
            <a:lvl6pPr marL="2514600" indent="-228600" eaLnBrk="0" fontAlgn="base" hangingPunct="0">
              <a:spcBef>
                <a:spcPct val="0"/>
              </a:spcBef>
              <a:spcAft>
                <a:spcPct val="0"/>
              </a:spcAft>
              <a:defRPr sz="2400">
                <a:solidFill>
                  <a:schemeClr val="tx1"/>
                </a:solidFill>
                <a:latin typeface="Akzidenz-Grotesk BQ Light" charset="0"/>
                <a:ea typeface="ＭＳ Ｐゴシック" charset="0"/>
              </a:defRPr>
            </a:lvl6pPr>
            <a:lvl7pPr marL="2971800" indent="-228600" eaLnBrk="0" fontAlgn="base" hangingPunct="0">
              <a:spcBef>
                <a:spcPct val="0"/>
              </a:spcBef>
              <a:spcAft>
                <a:spcPct val="0"/>
              </a:spcAft>
              <a:defRPr sz="2400">
                <a:solidFill>
                  <a:schemeClr val="tx1"/>
                </a:solidFill>
                <a:latin typeface="Akzidenz-Grotesk BQ Light" charset="0"/>
                <a:ea typeface="ＭＳ Ｐゴシック" charset="0"/>
              </a:defRPr>
            </a:lvl7pPr>
            <a:lvl8pPr marL="3429000" indent="-228600" eaLnBrk="0" fontAlgn="base" hangingPunct="0">
              <a:spcBef>
                <a:spcPct val="0"/>
              </a:spcBef>
              <a:spcAft>
                <a:spcPct val="0"/>
              </a:spcAft>
              <a:defRPr sz="2400">
                <a:solidFill>
                  <a:schemeClr val="tx1"/>
                </a:solidFill>
                <a:latin typeface="Akzidenz-Grotesk BQ Light" charset="0"/>
                <a:ea typeface="ＭＳ Ｐゴシック" charset="0"/>
              </a:defRPr>
            </a:lvl8pPr>
            <a:lvl9pPr marL="3886200" indent="-2286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lgn="ctr"/>
            <a:r>
              <a:rPr lang="en-US" sz="2000" b="1" u="sng" dirty="0">
                <a:latin typeface="Times New Roman" charset="0"/>
                <a:cs typeface="Times New Roman" charset="0"/>
              </a:rPr>
              <a:t>Core Metabolic Imbalances (what drives them)</a:t>
            </a:r>
          </a:p>
          <a:p>
            <a:pPr algn="ctr"/>
            <a:r>
              <a:rPr lang="en-US" sz="1800" dirty="0" smtClean="0">
                <a:solidFill>
                  <a:srgbClr val="FF0000"/>
                </a:solidFill>
                <a:latin typeface="Times New Roman" charset="0"/>
                <a:cs typeface="Times New Roman" charset="0"/>
              </a:rPr>
              <a:t>Gut-Immune</a:t>
            </a:r>
            <a:r>
              <a:rPr lang="en-US" sz="1800" dirty="0">
                <a:solidFill>
                  <a:srgbClr val="FF0000"/>
                </a:solidFill>
                <a:latin typeface="Times New Roman" charset="0"/>
                <a:cs typeface="Times New Roman" charset="0"/>
              </a:rPr>
              <a:t> </a:t>
            </a:r>
            <a:r>
              <a:rPr lang="en-US" sz="1800" dirty="0" smtClean="0">
                <a:solidFill>
                  <a:srgbClr val="FF0000"/>
                </a:solidFill>
                <a:latin typeface="Times New Roman" charset="0"/>
                <a:cs typeface="Times New Roman" charset="0"/>
              </a:rPr>
              <a:t>Barrier function</a:t>
            </a:r>
            <a:endParaRPr lang="en-US" sz="1800" dirty="0" smtClean="0">
              <a:latin typeface="Times New Roman" charset="0"/>
              <a:cs typeface="Times New Roman" charset="0"/>
            </a:endParaRPr>
          </a:p>
          <a:p>
            <a:pPr algn="ctr"/>
            <a:r>
              <a:rPr lang="en-US" sz="1800" dirty="0" smtClean="0">
                <a:latin typeface="Times New Roman" charset="0"/>
                <a:cs typeface="Times New Roman" charset="0"/>
              </a:rPr>
              <a:t>Inflammation</a:t>
            </a:r>
            <a:r>
              <a:rPr lang="en-US" sz="1800" dirty="0">
                <a:latin typeface="Times New Roman" charset="0"/>
                <a:cs typeface="Times New Roman" charset="0"/>
              </a:rPr>
              <a:t>-Immunomodulation</a:t>
            </a:r>
          </a:p>
          <a:p>
            <a:pPr algn="ctr"/>
            <a:r>
              <a:rPr lang="en-US" sz="1800" dirty="0">
                <a:solidFill>
                  <a:srgbClr val="000000"/>
                </a:solidFill>
                <a:latin typeface="Times New Roman" charset="0"/>
                <a:cs typeface="Times New Roman" charset="0"/>
              </a:rPr>
              <a:t> Fight-Flight (HPA axis</a:t>
            </a:r>
            <a:r>
              <a:rPr lang="en-US" sz="1800" dirty="0" smtClean="0">
                <a:solidFill>
                  <a:srgbClr val="000000"/>
                </a:solidFill>
                <a:latin typeface="Times New Roman" charset="0"/>
                <a:cs typeface="Times New Roman" charset="0"/>
              </a:rPr>
              <a:t>)</a:t>
            </a:r>
          </a:p>
          <a:p>
            <a:pPr algn="ctr"/>
            <a:r>
              <a:rPr lang="en-US" sz="1800" dirty="0" smtClean="0">
                <a:solidFill>
                  <a:srgbClr val="000000"/>
                </a:solidFill>
                <a:latin typeface="Times New Roman" charset="0"/>
                <a:cs typeface="Times New Roman" charset="0"/>
              </a:rPr>
              <a:t> Detoxification,</a:t>
            </a:r>
          </a:p>
          <a:p>
            <a:pPr algn="ctr"/>
            <a:r>
              <a:rPr lang="en-US" sz="1800" dirty="0" smtClean="0">
                <a:solidFill>
                  <a:srgbClr val="000000"/>
                </a:solidFill>
                <a:latin typeface="Times New Roman" charset="0"/>
                <a:cs typeface="Times New Roman" charset="0"/>
              </a:rPr>
              <a:t> </a:t>
            </a:r>
            <a:r>
              <a:rPr lang="en-US" sz="1800" dirty="0">
                <a:solidFill>
                  <a:srgbClr val="000000"/>
                </a:solidFill>
                <a:latin typeface="Times New Roman" charset="0"/>
                <a:cs typeface="Times New Roman" charset="0"/>
              </a:rPr>
              <a:t>Insulin resistance</a:t>
            </a:r>
          </a:p>
        </p:txBody>
      </p:sp>
      <p:sp>
        <p:nvSpPr>
          <p:cNvPr id="33798" name="TextBox 11"/>
          <p:cNvSpPr txBox="1">
            <a:spLocks noChangeArrowheads="1"/>
          </p:cNvSpPr>
          <p:nvPr/>
        </p:nvSpPr>
        <p:spPr bwMode="auto">
          <a:xfrm>
            <a:off x="3048000" y="0"/>
            <a:ext cx="58166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kzidenz-Grotesk BQ Light" charset="0"/>
                <a:ea typeface="ＭＳ Ｐゴシック" charset="0"/>
                <a:cs typeface="ＭＳ Ｐゴシック" charset="0"/>
              </a:defRPr>
            </a:lvl1pPr>
            <a:lvl2pPr marL="742950" indent="-285750" eaLnBrk="0" hangingPunct="0">
              <a:defRPr sz="2400">
                <a:solidFill>
                  <a:schemeClr val="tx1"/>
                </a:solidFill>
                <a:latin typeface="Akzidenz-Grotesk BQ Light" charset="0"/>
                <a:ea typeface="ＭＳ Ｐゴシック" charset="0"/>
              </a:defRPr>
            </a:lvl2pPr>
            <a:lvl3pPr marL="1143000" indent="-228600" eaLnBrk="0" hangingPunct="0">
              <a:defRPr sz="2400">
                <a:solidFill>
                  <a:schemeClr val="tx1"/>
                </a:solidFill>
                <a:latin typeface="Akzidenz-Grotesk BQ Light" charset="0"/>
                <a:ea typeface="ＭＳ Ｐゴシック" charset="0"/>
              </a:defRPr>
            </a:lvl3pPr>
            <a:lvl4pPr marL="1600200" indent="-228600" eaLnBrk="0" hangingPunct="0">
              <a:defRPr sz="2400">
                <a:solidFill>
                  <a:schemeClr val="tx1"/>
                </a:solidFill>
                <a:latin typeface="Akzidenz-Grotesk BQ Light" charset="0"/>
                <a:ea typeface="ＭＳ Ｐゴシック" charset="0"/>
              </a:defRPr>
            </a:lvl4pPr>
            <a:lvl5pPr marL="2057400" indent="-228600" eaLnBrk="0" hangingPunct="0">
              <a:defRPr sz="2400">
                <a:solidFill>
                  <a:schemeClr val="tx1"/>
                </a:solidFill>
                <a:latin typeface="Akzidenz-Grotesk BQ Light" charset="0"/>
                <a:ea typeface="ＭＳ Ｐゴシック" charset="0"/>
              </a:defRPr>
            </a:lvl5pPr>
            <a:lvl6pPr marL="2514600" indent="-228600" eaLnBrk="0" fontAlgn="base" hangingPunct="0">
              <a:spcBef>
                <a:spcPct val="0"/>
              </a:spcBef>
              <a:spcAft>
                <a:spcPct val="0"/>
              </a:spcAft>
              <a:defRPr sz="2400">
                <a:solidFill>
                  <a:schemeClr val="tx1"/>
                </a:solidFill>
                <a:latin typeface="Akzidenz-Grotesk BQ Light" charset="0"/>
                <a:ea typeface="ＭＳ Ｐゴシック" charset="0"/>
              </a:defRPr>
            </a:lvl6pPr>
            <a:lvl7pPr marL="2971800" indent="-228600" eaLnBrk="0" fontAlgn="base" hangingPunct="0">
              <a:spcBef>
                <a:spcPct val="0"/>
              </a:spcBef>
              <a:spcAft>
                <a:spcPct val="0"/>
              </a:spcAft>
              <a:defRPr sz="2400">
                <a:solidFill>
                  <a:schemeClr val="tx1"/>
                </a:solidFill>
                <a:latin typeface="Akzidenz-Grotesk BQ Light" charset="0"/>
                <a:ea typeface="ＭＳ Ｐゴシック" charset="0"/>
              </a:defRPr>
            </a:lvl7pPr>
            <a:lvl8pPr marL="3429000" indent="-228600" eaLnBrk="0" fontAlgn="base" hangingPunct="0">
              <a:spcBef>
                <a:spcPct val="0"/>
              </a:spcBef>
              <a:spcAft>
                <a:spcPct val="0"/>
              </a:spcAft>
              <a:defRPr sz="2400">
                <a:solidFill>
                  <a:schemeClr val="tx1"/>
                </a:solidFill>
                <a:latin typeface="Akzidenz-Grotesk BQ Light" charset="0"/>
                <a:ea typeface="ＭＳ Ｐゴシック" charset="0"/>
              </a:defRPr>
            </a:lvl8pPr>
            <a:lvl9pPr marL="3886200" indent="-228600" eaLnBrk="0" fontAlgn="base" hangingPunct="0">
              <a:spcBef>
                <a:spcPct val="0"/>
              </a:spcBef>
              <a:spcAft>
                <a:spcPct val="0"/>
              </a:spcAft>
              <a:defRPr sz="2400">
                <a:solidFill>
                  <a:schemeClr val="tx1"/>
                </a:solidFill>
                <a:latin typeface="Akzidenz-Grotesk BQ Light" charset="0"/>
                <a:ea typeface="ＭＳ Ｐゴシック" charset="0"/>
              </a:defRPr>
            </a:lvl9pPr>
          </a:lstStyle>
          <a:p>
            <a:pPr algn="ctr"/>
            <a:r>
              <a:rPr lang="en-US" sz="2000" b="1" u="sng" dirty="0">
                <a:latin typeface="Times New Roman" charset="0"/>
                <a:cs typeface="Times New Roman" charset="0"/>
              </a:rPr>
              <a:t>Disease (how things appear)</a:t>
            </a:r>
          </a:p>
          <a:p>
            <a:pPr algn="ctr"/>
            <a:r>
              <a:rPr lang="en-US" sz="1800" dirty="0">
                <a:latin typeface="Times New Roman" charset="0"/>
                <a:cs typeface="Times New Roman" charset="0"/>
              </a:rPr>
              <a:t>Pre-diabetes, Diabetes, Obesity, Metabolic Syndrome, Heart Disease, Stroke, Depression, Autoimmunity, Alzheimer’s, Cancer, Autism, ADD, </a:t>
            </a:r>
            <a:r>
              <a:rPr lang="en-US" sz="1800" dirty="0" smtClean="0">
                <a:latin typeface="Times New Roman" charset="0"/>
                <a:cs typeface="Times New Roman" charset="0"/>
              </a:rPr>
              <a:t>Hypertension, GERD, IBS</a:t>
            </a:r>
            <a:endParaRPr lang="en-US" sz="1800" dirty="0">
              <a:latin typeface="Times New Roman" charset="0"/>
              <a:cs typeface="Times New Roman" charset="0"/>
            </a:endParaRPr>
          </a:p>
        </p:txBody>
      </p:sp>
      <p:cxnSp>
        <p:nvCxnSpPr>
          <p:cNvPr id="14" name="Straight Arrow Connector 13"/>
          <p:cNvCxnSpPr/>
          <p:nvPr/>
        </p:nvCxnSpPr>
        <p:spPr>
          <a:xfrm flipH="1">
            <a:off x="2057400" y="2514600"/>
            <a:ext cx="236220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905000" y="762000"/>
            <a:ext cx="1219200" cy="990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Up-Down Arrow 12"/>
          <p:cNvSpPr>
            <a:spLocks noChangeArrowheads="1"/>
          </p:cNvSpPr>
          <p:nvPr/>
        </p:nvSpPr>
        <p:spPr bwMode="auto">
          <a:xfrm flipH="1">
            <a:off x="6172200" y="3657600"/>
            <a:ext cx="152400" cy="762000"/>
          </a:xfrm>
          <a:prstGeom prst="upDownArrow">
            <a:avLst>
              <a:gd name="adj1" fmla="val 50000"/>
              <a:gd name="adj2" fmla="val 50000"/>
            </a:avLst>
          </a:prstGeom>
          <a:solidFill>
            <a:schemeClr val="tx1"/>
          </a:solidFill>
          <a:ln w="9525">
            <a:solidFill>
              <a:schemeClr val="tx1"/>
            </a:solidFill>
            <a:round/>
            <a:headEnd/>
            <a:tailEnd/>
          </a:ln>
        </p:spPr>
        <p:txBody>
          <a:bodyPr/>
          <a:lstStyle/>
          <a:p>
            <a:pPr eaLnBrk="0" hangingPunct="0"/>
            <a:endParaRPr lang="en-US"/>
          </a:p>
        </p:txBody>
      </p:sp>
      <p:sp>
        <p:nvSpPr>
          <p:cNvPr id="15" name="Up-Down Arrow 14"/>
          <p:cNvSpPr>
            <a:spLocks noChangeArrowheads="1"/>
          </p:cNvSpPr>
          <p:nvPr/>
        </p:nvSpPr>
        <p:spPr bwMode="auto">
          <a:xfrm>
            <a:off x="6096000" y="1219200"/>
            <a:ext cx="152400" cy="762000"/>
          </a:xfrm>
          <a:prstGeom prst="upDownArrow">
            <a:avLst>
              <a:gd name="adj1" fmla="val 50000"/>
              <a:gd name="adj2" fmla="val 50014"/>
            </a:avLst>
          </a:prstGeom>
          <a:solidFill>
            <a:schemeClr val="tx1"/>
          </a:solidFill>
          <a:ln w="9525">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3269927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79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79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7" grpId="0"/>
      <p:bldP spid="33798" grpId="0"/>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crobiota-leaky-gut-syndrome-and-gutrelated-diseases-20-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8600"/>
            <a:ext cx="7848600" cy="5892601"/>
          </a:xfrm>
          <a:prstGeom prst="rect">
            <a:avLst/>
          </a:prstGeom>
        </p:spPr>
      </p:pic>
    </p:spTree>
    <p:extLst>
      <p:ext uri="{BB962C8B-B14F-4D97-AF65-F5344CB8AC3E}">
        <p14:creationId xmlns:p14="http://schemas.microsoft.com/office/powerpoint/2010/main" val="102338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Digestion</a:t>
            </a:r>
            <a:endParaRPr lang="en-US" dirty="0"/>
          </a:p>
        </p:txBody>
      </p:sp>
      <p:sp>
        <p:nvSpPr>
          <p:cNvPr id="3" name="Content Placeholder 2"/>
          <p:cNvSpPr>
            <a:spLocks noGrp="1"/>
          </p:cNvSpPr>
          <p:nvPr>
            <p:ph idx="1"/>
          </p:nvPr>
        </p:nvSpPr>
        <p:spPr>
          <a:xfrm>
            <a:off x="152400" y="1295400"/>
            <a:ext cx="8686800" cy="3657600"/>
          </a:xfrm>
        </p:spPr>
        <p:txBody>
          <a:bodyPr/>
          <a:lstStyle/>
          <a:p>
            <a:pPr>
              <a:buFont typeface="Arial"/>
              <a:buChar char="•"/>
            </a:pPr>
            <a:r>
              <a:rPr lang="en-US" dirty="0" smtClean="0"/>
              <a:t>The gut contents are an inner world that is “outside” the cellular body. Its surface is a frontier of 100 square meters and a thickness of one cell.</a:t>
            </a:r>
          </a:p>
          <a:p>
            <a:pPr>
              <a:buFont typeface="Arial"/>
              <a:buChar char="•"/>
            </a:pPr>
            <a:r>
              <a:rPr lang="en-US" dirty="0" smtClean="0"/>
              <a:t>Your gut flora are an organ (the microbiome) that contains 10 times more microbial cells than the body has mammalian cells</a:t>
            </a:r>
          </a:p>
          <a:p>
            <a:pPr>
              <a:buFont typeface="Arial"/>
              <a:buChar char="•"/>
            </a:pPr>
            <a:r>
              <a:rPr lang="en-US" dirty="0" smtClean="0"/>
              <a:t>Our microbiome has 100x the DNA than all of human DNA combined </a:t>
            </a:r>
          </a:p>
          <a:p>
            <a:pPr>
              <a:buFont typeface="Arial"/>
              <a:buChar char="•"/>
            </a:pPr>
            <a:r>
              <a:rPr lang="en-US" dirty="0" smtClean="0"/>
              <a:t>From a cellular perspective, you are 10% human and 90% microbial</a:t>
            </a:r>
          </a:p>
          <a:p>
            <a:pPr>
              <a:buFont typeface="Arial"/>
              <a:buChar char="•"/>
            </a:pPr>
            <a:r>
              <a:rPr lang="en-US" dirty="0" smtClean="0"/>
              <a:t>The most sophisticated immunologic component in our body</a:t>
            </a:r>
          </a:p>
          <a:p>
            <a:pPr>
              <a:buFont typeface="Arial"/>
              <a:buChar char="•"/>
            </a:pPr>
            <a:r>
              <a:rPr lang="en-US" dirty="0" smtClean="0"/>
              <a:t>Neuroendocrine connection</a:t>
            </a:r>
            <a:endParaRPr lang="en-US" dirty="0"/>
          </a:p>
        </p:txBody>
      </p:sp>
    </p:spTree>
    <p:extLst>
      <p:ext uri="{BB962C8B-B14F-4D97-AF65-F5344CB8AC3E}">
        <p14:creationId xmlns:p14="http://schemas.microsoft.com/office/powerpoint/2010/main" val="3015054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XSS_ORIGINAL" val="28674,Picture 1026,269,Slide14"/>
  <p:tag name="PPTXSS_SETTINGS" val="986895,8,8,200,50,3,True,False"/>
</p:tagLst>
</file>

<file path=ppt/tags/tag2.xml><?xml version="1.0" encoding="utf-8"?>
<p:tagLst xmlns:a="http://schemas.openxmlformats.org/drawingml/2006/main" xmlns:r="http://schemas.openxmlformats.org/officeDocument/2006/relationships" xmlns:p="http://schemas.openxmlformats.org/presentationml/2006/main">
  <p:tag name="PPTXSS_ORIGINAL" val="28674,Picture 1026,269,Slide14"/>
  <p:tag name="PPTXSS_SETTINGS" val="986895,8,8,200,50,3,True,False"/>
</p:tagLst>
</file>

<file path=ppt/theme/theme1.xml><?xml version="1.0" encoding="utf-8"?>
<a:theme xmlns:a="http://schemas.openxmlformats.org/drawingml/2006/main" name="Kripalu_template">
  <a:themeElements>
    <a:clrScheme name="Kripalu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ripalu_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kzidenz-Grotesk BQ Light"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kzidenz-Grotesk BQ Light" pitchFamily="1" charset="0"/>
          </a:defRPr>
        </a:defPPr>
      </a:lstStyle>
    </a:lnDef>
  </a:objectDefaults>
  <a:extraClrSchemeLst>
    <a:extraClrScheme>
      <a:clrScheme name="Kripalu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ripalu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ripalu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ripalu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ripalu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ripalu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ripalu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ripalu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ripalu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ripalu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ripalu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ripalu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HD:Users:macuser:Desktop:KripaluPowerPoints:Kripalu_template.pot</Template>
  <TotalTime>18075</TotalTime>
  <Words>1959</Words>
  <Application>Microsoft Macintosh PowerPoint</Application>
  <PresentationFormat>On-screen Show (4:3)</PresentationFormat>
  <Paragraphs>242</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Kripalu_template</vt:lpstr>
      <vt:lpstr>Gastrointestinal Balance: Do you have the guts for health?</vt:lpstr>
      <vt:lpstr>Spring is 16 days away</vt:lpstr>
      <vt:lpstr>The Course</vt:lpstr>
      <vt:lpstr>Learning Objectives</vt:lpstr>
      <vt:lpstr>PowerPoint Presentation</vt:lpstr>
      <vt:lpstr>PowerPoint Presentation</vt:lpstr>
      <vt:lpstr>PowerPoint Presentation</vt:lpstr>
      <vt:lpstr>PowerPoint Presentation</vt:lpstr>
      <vt:lpstr>Beyond Digestion</vt:lpstr>
      <vt:lpstr>Digestive Disease in America</vt:lpstr>
      <vt:lpstr>Is your gut trying to tell you something?</vt:lpstr>
      <vt:lpstr>Problems with gut health can promote/worsen…</vt:lpstr>
      <vt:lpstr>SIBO small intestinal bacterial overgrowth</vt:lpstr>
      <vt:lpstr>Irritable Bowel Syndrome</vt:lpstr>
      <vt:lpstr>PowerPoint Presentation</vt:lpstr>
      <vt:lpstr>IBS associated with:</vt:lpstr>
      <vt:lpstr>GERD: Do we have all wrong?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 and the gut</vt:lpstr>
      <vt:lpstr>PowerPoint Presentation</vt:lpstr>
      <vt:lpstr>PowerPoint Presentation</vt:lpstr>
      <vt:lpstr>PowerPoint Presentation</vt:lpstr>
      <vt:lpstr>PowerPoint Presentation</vt:lpstr>
      <vt:lpstr>Celiac and gluten sensitivity associated with:</vt:lpstr>
      <vt:lpstr>PowerPoint Presentation</vt:lpstr>
      <vt:lpstr>PowerPoint Presentation</vt:lpstr>
      <vt:lpstr>Changes in our modern food supply linked to chronic complex disease</vt:lpstr>
      <vt:lpstr>The Microbiome…an evolving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5R Model</vt:lpstr>
      <vt:lpstr>Remove</vt:lpstr>
      <vt:lpstr>PowerPoint Presentation</vt:lpstr>
      <vt:lpstr>PowerPoint Presentation</vt:lpstr>
      <vt:lpstr>PowerPoint Presentation</vt:lpstr>
      <vt:lpstr>Repair </vt:lpstr>
      <vt:lpstr>Reinoculate</vt:lpstr>
      <vt:lpstr>PowerPoint Presentation</vt:lpstr>
      <vt:lpstr>PowerPoint Presentation</vt:lpstr>
      <vt:lpstr>PowerPoint Presentation</vt:lpstr>
    </vt:vector>
  </TitlesOfParts>
  <Company>뿿짠뿿쥀Ґ탐Ȱ珬뿿_xdac8_</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Mark Pettus</dc:creator>
  <cp:lastModifiedBy>Mark Pettus</cp:lastModifiedBy>
  <cp:revision>100</cp:revision>
  <cp:lastPrinted>2006-06-07T18:49:12Z</cp:lastPrinted>
  <dcterms:created xsi:type="dcterms:W3CDTF">2014-02-13T13:45:59Z</dcterms:created>
  <dcterms:modified xsi:type="dcterms:W3CDTF">2015-03-04T20:49:11Z</dcterms:modified>
</cp:coreProperties>
</file>