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2"/>
  </p:notesMasterIdLst>
  <p:sldIdLst>
    <p:sldId id="647" r:id="rId2"/>
    <p:sldId id="1042" r:id="rId3"/>
    <p:sldId id="968" r:id="rId4"/>
    <p:sldId id="1074" r:id="rId5"/>
    <p:sldId id="977" r:id="rId6"/>
    <p:sldId id="1089" r:id="rId7"/>
    <p:sldId id="1075" r:id="rId8"/>
    <p:sldId id="1096" r:id="rId9"/>
    <p:sldId id="1091" r:id="rId10"/>
    <p:sldId id="936" r:id="rId11"/>
    <p:sldId id="1069" r:id="rId12"/>
    <p:sldId id="1085" r:id="rId13"/>
    <p:sldId id="1083" r:id="rId14"/>
    <p:sldId id="649" r:id="rId15"/>
    <p:sldId id="1084" r:id="rId16"/>
    <p:sldId id="1090" r:id="rId17"/>
    <p:sldId id="1046" r:id="rId18"/>
    <p:sldId id="652" r:id="rId19"/>
    <p:sldId id="656" r:id="rId20"/>
    <p:sldId id="965" r:id="rId21"/>
    <p:sldId id="966" r:id="rId22"/>
    <p:sldId id="1015" r:id="rId23"/>
    <p:sldId id="663" r:id="rId24"/>
    <p:sldId id="678" r:id="rId25"/>
    <p:sldId id="1087" r:id="rId26"/>
    <p:sldId id="1092" r:id="rId27"/>
    <p:sldId id="1072" r:id="rId28"/>
    <p:sldId id="666" r:id="rId29"/>
    <p:sldId id="1079" r:id="rId30"/>
    <p:sldId id="995" r:id="rId31"/>
    <p:sldId id="996" r:id="rId32"/>
    <p:sldId id="1081" r:id="rId33"/>
    <p:sldId id="1014" r:id="rId34"/>
    <p:sldId id="1016" r:id="rId35"/>
    <p:sldId id="1033" r:id="rId36"/>
    <p:sldId id="1099" r:id="rId37"/>
    <p:sldId id="1035" r:id="rId38"/>
    <p:sldId id="1098" r:id="rId39"/>
    <p:sldId id="1036" r:id="rId40"/>
    <p:sldId id="1097" r:id="rId41"/>
    <p:sldId id="1017" r:id="rId42"/>
    <p:sldId id="674" r:id="rId43"/>
    <p:sldId id="976" r:id="rId44"/>
    <p:sldId id="988" r:id="rId45"/>
    <p:sldId id="1045" r:id="rId46"/>
    <p:sldId id="1051" r:id="rId47"/>
    <p:sldId id="1052" r:id="rId48"/>
    <p:sldId id="1000" r:id="rId49"/>
    <p:sldId id="1001" r:id="rId50"/>
    <p:sldId id="1002" r:id="rId51"/>
    <p:sldId id="1003" r:id="rId52"/>
    <p:sldId id="1004" r:id="rId53"/>
    <p:sldId id="1005" r:id="rId54"/>
    <p:sldId id="1007" r:id="rId55"/>
    <p:sldId id="1008" r:id="rId56"/>
    <p:sldId id="1009" r:id="rId57"/>
    <p:sldId id="1010" r:id="rId58"/>
    <p:sldId id="1011" r:id="rId59"/>
    <p:sldId id="932" r:id="rId60"/>
    <p:sldId id="1020" r:id="rId61"/>
    <p:sldId id="1021" r:id="rId62"/>
    <p:sldId id="1022" r:id="rId63"/>
    <p:sldId id="1023" r:id="rId64"/>
    <p:sldId id="1024" r:id="rId65"/>
    <p:sldId id="1025" r:id="rId66"/>
    <p:sldId id="1026" r:id="rId67"/>
    <p:sldId id="1027" r:id="rId68"/>
    <p:sldId id="1028" r:id="rId69"/>
    <p:sldId id="1070" r:id="rId70"/>
    <p:sldId id="1071" r:id="rId71"/>
    <p:sldId id="1093" r:id="rId72"/>
    <p:sldId id="1094" r:id="rId73"/>
    <p:sldId id="1095" r:id="rId74"/>
    <p:sldId id="1077" r:id="rId75"/>
    <p:sldId id="681" r:id="rId76"/>
    <p:sldId id="683" r:id="rId77"/>
    <p:sldId id="1082" r:id="rId78"/>
    <p:sldId id="970" r:id="rId79"/>
    <p:sldId id="1101" r:id="rId80"/>
    <p:sldId id="1078"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5pPr>
    <a:lvl6pPr marL="2286000" algn="l" defTabSz="457200" rtl="0" eaLnBrk="1" latinLnBrk="0" hangingPunct="1">
      <a:defRPr sz="2400" kern="1200">
        <a:solidFill>
          <a:schemeClr val="tx1"/>
        </a:solidFill>
        <a:latin typeface="Akzidenz-Grotesk BQ Light" charset="0"/>
        <a:ea typeface="ＭＳ Ｐゴシック" charset="0"/>
        <a:cs typeface="ＭＳ Ｐゴシック" charset="0"/>
      </a:defRPr>
    </a:lvl6pPr>
    <a:lvl7pPr marL="2743200" algn="l" defTabSz="457200" rtl="0" eaLnBrk="1" latinLnBrk="0" hangingPunct="1">
      <a:defRPr sz="2400" kern="1200">
        <a:solidFill>
          <a:schemeClr val="tx1"/>
        </a:solidFill>
        <a:latin typeface="Akzidenz-Grotesk BQ Light" charset="0"/>
        <a:ea typeface="ＭＳ Ｐゴシック" charset="0"/>
        <a:cs typeface="ＭＳ Ｐゴシック" charset="0"/>
      </a:defRPr>
    </a:lvl7pPr>
    <a:lvl8pPr marL="3200400" algn="l" defTabSz="457200" rtl="0" eaLnBrk="1" latinLnBrk="0" hangingPunct="1">
      <a:defRPr sz="2400" kern="1200">
        <a:solidFill>
          <a:schemeClr val="tx1"/>
        </a:solidFill>
        <a:latin typeface="Akzidenz-Grotesk BQ Light" charset="0"/>
        <a:ea typeface="ＭＳ Ｐゴシック" charset="0"/>
        <a:cs typeface="ＭＳ Ｐゴシック" charset="0"/>
      </a:defRPr>
    </a:lvl8pPr>
    <a:lvl9pPr marL="3657600" algn="l" defTabSz="457200" rtl="0" eaLnBrk="1" latinLnBrk="0" hangingPunct="1">
      <a:defRPr sz="2400" kern="1200">
        <a:solidFill>
          <a:schemeClr val="tx1"/>
        </a:solidFill>
        <a:latin typeface="Akzidenz-Grotesk BQ Light"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1A1F"/>
    <a:srgbClr val="B05EED"/>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880"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commentAuthors" Target="commentAuthors.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25T22:48:36.420" idx="12">
    <p:pos x="10" y="10"/>
    <p:text>CR= Caloric restriction (can you write out)
EGCG - write it out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1-25T22:47:10.005" idx="10">
    <p:pos x="10" y="10"/>
    <p:text>Include reference on bottom</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1-25T22:51:05.135" idx="8">
    <p:pos x="10" y="10"/>
    <p:text>Heading for this content?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1-25T22:47:53.988" idx="9">
    <p:pos x="10" y="10"/>
    <p:text>Should this come after you explain some of the basics in the next few slides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B4A5B8E4-39A1-204A-9D53-D7A353E196F3}" type="slidenum">
              <a:rPr lang="en-US"/>
              <a:pPr>
                <a:defRPr/>
              </a:pPr>
              <a:t>‹#›</a:t>
            </a:fld>
            <a:endParaRPr lang="en-US"/>
          </a:p>
        </p:txBody>
      </p:sp>
    </p:spTree>
    <p:extLst>
      <p:ext uri="{BB962C8B-B14F-4D97-AF65-F5344CB8AC3E}">
        <p14:creationId xmlns:p14="http://schemas.microsoft.com/office/powerpoint/2010/main" val="730681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 care requires patience. Some of the problems you confront today may have their origins before your conception.</a:t>
            </a:r>
            <a:endParaRPr lang="en-US" dirty="0"/>
          </a:p>
        </p:txBody>
      </p:sp>
      <p:sp>
        <p:nvSpPr>
          <p:cNvPr id="4" name="Slide Number Placeholder 3"/>
          <p:cNvSpPr>
            <a:spLocks noGrp="1"/>
          </p:cNvSpPr>
          <p:nvPr>
            <p:ph type="sldNum" sz="quarter" idx="10"/>
          </p:nvPr>
        </p:nvSpPr>
        <p:spPr/>
        <p:txBody>
          <a:bodyPr/>
          <a:lstStyle/>
          <a:p>
            <a:pPr>
              <a:defRPr/>
            </a:pPr>
            <a:fld id="{B4A5B8E4-39A1-204A-9D53-D7A353E196F3}" type="slidenum">
              <a:rPr lang="en-US" smtClean="0"/>
              <a:pPr>
                <a:defRPr/>
              </a:pPr>
              <a:t>4</a:t>
            </a:fld>
            <a:endParaRPr lang="en-US"/>
          </a:p>
        </p:txBody>
      </p:sp>
    </p:spTree>
    <p:extLst>
      <p:ext uri="{BB962C8B-B14F-4D97-AF65-F5344CB8AC3E}">
        <p14:creationId xmlns:p14="http://schemas.microsoft.com/office/powerpoint/2010/main" val="1067895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The role of NF-κB within the cellular context of the nervous system. Constitutively activated NF-κB is detected mostly in glutamatergic neurons (green nuclei), whereas NF-κB in glia has a lower basal activity and is heavily inducible (red nuclei). For details, see text.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fld id="{45825D51-30CD-244C-9E8E-3E06265C3114}" type="slidenum">
              <a:rPr lang="en-US" sz="1200">
                <a:latin typeface="Calibri" charset="0"/>
              </a:rPr>
              <a:pPr eaLnBrk="1" hangingPunct="1"/>
              <a:t>52</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Jurgen Aschoff german physician-biologist; chronobiology-entrainment</a:t>
            </a: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883" indent="-285724">
              <a:defRPr sz="2400">
                <a:solidFill>
                  <a:schemeClr val="tx1"/>
                </a:solidFill>
                <a:latin typeface="Akzidenz-Grotesk BQ Light" charset="0"/>
                <a:ea typeface="ＭＳ Ｐゴシック" charset="0"/>
              </a:defRPr>
            </a:lvl2pPr>
            <a:lvl3pPr marL="1142898" indent="-228580">
              <a:defRPr sz="2400">
                <a:solidFill>
                  <a:schemeClr val="tx1"/>
                </a:solidFill>
                <a:latin typeface="Akzidenz-Grotesk BQ Light" charset="0"/>
                <a:ea typeface="ＭＳ Ｐゴシック" charset="0"/>
              </a:defRPr>
            </a:lvl3pPr>
            <a:lvl4pPr marL="1600057" indent="-228580">
              <a:defRPr sz="2400">
                <a:solidFill>
                  <a:schemeClr val="tx1"/>
                </a:solidFill>
                <a:latin typeface="Akzidenz-Grotesk BQ Light" charset="0"/>
                <a:ea typeface="ＭＳ Ｐゴシック" charset="0"/>
              </a:defRPr>
            </a:lvl4pPr>
            <a:lvl5pPr marL="2057217" indent="-228580">
              <a:defRPr sz="2400">
                <a:solidFill>
                  <a:schemeClr val="tx1"/>
                </a:solidFill>
                <a:latin typeface="Akzidenz-Grotesk BQ Light" charset="0"/>
                <a:ea typeface="ＭＳ Ｐゴシック" charset="0"/>
              </a:defRPr>
            </a:lvl5pPr>
            <a:lvl6pPr marL="2514376" indent="-228580" eaLnBrk="0" fontAlgn="base" hangingPunct="0">
              <a:spcBef>
                <a:spcPct val="0"/>
              </a:spcBef>
              <a:spcAft>
                <a:spcPct val="0"/>
              </a:spcAft>
              <a:defRPr sz="2400">
                <a:solidFill>
                  <a:schemeClr val="tx1"/>
                </a:solidFill>
                <a:latin typeface="Akzidenz-Grotesk BQ Light" charset="0"/>
                <a:ea typeface="ＭＳ Ｐゴシック" charset="0"/>
              </a:defRPr>
            </a:lvl6pPr>
            <a:lvl7pPr marL="2971535" indent="-228580" eaLnBrk="0" fontAlgn="base" hangingPunct="0">
              <a:spcBef>
                <a:spcPct val="0"/>
              </a:spcBef>
              <a:spcAft>
                <a:spcPct val="0"/>
              </a:spcAft>
              <a:defRPr sz="2400">
                <a:solidFill>
                  <a:schemeClr val="tx1"/>
                </a:solidFill>
                <a:latin typeface="Akzidenz-Grotesk BQ Light" charset="0"/>
                <a:ea typeface="ＭＳ Ｐゴシック" charset="0"/>
              </a:defRPr>
            </a:lvl7pPr>
            <a:lvl8pPr marL="3428695" indent="-228580" eaLnBrk="0" fontAlgn="base" hangingPunct="0">
              <a:spcBef>
                <a:spcPct val="0"/>
              </a:spcBef>
              <a:spcAft>
                <a:spcPct val="0"/>
              </a:spcAft>
              <a:defRPr sz="2400">
                <a:solidFill>
                  <a:schemeClr val="tx1"/>
                </a:solidFill>
                <a:latin typeface="Akzidenz-Grotesk BQ Light" charset="0"/>
                <a:ea typeface="ＭＳ Ｐゴシック" charset="0"/>
              </a:defRPr>
            </a:lvl8pPr>
            <a:lvl9pPr marL="3885854" indent="-22858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2C26F433-C6C6-5E4E-98DC-9DEF2ABA51F4}" type="slidenum">
              <a:rPr lang="en-US" sz="1200">
                <a:latin typeface="Times" charset="0"/>
              </a:rPr>
              <a:pPr/>
              <a:t>69</a:t>
            </a:fld>
            <a:endParaRPr lang="en-US" sz="120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Human health as a form of ecology</a:t>
            </a:r>
            <a:endParaRPr lang="en-US" sz="1800" dirty="0"/>
          </a:p>
        </p:txBody>
      </p:sp>
      <p:sp>
        <p:nvSpPr>
          <p:cNvPr id="4" name="Slide Number Placeholder 3"/>
          <p:cNvSpPr>
            <a:spLocks noGrp="1"/>
          </p:cNvSpPr>
          <p:nvPr>
            <p:ph type="sldNum" sz="quarter" idx="10"/>
          </p:nvPr>
        </p:nvSpPr>
        <p:spPr/>
        <p:txBody>
          <a:bodyPr/>
          <a:lstStyle/>
          <a:p>
            <a:pPr>
              <a:defRPr/>
            </a:pPr>
            <a:fld id="{B4A5B8E4-39A1-204A-9D53-D7A353E196F3}" type="slidenum">
              <a:rPr lang="en-US" smtClean="0"/>
              <a:pPr>
                <a:defRPr/>
              </a:pPr>
              <a:t>5</a:t>
            </a:fld>
            <a:endParaRPr lang="en-US"/>
          </a:p>
        </p:txBody>
      </p:sp>
    </p:spTree>
    <p:extLst>
      <p:ext uri="{BB962C8B-B14F-4D97-AF65-F5344CB8AC3E}">
        <p14:creationId xmlns:p14="http://schemas.microsoft.com/office/powerpoint/2010/main" val="143187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Problems in the soil show up long before they appear</a:t>
            </a:r>
            <a:r>
              <a:rPr lang="en-US" baseline="0" dirty="0" smtClean="0"/>
              <a:t> as diseases</a:t>
            </a:r>
            <a:endParaRPr lang="en-US" dirty="0"/>
          </a:p>
        </p:txBody>
      </p:sp>
      <p:sp>
        <p:nvSpPr>
          <p:cNvPr id="4" name="Slide Number Placeholder 3"/>
          <p:cNvSpPr>
            <a:spLocks noGrp="1"/>
          </p:cNvSpPr>
          <p:nvPr>
            <p:ph type="sldNum" sz="quarter" idx="10"/>
          </p:nvPr>
        </p:nvSpPr>
        <p:spPr/>
        <p:txBody>
          <a:bodyPr/>
          <a:lstStyle/>
          <a:p>
            <a:pPr>
              <a:defRPr/>
            </a:pPr>
            <a:fld id="{B4A5B8E4-39A1-204A-9D53-D7A353E196F3}" type="slidenum">
              <a:rPr lang="en-US" smtClean="0"/>
              <a:pPr>
                <a:defRPr/>
              </a:pPr>
              <a:t>10</a:t>
            </a:fld>
            <a:endParaRPr lang="en-US"/>
          </a:p>
        </p:txBody>
      </p:sp>
    </p:spTree>
    <p:extLst>
      <p:ext uri="{BB962C8B-B14F-4D97-AF65-F5344CB8AC3E}">
        <p14:creationId xmlns:p14="http://schemas.microsoft.com/office/powerpoint/2010/main" val="379365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3F1E2137-158C-5B48-9625-CE0D50155B44}" type="slidenum">
              <a:rPr lang="en-US" sz="1200">
                <a:latin typeface="Times" charset="0"/>
              </a:rPr>
              <a:pPr/>
              <a:t>19</a:t>
            </a:fld>
            <a:endParaRPr lang="en-US" sz="1200">
              <a:latin typeface="Times" charset="0"/>
            </a:endParaRPr>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597BD065-C11F-E444-B7E8-5084783994B3}" type="slidenum">
              <a:rPr lang="en-US" sz="1200">
                <a:latin typeface="Times" charset="0"/>
              </a:rPr>
              <a:pPr/>
              <a:t>24</a:t>
            </a:fld>
            <a:endParaRPr lang="en-US" sz="1200">
              <a:latin typeface="Times" charset="0"/>
            </a:endParaRPr>
          </a:p>
        </p:txBody>
      </p:sp>
      <p:sp>
        <p:nvSpPr>
          <p:cNvPr id="32770" name="Rectangle 2"/>
          <p:cNvSpPr>
            <a:spLocks noGrp="1" noRot="1" noChangeAspect="1" noChangeArrowheads="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ea typeface="ＭＳ Ｐゴシック" charset="0"/>
                <a:cs typeface="ＭＳ Ｐゴシック" charset="0"/>
              </a:rPr>
              <a:t>References:(i) Ludvigsson JF, Montgomery SM, Ekbom A, Brandt L, Granath F. Small-intestinal histopathology and mortality risk in celiac disease. JAMA. 2009 Sep 16;302(11):1171-8.(ii) Rubio-Tapia A, Kyle RA, Kaplan EL, Johnson DR, Page W, Erdtmann F, Brantner TL, Kim WR, Phelps TK, Lahr BD, Zinsmeister AR, Melton LJ 3rd, Murray JA. Increased prevalence and mortality in undiagnosed celiac disease. Gastroenterology. 2009 Jul;137(1):88-93(iii) Green PH, Neugut AI, Naiyer AJ, Edwards ZC, Gabinelle S, Chinburapa V. Economic benefits of increased diagnosis of celiac disease in a national managed care population in the United States. J Insur Med. 2008;40(3-4):218-28.(iv) Farrell RJ, Kelly CP. Celiac sprue. N Engl J Med. 2002 Jan 17;346(3):180-8. Review.(v) Sedghizadeh PP, Shuler CF, Allen CM, Beck FM, Kalmar JR. Celiac disease and recurrent aphthous stomatitis: a report and review of the literature. Oral Surg Oral Med Oral Pathol Oral Radiol Endod. 2002;94(4):474-478.(vi) Margutti P, Delunardo F, Ortona E. Autoantibodies associated with psychiatric disorders. Curr Neurovasc Res. 2006 May;3(2):149-57. Review.(vii) Ludvigsson JF, Reutfors J, Osby U, Ekbom A, Montgomery SM. Coeliac disease and risk of mood disorders–a general population-based cohort study. J Affect Disord. 2007 Apr;99(1-3):117-26. Epub 2006 Oct 6.(viii) Ludvigsson JF, Osby U, Ekbom A, Montgomery SM. Coeliac disease and risk of schizophrenia and other psychosis: a general population cohort study. Scand J Gastroenterol. 2007 Feb;42(2):179-85.(ix) Hu WT, Murray JA, Greenaway MC, Parisi JE, Josephs KA. Cognitive impairment and celiac disease. Arch Neurol. 2006 Oct;63(10):1440-6.(x) Bushara KO. Neurologic presentation of celiac disease. Gastroenterology. 2005 Apr;128(4 Suppl 1):S92-7. Review.(xi) Millward C, Ferriter M, Calver S, Connell-Jones G. Gluten- and casein-free diets for autistic spectrum disorder. Cochrane Database Syst Rev. 2004;(2):CD003498. Review.</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98144031-9E1E-FF49-AC29-300B9CD7228A}" type="slidenum">
              <a:rPr lang="en-US" sz="1200">
                <a:latin typeface="Times" charset="0"/>
              </a:rPr>
              <a:pPr/>
              <a:t>25</a:t>
            </a:fld>
            <a:endParaRPr lang="en-US" sz="120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4A5B8E4-39A1-204A-9D53-D7A353E196F3}" type="slidenum">
              <a:rPr lang="en-US" smtClean="0"/>
              <a:pPr>
                <a:defRPr/>
              </a:pPr>
              <a:t>34</a:t>
            </a:fld>
            <a:endParaRPr lang="en-US"/>
          </a:p>
        </p:txBody>
      </p:sp>
    </p:spTree>
    <p:extLst>
      <p:ext uri="{BB962C8B-B14F-4D97-AF65-F5344CB8AC3E}">
        <p14:creationId xmlns:p14="http://schemas.microsoft.com/office/powerpoint/2010/main" val="14978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4A5B8E4-39A1-204A-9D53-D7A353E196F3}" type="slidenum">
              <a:rPr lang="en-US" smtClean="0"/>
              <a:pPr>
                <a:defRPr/>
              </a:pPr>
              <a:t>40</a:t>
            </a:fld>
            <a:endParaRPr lang="en-US"/>
          </a:p>
        </p:txBody>
      </p:sp>
    </p:spTree>
    <p:extLst>
      <p:ext uri="{BB962C8B-B14F-4D97-AF65-F5344CB8AC3E}">
        <p14:creationId xmlns:p14="http://schemas.microsoft.com/office/powerpoint/2010/main" val="32133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68A67FA8-34A0-654A-903A-A4B3899BF1D8}" type="slidenum">
              <a:rPr lang="en-US" sz="1200">
                <a:latin typeface="Times" charset="0"/>
              </a:rPr>
              <a:pPr/>
              <a:t>42</a:t>
            </a:fld>
            <a:endParaRPr lang="en-US" sz="1200">
              <a:latin typeface="Times" charset="0"/>
            </a:endParaRPr>
          </a:p>
        </p:txBody>
      </p:sp>
      <p:sp>
        <p:nvSpPr>
          <p:cNvPr id="11266" name="Rectangle 2"/>
          <p:cNvSpPr>
            <a:spLocks noGrp="1" noRot="1" noChangeAspect="1" noChangeArrowheads="1"/>
          </p:cNvSpPr>
          <p:nvPr>
            <p:ph type="sldImg"/>
          </p:nvPr>
        </p:nvSpPr>
        <p:spPr>
          <a:solidFill>
            <a:srgbClr val="FFFFFF"/>
          </a:solidFill>
          <a:ln/>
        </p:spPr>
      </p:sp>
      <p:sp>
        <p:nvSpPr>
          <p:cNvPr id="1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363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594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381000"/>
            <a:ext cx="20002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58483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7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955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538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93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29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5224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044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356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6333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8"/>
          <p:cNvSpPr>
            <a:spLocks noChangeShapeType="1"/>
          </p:cNvSpPr>
          <p:nvPr/>
        </p:nvSpPr>
        <p:spPr bwMode="auto">
          <a:xfrm>
            <a:off x="304800" y="6096000"/>
            <a:ext cx="8458200" cy="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9"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6172200"/>
            <a:ext cx="1863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800">
          <a:solidFill>
            <a:srgbClr val="FF1A1F"/>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2pPr>
      <a:lvl3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3pPr>
      <a:lvl4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4pPr>
      <a:lvl5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5pPr>
      <a:lvl6pPr marL="457200" algn="l" rtl="0" fontAlgn="base">
        <a:spcBef>
          <a:spcPct val="0"/>
        </a:spcBef>
        <a:spcAft>
          <a:spcPct val="0"/>
        </a:spcAft>
        <a:defRPr sz="2800">
          <a:solidFill>
            <a:srgbClr val="CC0000"/>
          </a:solidFill>
          <a:latin typeface="Times" charset="0"/>
        </a:defRPr>
      </a:lvl6pPr>
      <a:lvl7pPr marL="914400" algn="l" rtl="0" fontAlgn="base">
        <a:spcBef>
          <a:spcPct val="0"/>
        </a:spcBef>
        <a:spcAft>
          <a:spcPct val="0"/>
        </a:spcAft>
        <a:defRPr sz="2800">
          <a:solidFill>
            <a:srgbClr val="CC0000"/>
          </a:solidFill>
          <a:latin typeface="Times" charset="0"/>
        </a:defRPr>
      </a:lvl7pPr>
      <a:lvl8pPr marL="1371600" algn="l" rtl="0" fontAlgn="base">
        <a:spcBef>
          <a:spcPct val="0"/>
        </a:spcBef>
        <a:spcAft>
          <a:spcPct val="0"/>
        </a:spcAft>
        <a:defRPr sz="2800">
          <a:solidFill>
            <a:srgbClr val="CC0000"/>
          </a:solidFill>
          <a:latin typeface="Times" charset="0"/>
        </a:defRPr>
      </a:lvl8pPr>
      <a:lvl9pPr marL="1828800" algn="l" rtl="0" fontAlgn="base">
        <a:spcBef>
          <a:spcPct val="0"/>
        </a:spcBef>
        <a:spcAft>
          <a:spcPct val="0"/>
        </a:spcAft>
        <a:defRPr sz="2800">
          <a:solidFill>
            <a:srgbClr val="CC0000"/>
          </a:solidFill>
          <a:latin typeface="Times" charset="0"/>
        </a:defRPr>
      </a:lvl9pPr>
    </p:titleStyle>
    <p:bodyStyle>
      <a:lvl1pPr marL="342900" indent="-342900" algn="l" rtl="0" eaLnBrk="0" fontAlgn="base" hangingPunct="0">
        <a:spcBef>
          <a:spcPct val="20000"/>
        </a:spcBef>
        <a:spcAft>
          <a:spcPct val="0"/>
        </a:spcAft>
        <a:defRPr sz="2400">
          <a:solidFill>
            <a:srgbClr val="16161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16161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16161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161616"/>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161616"/>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comments" Target="../comments/commen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9.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idx="4294967295"/>
          </p:nvPr>
        </p:nvSpPr>
        <p:spPr>
          <a:xfrm>
            <a:off x="0" y="152400"/>
            <a:ext cx="6781800" cy="762000"/>
          </a:xfrm>
        </p:spPr>
        <p:txBody>
          <a:bodyPr/>
          <a:lstStyle/>
          <a:p>
            <a:pPr eaLnBrk="1" hangingPunct="1"/>
            <a:r>
              <a:rPr lang="en-US">
                <a:solidFill>
                  <a:schemeClr val="tx1"/>
                </a:solidFill>
                <a:latin typeface="Times New Roman" charset="0"/>
                <a:ea typeface="ＭＳ Ｐゴシック" charset="0"/>
                <a:cs typeface="ＭＳ Ｐゴシック" charset="0"/>
              </a:rPr>
              <a:t>Inflammation: Are you playing with fire?</a:t>
            </a:r>
          </a:p>
        </p:txBody>
      </p:sp>
      <p:sp>
        <p:nvSpPr>
          <p:cNvPr id="3074" name="Text Box 4"/>
          <p:cNvSpPr txBox="1">
            <a:spLocks noChangeArrowheads="1"/>
          </p:cNvSpPr>
          <p:nvPr/>
        </p:nvSpPr>
        <p:spPr bwMode="auto">
          <a:xfrm>
            <a:off x="4876800" y="3581400"/>
            <a:ext cx="39322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endParaRPr lang="en-US" dirty="0">
              <a:ea typeface="MS PGothic" charset="0"/>
              <a:cs typeface="MS PGothic" charset="0"/>
            </a:endParaRPr>
          </a:p>
          <a:p>
            <a:pPr algn="ctr">
              <a:spcBef>
                <a:spcPct val="50000"/>
              </a:spcBef>
            </a:pPr>
            <a:r>
              <a:rPr lang="en-US" dirty="0">
                <a:solidFill>
                  <a:srgbClr val="161616"/>
                </a:solidFill>
                <a:latin typeface="Times New Roman" charset="0"/>
                <a:ea typeface="MS PGothic" charset="0"/>
                <a:cs typeface="MS PGothic" charset="0"/>
              </a:rPr>
              <a:t>Mark Pettus MD</a:t>
            </a:r>
          </a:p>
          <a:p>
            <a:pPr algn="ctr">
              <a:spcBef>
                <a:spcPct val="50000"/>
              </a:spcBef>
            </a:pPr>
            <a:r>
              <a:rPr lang="en-US" dirty="0">
                <a:solidFill>
                  <a:srgbClr val="161616"/>
                </a:solidFill>
                <a:latin typeface="Times New Roman" charset="0"/>
                <a:ea typeface="MS PGothic" charset="0"/>
                <a:cs typeface="MS PGothic" charset="0"/>
              </a:rPr>
              <a:t>February </a:t>
            </a:r>
            <a:r>
              <a:rPr lang="en-US" dirty="0" smtClean="0">
                <a:solidFill>
                  <a:srgbClr val="161616"/>
                </a:solidFill>
                <a:latin typeface="Times New Roman" charset="0"/>
                <a:ea typeface="MS PGothic" charset="0"/>
                <a:cs typeface="MS PGothic" charset="0"/>
              </a:rPr>
              <a:t>25</a:t>
            </a:r>
            <a:r>
              <a:rPr lang="en-US" dirty="0" smtClean="0">
                <a:solidFill>
                  <a:srgbClr val="161616"/>
                </a:solidFill>
                <a:latin typeface="Times New Roman" charset="0"/>
                <a:ea typeface="MS PGothic" charset="0"/>
                <a:cs typeface="MS PGothic" charset="0"/>
              </a:rPr>
              <a:t>, </a:t>
            </a:r>
            <a:r>
              <a:rPr lang="en-US" dirty="0">
                <a:solidFill>
                  <a:srgbClr val="161616"/>
                </a:solidFill>
                <a:latin typeface="Times New Roman" charset="0"/>
                <a:ea typeface="MS PGothic" charset="0"/>
                <a:cs typeface="MS PGothic" charset="0"/>
              </a:rPr>
              <a:t>2015</a:t>
            </a:r>
          </a:p>
        </p:txBody>
      </p:sp>
      <p:pic>
        <p:nvPicPr>
          <p:cNvPr id="30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5814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descr="brain-food-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28336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3548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724400"/>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Root Causes (what are their origins)</a:t>
            </a:r>
          </a:p>
          <a:p>
            <a:pPr algn="ctr"/>
            <a:r>
              <a:rPr lang="en-US" sz="1800" i="1">
                <a:solidFill>
                  <a:srgbClr val="FF0000"/>
                </a:solidFill>
                <a:latin typeface="Times New Roman" charset="0"/>
                <a:cs typeface="Times New Roman" charset="0"/>
              </a:rPr>
              <a:t>Gene-Epigenome-Environment</a:t>
            </a:r>
          </a:p>
          <a:p>
            <a:pPr algn="ctr"/>
            <a:r>
              <a:rPr lang="en-US" sz="1600">
                <a:solidFill>
                  <a:srgbClr val="161616"/>
                </a:solidFill>
                <a:latin typeface="Times New Roman" charset="0"/>
                <a:cs typeface="Times New Roman" charset="0"/>
              </a:rPr>
              <a:t>Nutrition   Movement   Stress Response  Environmental toxins   Sleep   Social Connection  Trauma   Conflict Management   Mindfulness   Meaning in Work, Love, Play</a:t>
            </a:r>
          </a:p>
        </p:txBody>
      </p:sp>
      <p:cxnSp>
        <p:nvCxnSpPr>
          <p:cNvPr id="6" name="Straight Arrow Connector 5"/>
          <p:cNvCxnSpPr/>
          <p:nvPr/>
        </p:nvCxnSpPr>
        <p:spPr>
          <a:xfrm flipH="1" flipV="1">
            <a:off x="2743200" y="4876800"/>
            <a:ext cx="16002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505200" y="2209800"/>
            <a:ext cx="5638800" cy="1354138"/>
          </a:xfrm>
          <a:prstGeom prst="rect">
            <a:avLst/>
          </a:prstGeom>
          <a:noFill/>
          <a:ln w="9525">
            <a:noFill/>
            <a:miter lim="800000"/>
            <a:headEnd/>
            <a:tailEnd/>
          </a:ln>
        </p:spPr>
        <p:txBody>
          <a:bodyPr>
            <a:spAutoFit/>
          </a:bodyPr>
          <a:lstStyle/>
          <a:p>
            <a:pPr algn="ctr">
              <a:defRPr/>
            </a:pPr>
            <a:r>
              <a:rPr lang="en-US" sz="1800" b="1" u="sng" dirty="0">
                <a:solidFill>
                  <a:srgbClr val="161616"/>
                </a:solidFill>
                <a:latin typeface="Times New Roman" pitchFamily="-111" charset="0"/>
                <a:ea typeface="Times New Roman" pitchFamily="-111" charset="0"/>
                <a:cs typeface="Times New Roman" pitchFamily="-111" charset="0"/>
              </a:rPr>
              <a:t>Core Metabolic Imbalances (what drives them)</a:t>
            </a:r>
          </a:p>
          <a:p>
            <a:pPr algn="ctr">
              <a:defRPr/>
            </a:pPr>
            <a:r>
              <a:rPr lang="en-US" sz="1600" dirty="0">
                <a:solidFill>
                  <a:srgbClr val="FF1A1F"/>
                </a:solidFill>
                <a:latin typeface="Times New Roman" pitchFamily="-111" charset="0"/>
                <a:ea typeface="Times New Roman" pitchFamily="-111" charset="0"/>
                <a:cs typeface="Times New Roman" pitchFamily="-111" charset="0"/>
              </a:rPr>
              <a:t>Inflammation  </a:t>
            </a:r>
          </a:p>
          <a:p>
            <a:pPr algn="ctr">
              <a:defRPr/>
            </a:pPr>
            <a:r>
              <a:rPr lang="en-US" sz="1600" dirty="0">
                <a:solidFill>
                  <a:schemeClr val="accent4">
                    <a:lumMod val="10000"/>
                  </a:schemeClr>
                </a:solidFill>
                <a:latin typeface="Times New Roman" pitchFamily="-111" charset="0"/>
                <a:ea typeface="Times New Roman" pitchFamily="-111" charset="0"/>
                <a:cs typeface="Times New Roman" pitchFamily="-111" charset="0"/>
              </a:rPr>
              <a:t>Oxidative Stress-Mitochondria</a:t>
            </a:r>
            <a:endParaRPr lang="en-US" sz="1600" i="1" dirty="0">
              <a:solidFill>
                <a:srgbClr val="FF0000"/>
              </a:solidFill>
              <a:latin typeface="Times New Roman" pitchFamily="-111" charset="0"/>
              <a:ea typeface="Times New Roman" pitchFamily="-111" charset="0"/>
              <a:cs typeface="Times New Roman" pitchFamily="-111" charset="0"/>
            </a:endParaRPr>
          </a:p>
          <a:p>
            <a:pPr algn="ctr">
              <a:defRPr/>
            </a:pPr>
            <a:r>
              <a:rPr lang="en-US" sz="1600" dirty="0">
                <a:solidFill>
                  <a:srgbClr val="161616"/>
                </a:solidFill>
                <a:latin typeface="Times New Roman" pitchFamily="-111" charset="0"/>
                <a:ea typeface="Times New Roman" pitchFamily="-111" charset="0"/>
                <a:cs typeface="Times New Roman" pitchFamily="-111" charset="0"/>
              </a:rPr>
              <a:t> Stress Response (HPA axis) </a:t>
            </a:r>
          </a:p>
          <a:p>
            <a:pPr algn="ct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dirty="0" err="1">
                <a:solidFill>
                  <a:srgbClr val="161616"/>
                </a:solidFill>
                <a:latin typeface="Times New Roman" pitchFamily="-111" charset="0"/>
                <a:ea typeface="Times New Roman" pitchFamily="-111" charset="0"/>
                <a:cs typeface="Times New Roman" pitchFamily="-111" charset="0"/>
              </a:rPr>
              <a:t>Microbiome</a:t>
            </a:r>
            <a:r>
              <a:rPr lang="en-US" sz="1600" dirty="0">
                <a:solidFill>
                  <a:srgbClr val="161616"/>
                </a:solidFill>
                <a:latin typeface="Times New Roman" pitchFamily="-111" charset="0"/>
                <a:ea typeface="Times New Roman" pitchFamily="-111" charset="0"/>
                <a:cs typeface="Times New Roman" pitchFamily="-111" charset="0"/>
              </a:rPr>
              <a:t> (Gut-Immune-Barrier Function)</a:t>
            </a:r>
          </a:p>
        </p:txBody>
      </p:sp>
      <p:sp>
        <p:nvSpPr>
          <p:cNvPr id="33798" name="TextBox 11"/>
          <p:cNvSpPr txBox="1">
            <a:spLocks noChangeArrowheads="1"/>
          </p:cNvSpPr>
          <p:nvPr/>
        </p:nvSpPr>
        <p:spPr bwMode="auto">
          <a:xfrm>
            <a:off x="3657600" y="0"/>
            <a:ext cx="520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Disease (how things appear)</a:t>
            </a:r>
          </a:p>
          <a:p>
            <a:pPr algn="ctr"/>
            <a:r>
              <a:rPr lang="en-US" sz="1600">
                <a:solidFill>
                  <a:srgbClr val="161616"/>
                </a:solidFill>
                <a:latin typeface="Times New Roman" charset="0"/>
                <a:cs typeface="Times New Roman" charset="0"/>
              </a:rPr>
              <a:t>Pre-diabetes, Diabetes, Obesity, Metabolic Syndrome, Heart Disease, Stroke, Depression, Autoimmunity, Alzheimer</a:t>
            </a:r>
            <a:r>
              <a:rPr lang="ja-JP" altLang="en-US" sz="1600">
                <a:solidFill>
                  <a:srgbClr val="161616"/>
                </a:solidFill>
                <a:latin typeface="Times New Roman" charset="0"/>
                <a:cs typeface="Times New Roman" charset="0"/>
              </a:rPr>
              <a:t>’</a:t>
            </a:r>
            <a:r>
              <a:rPr lang="en-US" altLang="ja-JP" sz="1600">
                <a:solidFill>
                  <a:srgbClr val="161616"/>
                </a:solidFill>
                <a:latin typeface="Times New Roman" charset="0"/>
                <a:cs typeface="Times New Roman" charset="0"/>
              </a:rPr>
              <a:t>s, Cancer, Fibromyalgia, Chronic fatigue</a:t>
            </a:r>
          </a:p>
          <a:p>
            <a:pPr algn="ctr"/>
            <a:r>
              <a:rPr lang="en-US" sz="1600">
                <a:solidFill>
                  <a:srgbClr val="161616"/>
                </a:solidFill>
                <a:latin typeface="Times New Roman" charset="0"/>
                <a:cs typeface="Times New Roman" charset="0"/>
              </a:rPr>
              <a:t>PS, MS,, GAD, PTSD, Autism spectrum</a:t>
            </a:r>
          </a:p>
        </p:txBody>
      </p: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p:nvPr/>
        </p:nvSpPr>
        <p:spPr bwMode="auto">
          <a:xfrm>
            <a:off x="6172200" y="3657600"/>
            <a:ext cx="228600" cy="9144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5" name="Up-Down Arrow 14"/>
          <p:cNvSpPr/>
          <p:nvPr/>
        </p:nvSpPr>
        <p:spPr bwMode="auto">
          <a:xfrm>
            <a:off x="6096000" y="1371600"/>
            <a:ext cx="2286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990600" y="1219200"/>
            <a:ext cx="3810000" cy="1143000"/>
          </a:xfrm>
        </p:spPr>
        <p:txBody>
          <a:bodyPr/>
          <a:lstStyle/>
          <a:p>
            <a:pPr algn="ctr"/>
            <a:r>
              <a:rPr lang="en-US" dirty="0">
                <a:solidFill>
                  <a:srgbClr val="800000"/>
                </a:solidFill>
                <a:latin typeface="Baskerville" charset="0"/>
                <a:ea typeface="ＭＳ Ｐゴシック" charset="0"/>
              </a:rPr>
              <a:t>What are the conditions of your soil?</a:t>
            </a:r>
          </a:p>
        </p:txBody>
      </p:sp>
      <p:sp>
        <p:nvSpPr>
          <p:cNvPr id="3" name="Content Placeholder 2"/>
          <p:cNvSpPr>
            <a:spLocks noGrp="1"/>
          </p:cNvSpPr>
          <p:nvPr>
            <p:ph idx="1"/>
          </p:nvPr>
        </p:nvSpPr>
        <p:spPr>
          <a:xfrm>
            <a:off x="381000" y="3733800"/>
            <a:ext cx="7772400" cy="2209800"/>
          </a:xfrm>
        </p:spPr>
        <p:txBody>
          <a:bodyPr/>
          <a:lstStyle/>
          <a:p>
            <a:pPr marL="457200" indent="-457200">
              <a:buFont typeface="Akzidenz-Grotesk Std Med" charset="0"/>
              <a:buAutoNum type="arabicPeriod"/>
            </a:pPr>
            <a:r>
              <a:rPr lang="en-US" dirty="0">
                <a:latin typeface="Times New Roman" charset="0"/>
                <a:ea typeface="ＭＳ Ｐゴシック" charset="0"/>
              </a:rPr>
              <a:t>What am I getting too much of that is </a:t>
            </a:r>
            <a:r>
              <a:rPr lang="en-US" b="1" i="1" dirty="0" smtClean="0">
                <a:latin typeface="Times New Roman" charset="0"/>
                <a:ea typeface="ＭＳ Ｐゴシック" charset="0"/>
              </a:rPr>
              <a:t>promoting inflammation</a:t>
            </a:r>
            <a:r>
              <a:rPr lang="en-US" dirty="0" smtClean="0">
                <a:latin typeface="Times New Roman" charset="0"/>
                <a:ea typeface="ＭＳ Ｐゴシック" charset="0"/>
              </a:rPr>
              <a:t> </a:t>
            </a:r>
            <a:r>
              <a:rPr lang="en-US" dirty="0">
                <a:latin typeface="Times New Roman" charset="0"/>
                <a:ea typeface="ＭＳ Ｐゴシック" charset="0"/>
              </a:rPr>
              <a:t>and how can I reduce it?</a:t>
            </a:r>
          </a:p>
          <a:p>
            <a:pPr marL="457200" indent="-457200">
              <a:buFont typeface="Akzidenz-Grotesk Std Med" charset="0"/>
              <a:buAutoNum type="arabicPeriod"/>
            </a:pPr>
            <a:r>
              <a:rPr lang="en-US" dirty="0">
                <a:latin typeface="Times New Roman" charset="0"/>
                <a:ea typeface="ＭＳ Ｐゴシック" charset="0"/>
              </a:rPr>
              <a:t>What do I need more of that I am not getting to </a:t>
            </a:r>
            <a:r>
              <a:rPr lang="en-US" b="1" i="1" dirty="0" smtClean="0">
                <a:latin typeface="Times New Roman" charset="0"/>
                <a:ea typeface="ＭＳ Ｐゴシック" charset="0"/>
              </a:rPr>
              <a:t>reduce inflammation</a:t>
            </a:r>
            <a:r>
              <a:rPr lang="en-US" dirty="0" smtClean="0">
                <a:latin typeface="Times New Roman" charset="0"/>
                <a:ea typeface="ＭＳ Ｐゴシック" charset="0"/>
              </a:rPr>
              <a:t> </a:t>
            </a:r>
            <a:r>
              <a:rPr lang="en-US" dirty="0">
                <a:latin typeface="Times New Roman" charset="0"/>
                <a:ea typeface="ＭＳ Ｐゴシック" charset="0"/>
              </a:rPr>
              <a:t>and how can I bring more of it in</a:t>
            </a:r>
            <a:r>
              <a:rPr lang="en-US" dirty="0" smtClean="0">
                <a:latin typeface="Times New Roman" charset="0"/>
                <a:ea typeface="ＭＳ Ｐゴシック" charset="0"/>
              </a:rPr>
              <a:t>?</a:t>
            </a:r>
            <a:endParaRPr lang="en-US" dirty="0">
              <a:latin typeface="Times New Roman" charset="0"/>
              <a:ea typeface="ＭＳ Ｐゴシック" charset="0"/>
            </a:endParaRP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
            <a:ext cx="33432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762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228600" y="304800"/>
            <a:ext cx="2292350" cy="1066800"/>
          </a:xfrm>
        </p:spPr>
        <p:txBody>
          <a:bodyPr/>
          <a:lstStyle/>
          <a:p>
            <a:pPr eaLnBrk="1" hangingPunct="1"/>
            <a:r>
              <a:rPr lang="en-US" dirty="0">
                <a:solidFill>
                  <a:srgbClr val="800000"/>
                </a:solidFill>
                <a:latin typeface="Times New Roman" charset="0"/>
                <a:ea typeface="ＭＳ Ｐゴシック" charset="0"/>
                <a:cs typeface="ＭＳ Ｐゴシック" charset="0"/>
              </a:rPr>
              <a:t>Inflammation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304800"/>
            <a:ext cx="47752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3627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4350" y="2362200"/>
            <a:ext cx="608965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41148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411788"/>
            <a:ext cx="63309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038600"/>
            <a:ext cx="3530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438400"/>
            <a:ext cx="341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301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295400"/>
            <a:ext cx="6604000" cy="3556000"/>
          </a:xfrm>
          <a:prstGeom prst="rect">
            <a:avLst/>
          </a:prstGeom>
        </p:spPr>
      </p:pic>
    </p:spTree>
    <p:extLst>
      <p:ext uri="{BB962C8B-B14F-4D97-AF65-F5344CB8AC3E}">
        <p14:creationId xmlns:p14="http://schemas.microsoft.com/office/powerpoint/2010/main" val="10065960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endParaRPr lang="en-US">
              <a:latin typeface="Baskerville" charset="0"/>
              <a:ea typeface="ＭＳ Ｐゴシック" charset="0"/>
              <a:cs typeface="ＭＳ Ｐゴシック" charset="0"/>
            </a:endParaRPr>
          </a:p>
        </p:txBody>
      </p:sp>
      <p:sp>
        <p:nvSpPr>
          <p:cNvPr id="14338" name="Rectangle 2"/>
          <p:cNvSpPr>
            <a:spLocks noGrp="1" noChangeArrowheads="1"/>
          </p:cNvSpPr>
          <p:nvPr>
            <p:ph type="body" idx="1"/>
          </p:nvPr>
        </p:nvSpPr>
        <p:spPr/>
        <p:txBody>
          <a:bodyPr/>
          <a:lstStyle/>
          <a:p>
            <a:pPr marL="469900">
              <a:buFontTx/>
              <a:buBlip>
                <a:blip r:embed="rId2"/>
              </a:buBlip>
            </a:pPr>
            <a:endParaRPr lang="en-US">
              <a:latin typeface="Times New Roman" charset="0"/>
              <a:ea typeface="ＭＳ Ｐゴシック" charset="0"/>
              <a:cs typeface="ＭＳ Ｐゴシック"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7009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0" name="Text Box 4"/>
          <p:cNvSpPr txBox="1">
            <a:spLocks noChangeArrowheads="1"/>
          </p:cNvSpPr>
          <p:nvPr/>
        </p:nvSpPr>
        <p:spPr bwMode="auto">
          <a:xfrm>
            <a:off x="4456113" y="6532563"/>
            <a:ext cx="22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1589F12B-DB3B-DE45-9CE5-720DE88BD4D0}" type="slidenum">
              <a:rPr lang="en-US" sz="1100"/>
              <a:pPr/>
              <a:t>14</a:t>
            </a:fld>
            <a:endParaRPr lang="en-US" sz="1100"/>
          </a:p>
        </p:txBody>
      </p:sp>
      <p:sp>
        <p:nvSpPr>
          <p:cNvPr id="14341" name="TextBox 5"/>
          <p:cNvSpPr txBox="1">
            <a:spLocks noChangeArrowheads="1"/>
          </p:cNvSpPr>
          <p:nvPr/>
        </p:nvSpPr>
        <p:spPr bwMode="auto">
          <a:xfrm>
            <a:off x="533400" y="63246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800">
                <a:latin typeface="Times New Roman" charset="0"/>
                <a:cs typeface="Times New Roman" charset="0"/>
              </a:rPr>
              <a:t>Slide courtesy Jeanne Wallace PhD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lstStyle/>
          <a:p>
            <a:endParaRPr lang="en-US">
              <a:latin typeface="Baskerville" pitchFamily="-1" charset="0"/>
              <a:ea typeface="ＭＳ Ｐゴシック" pitchFamily="-1" charset="-128"/>
            </a:endParaRPr>
          </a:p>
        </p:txBody>
      </p:sp>
      <p:sp>
        <p:nvSpPr>
          <p:cNvPr id="33795" name="Rectangle 2"/>
          <p:cNvSpPr>
            <a:spLocks noGrp="1" noChangeArrowheads="1"/>
          </p:cNvSpPr>
          <p:nvPr>
            <p:ph type="body" idx="1"/>
          </p:nvPr>
        </p:nvSpPr>
        <p:spPr/>
        <p:txBody>
          <a:bodyPr/>
          <a:lstStyle/>
          <a:p>
            <a:pPr marL="469900">
              <a:buFontTx/>
              <a:buBlip>
                <a:blip r:embed="rId2"/>
              </a:buBlip>
            </a:pPr>
            <a:endParaRPr lang="en-US">
              <a:latin typeface="Times New Roman" pitchFamily="-1" charset="0"/>
              <a:ea typeface="ＭＳ Ｐゴシック" pitchFamily="-1" charset="-128"/>
            </a:endParaRPr>
          </a:p>
        </p:txBody>
      </p:sp>
      <p:pic>
        <p:nvPicPr>
          <p:cNvPr id="33796" name="Picture 3"/>
          <p:cNvPicPr>
            <a:picLocks noChangeAspect="1" noChangeArrowheads="1"/>
          </p:cNvPicPr>
          <p:nvPr/>
        </p:nvPicPr>
        <p:blipFill>
          <a:blip r:embed="rId3"/>
          <a:srcRect/>
          <a:stretch>
            <a:fillRect/>
          </a:stretch>
        </p:blipFill>
        <p:spPr bwMode="auto">
          <a:xfrm>
            <a:off x="152400" y="0"/>
            <a:ext cx="8991600" cy="6269038"/>
          </a:xfrm>
          <a:prstGeom prst="rect">
            <a:avLst/>
          </a:prstGeom>
          <a:noFill/>
          <a:ln w="12700">
            <a:noFill/>
            <a:miter lim="800000"/>
            <a:headEnd/>
            <a:tailEnd/>
          </a:ln>
        </p:spPr>
      </p:pic>
      <p:sp>
        <p:nvSpPr>
          <p:cNvPr id="33797" name="Text Box 4"/>
          <p:cNvSpPr txBox="1">
            <a:spLocks noChangeArrowheads="1"/>
          </p:cNvSpPr>
          <p:nvPr/>
        </p:nvSpPr>
        <p:spPr bwMode="auto">
          <a:xfrm>
            <a:off x="4456113" y="6532563"/>
            <a:ext cx="222250" cy="231775"/>
          </a:xfrm>
          <a:prstGeom prst="rect">
            <a:avLst/>
          </a:prstGeom>
          <a:noFill/>
          <a:ln w="12700">
            <a:noFill/>
            <a:miter lim="800000"/>
            <a:headEnd/>
            <a:tailEnd/>
          </a:ln>
        </p:spPr>
        <p:txBody>
          <a:bodyPr wrap="none" lIns="64291" tIns="32146" rIns="64291" bIns="32146">
            <a:prstTxWarp prst="textNoShape">
              <a:avLst/>
            </a:prstTxWarp>
          </a:bodyPr>
          <a:lstStyle/>
          <a:p>
            <a:fld id="{335C1C95-53E8-814F-829F-F43679E40BDE}" type="slidenum">
              <a:rPr lang="en-US" sz="1100">
                <a:ea typeface="Cochin" pitchFamily="-1" charset="0"/>
                <a:cs typeface="Cochin" pitchFamily="-1" charset="0"/>
              </a:rPr>
              <a:pPr/>
              <a:t>15</a:t>
            </a:fld>
            <a:endParaRPr lang="en-US" sz="1100">
              <a:ea typeface="Cochin" pitchFamily="-1" charset="0"/>
              <a:cs typeface="Cochin" pitchFamily="-1" charset="0"/>
            </a:endParaRPr>
          </a:p>
        </p:txBody>
      </p:sp>
    </p:spTree>
    <p:extLst>
      <p:ext uri="{BB962C8B-B14F-4D97-AF65-F5344CB8AC3E}">
        <p14:creationId xmlns:p14="http://schemas.microsoft.com/office/powerpoint/2010/main" val="2956979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ChangeArrowheads="1"/>
          </p:cNvSpPr>
          <p:nvPr>
            <p:ph type="title"/>
          </p:nvPr>
        </p:nvSpPr>
        <p:spPr/>
        <p:txBody>
          <a:bodyPr/>
          <a:lstStyle/>
          <a:p>
            <a:endParaRPr lang="en-US">
              <a:latin typeface="Baskerville" charset="0"/>
            </a:endParaRPr>
          </a:p>
        </p:txBody>
      </p:sp>
      <p:sp>
        <p:nvSpPr>
          <p:cNvPr id="163843" name="Rectangle 2"/>
          <p:cNvSpPr>
            <a:spLocks noGrp="1" noChangeArrowheads="1"/>
          </p:cNvSpPr>
          <p:nvPr>
            <p:ph type="body" idx="1"/>
          </p:nvPr>
        </p:nvSpPr>
        <p:spPr/>
        <p:txBody>
          <a:bodyPr/>
          <a:lstStyle/>
          <a:p>
            <a:pPr marL="469900">
              <a:buFontTx/>
              <a:buBlip>
                <a:blip r:embed="rId2"/>
              </a:buBlip>
            </a:pPr>
            <a:endParaRPr lang="en-US">
              <a:latin typeface="Times New Roman" charset="0"/>
            </a:endParaRPr>
          </a:p>
        </p:txBody>
      </p:sp>
      <p:pic>
        <p:nvPicPr>
          <p:cNvPr id="163844" name="Picture 3"/>
          <p:cNvPicPr>
            <a:picLocks noChangeAspect="1" noChangeArrowheads="1"/>
          </p:cNvPicPr>
          <p:nvPr/>
        </p:nvPicPr>
        <p:blipFill>
          <a:blip r:embed="rId3"/>
          <a:srcRect/>
          <a:stretch>
            <a:fillRect/>
          </a:stretch>
        </p:blipFill>
        <p:spPr bwMode="auto">
          <a:xfrm>
            <a:off x="0" y="0"/>
            <a:ext cx="9144000" cy="6280150"/>
          </a:xfrm>
          <a:prstGeom prst="rect">
            <a:avLst/>
          </a:prstGeom>
          <a:noFill/>
          <a:ln w="12700">
            <a:noFill/>
            <a:miter lim="800000"/>
            <a:headEnd/>
            <a:tailEnd/>
          </a:ln>
        </p:spPr>
      </p:pic>
      <p:sp>
        <p:nvSpPr>
          <p:cNvPr id="163845" name="Text Box 4"/>
          <p:cNvSpPr txBox="1">
            <a:spLocks noChangeArrowheads="1"/>
          </p:cNvSpPr>
          <p:nvPr/>
        </p:nvSpPr>
        <p:spPr bwMode="auto">
          <a:xfrm>
            <a:off x="4456113" y="6532563"/>
            <a:ext cx="222250" cy="231775"/>
          </a:xfrm>
          <a:prstGeom prst="rect">
            <a:avLst/>
          </a:prstGeom>
          <a:noFill/>
          <a:ln w="12700">
            <a:noFill/>
            <a:miter lim="800000"/>
            <a:headEnd/>
            <a:tailEnd/>
          </a:ln>
        </p:spPr>
        <p:txBody>
          <a:bodyPr wrap="none" lIns="64291" tIns="32146" rIns="64291" bIns="32146">
            <a:prstTxWarp prst="textNoShape">
              <a:avLst/>
            </a:prstTxWarp>
          </a:bodyPr>
          <a:lstStyle/>
          <a:p>
            <a:fld id="{41A780D1-3F16-0F4C-9BC8-68F9CA445776}" type="slidenum">
              <a:rPr lang="en-US" sz="1100">
                <a:ea typeface="Cochin" charset="0"/>
                <a:cs typeface="Cochin" charset="0"/>
              </a:rPr>
              <a:pPr/>
              <a:t>16</a:t>
            </a:fld>
            <a:endParaRPr lang="en-US" sz="1100">
              <a:ea typeface="Cochin" charset="0"/>
              <a:cs typeface="Cochin" charset="0"/>
            </a:endParaRPr>
          </a:p>
        </p:txBody>
      </p:sp>
      <p:sp>
        <p:nvSpPr>
          <p:cNvPr id="6" name="TextBox 5"/>
          <p:cNvSpPr txBox="1"/>
          <p:nvPr/>
        </p:nvSpPr>
        <p:spPr>
          <a:xfrm>
            <a:off x="1066800" y="381000"/>
            <a:ext cx="7162800" cy="523220"/>
          </a:xfrm>
          <a:prstGeom prst="rect">
            <a:avLst/>
          </a:prstGeom>
          <a:solidFill>
            <a:schemeClr val="bg1"/>
          </a:solidFill>
        </p:spPr>
        <p:txBody>
          <a:bodyPr wrap="square" rtlCol="0">
            <a:spAutoFit/>
          </a:bodyPr>
          <a:lstStyle/>
          <a:p>
            <a:pPr algn="ctr"/>
            <a:r>
              <a:rPr lang="en-US" sz="2800" b="1" dirty="0" smtClean="0">
                <a:latin typeface="Times New Roman"/>
                <a:cs typeface="Times New Roman"/>
              </a:rPr>
              <a:t>NF-κB: </a:t>
            </a:r>
            <a:r>
              <a:rPr lang="en-US" sz="2800" dirty="0" smtClean="0">
                <a:solidFill>
                  <a:srgbClr val="800000"/>
                </a:solidFill>
                <a:latin typeface="Times New Roman"/>
                <a:cs typeface="Times New Roman"/>
              </a:rPr>
              <a:t>Inflammation’s “Master Switch”</a:t>
            </a:r>
            <a:endParaRPr lang="en-US" sz="2800" dirty="0">
              <a:solidFill>
                <a:srgbClr val="800000"/>
              </a:solidFill>
              <a:latin typeface="Times New Roman"/>
              <a:cs typeface="Times New Roman"/>
            </a:endParaRPr>
          </a:p>
        </p:txBody>
      </p:sp>
      <p:sp>
        <p:nvSpPr>
          <p:cNvPr id="7" name="TextBox 6"/>
          <p:cNvSpPr txBox="1"/>
          <p:nvPr/>
        </p:nvSpPr>
        <p:spPr>
          <a:xfrm>
            <a:off x="0" y="1066800"/>
            <a:ext cx="2743200" cy="5416868"/>
          </a:xfrm>
          <a:prstGeom prst="rect">
            <a:avLst/>
          </a:prstGeom>
          <a:solidFill>
            <a:schemeClr val="bg1"/>
          </a:solidFill>
        </p:spPr>
        <p:txBody>
          <a:bodyPr wrap="square" rtlCol="0">
            <a:spAutoFit/>
          </a:bodyPr>
          <a:lstStyle/>
          <a:p>
            <a:pPr>
              <a:buFont typeface="Arial"/>
              <a:buChar char="•"/>
            </a:pPr>
            <a:r>
              <a:rPr lang="en-US" sz="1600" b="1" dirty="0" smtClean="0">
                <a:latin typeface="Times New Roman"/>
                <a:cs typeface="Times New Roman"/>
              </a:rPr>
              <a:t> </a:t>
            </a:r>
            <a:r>
              <a:rPr lang="en-US" sz="1500" b="1" dirty="0" smtClean="0">
                <a:latin typeface="Times New Roman"/>
                <a:cs typeface="Times New Roman"/>
              </a:rPr>
              <a:t>Nuclear transcription factor</a:t>
            </a:r>
          </a:p>
          <a:p>
            <a:endParaRPr lang="en-US" sz="1500" b="1" dirty="0" smtClean="0">
              <a:latin typeface="Times New Roman"/>
              <a:cs typeface="Times New Roman"/>
            </a:endParaRPr>
          </a:p>
          <a:p>
            <a:pPr>
              <a:buFont typeface="Arial"/>
              <a:buChar char="•"/>
            </a:pPr>
            <a:r>
              <a:rPr lang="en-US" sz="1500" b="1" dirty="0" smtClean="0">
                <a:latin typeface="Times New Roman"/>
                <a:cs typeface="Times New Roman"/>
              </a:rPr>
              <a:t> Triggered by diet, stress, environmental toxins, visceral fat, infections, intestinal barrier integrity disruption, oxidized LDL, free radicals, vitamin D deficiency, altered </a:t>
            </a:r>
            <a:r>
              <a:rPr lang="en-US" sz="1500" b="1" dirty="0" err="1" smtClean="0">
                <a:latin typeface="Times New Roman"/>
                <a:cs typeface="Times New Roman"/>
              </a:rPr>
              <a:t>microbiome</a:t>
            </a:r>
            <a:r>
              <a:rPr lang="en-US" sz="1500" b="1" dirty="0" smtClean="0">
                <a:latin typeface="Times New Roman"/>
                <a:cs typeface="Times New Roman"/>
              </a:rPr>
              <a:t>, LPS, inflammation from other sources</a:t>
            </a:r>
          </a:p>
          <a:p>
            <a:endParaRPr lang="en-US" sz="1500" b="1" dirty="0" smtClean="0">
              <a:latin typeface="Times New Roman"/>
              <a:cs typeface="Times New Roman"/>
            </a:endParaRPr>
          </a:p>
          <a:p>
            <a:pPr>
              <a:buFont typeface="Arial"/>
              <a:buChar char="•"/>
            </a:pPr>
            <a:r>
              <a:rPr lang="en-US" sz="1500" b="1" dirty="0" smtClean="0">
                <a:latin typeface="Times New Roman"/>
                <a:cs typeface="Times New Roman"/>
              </a:rPr>
              <a:t> Up-regulates expression of 400+ genes involved with cytokine production, cell proliferation, apoptosis, angiogenesis</a:t>
            </a:r>
          </a:p>
          <a:p>
            <a:endParaRPr lang="en-US" sz="1500" b="1" dirty="0" smtClean="0">
              <a:latin typeface="Times New Roman"/>
              <a:cs typeface="Times New Roman"/>
            </a:endParaRPr>
          </a:p>
          <a:p>
            <a:pPr>
              <a:buFont typeface="Arial"/>
              <a:buChar char="•"/>
            </a:pPr>
            <a:r>
              <a:rPr lang="en-US" sz="1500" b="1" dirty="0" smtClean="0">
                <a:latin typeface="Times New Roman"/>
                <a:cs typeface="Times New Roman"/>
              </a:rPr>
              <a:t> Exercise, </a:t>
            </a:r>
            <a:r>
              <a:rPr lang="en-US" sz="1500" b="1" dirty="0" err="1" smtClean="0">
                <a:latin typeface="Times New Roman"/>
                <a:cs typeface="Times New Roman"/>
              </a:rPr>
              <a:t>meditation,Vitamin</a:t>
            </a:r>
            <a:r>
              <a:rPr lang="en-US" sz="1500" b="1" dirty="0" smtClean="0">
                <a:latin typeface="Times New Roman"/>
                <a:cs typeface="Times New Roman"/>
              </a:rPr>
              <a:t> D, Spices e.g. turmeric and many plant </a:t>
            </a:r>
            <a:r>
              <a:rPr lang="en-US" sz="1500" b="1" dirty="0" err="1" smtClean="0">
                <a:latin typeface="Times New Roman"/>
                <a:cs typeface="Times New Roman"/>
              </a:rPr>
              <a:t>flavonoids</a:t>
            </a:r>
            <a:r>
              <a:rPr lang="en-US" sz="1500" b="1" dirty="0" smtClean="0">
                <a:latin typeface="Times New Roman"/>
                <a:cs typeface="Times New Roman"/>
              </a:rPr>
              <a:t> shown to inhibit NF-κB in vitro and in vivo</a:t>
            </a:r>
            <a:endParaRPr lang="en-US" sz="1500" b="1" dirty="0">
              <a:latin typeface="Times New Roman"/>
              <a:cs typeface="Times New Roman"/>
            </a:endParaRPr>
          </a:p>
        </p:txBody>
      </p:sp>
      <p:pic>
        <p:nvPicPr>
          <p:cNvPr id="8" name="Picture 7"/>
          <p:cNvPicPr>
            <a:picLocks noChangeAspect="1"/>
          </p:cNvPicPr>
          <p:nvPr/>
        </p:nvPicPr>
        <p:blipFill>
          <a:blip r:embed="rId4"/>
          <a:stretch>
            <a:fillRect/>
          </a:stretch>
        </p:blipFill>
        <p:spPr>
          <a:xfrm>
            <a:off x="2775857" y="1143000"/>
            <a:ext cx="6368143" cy="3429000"/>
          </a:xfrm>
          <a:prstGeom prst="rect">
            <a:avLst/>
          </a:prstGeom>
        </p:spPr>
      </p:pic>
      <p:sp>
        <p:nvSpPr>
          <p:cNvPr id="10" name="Oval 9"/>
          <p:cNvSpPr/>
          <p:nvPr/>
        </p:nvSpPr>
        <p:spPr bwMode="auto">
          <a:xfrm>
            <a:off x="5029200" y="2362200"/>
            <a:ext cx="1752600" cy="914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
        <p:nvSpPr>
          <p:cNvPr id="11" name="TextBox 10"/>
          <p:cNvSpPr txBox="1"/>
          <p:nvPr/>
        </p:nvSpPr>
        <p:spPr>
          <a:xfrm>
            <a:off x="5257800" y="2514600"/>
            <a:ext cx="1066800" cy="461665"/>
          </a:xfrm>
          <a:prstGeom prst="rect">
            <a:avLst/>
          </a:prstGeom>
          <a:noFill/>
        </p:spPr>
        <p:txBody>
          <a:bodyPr wrap="square" rtlCol="0">
            <a:spAutoFit/>
          </a:bodyPr>
          <a:lstStyle/>
          <a:p>
            <a:r>
              <a:rPr lang="en-US" dirty="0" smtClean="0">
                <a:latin typeface="Times New Roman"/>
                <a:cs typeface="Times New Roman"/>
              </a:rPr>
              <a:t>NF-κB</a:t>
            </a:r>
            <a:endParaRPr lang="en-US" dirty="0">
              <a:latin typeface="Times New Roman"/>
              <a:cs typeface="Times New Roman"/>
            </a:endParaRPr>
          </a:p>
        </p:txBody>
      </p:sp>
    </p:spTree>
    <p:extLst>
      <p:ext uri="{BB962C8B-B14F-4D97-AF65-F5344CB8AC3E}">
        <p14:creationId xmlns:p14="http://schemas.microsoft.com/office/powerpoint/2010/main" val="3853609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52400" y="228600"/>
            <a:ext cx="8382000" cy="1143000"/>
          </a:xfrm>
        </p:spPr>
        <p:txBody>
          <a:bodyPr/>
          <a:lstStyle/>
          <a:p>
            <a:pPr algn="l"/>
            <a:r>
              <a:rPr lang="en-US" sz="3200" dirty="0">
                <a:solidFill>
                  <a:srgbClr val="800000"/>
                </a:solidFill>
                <a:latin typeface="Times New Roman" charset="0"/>
                <a:ea typeface="ＭＳ Ｐゴシック" charset="0"/>
              </a:rPr>
              <a:t>Nrf2 activation…a critical intracellular defense</a:t>
            </a:r>
          </a:p>
        </p:txBody>
      </p:sp>
      <p:pic>
        <p:nvPicPr>
          <p:cNvPr id="30722" name="Content Placeholder 3" descr="nrf2_EN.gif"/>
          <p:cNvPicPr>
            <a:picLocks noGrp="1" noChangeAspect="1"/>
          </p:cNvPicPr>
          <p:nvPr>
            <p:ph idx="1"/>
          </p:nvPr>
        </p:nvPicPr>
        <p:blipFill>
          <a:blip r:embed="rId2">
            <a:extLst>
              <a:ext uri="{28A0092B-C50C-407E-A947-70E740481C1C}">
                <a14:useLocalDpi xmlns:a14="http://schemas.microsoft.com/office/drawing/2010/main" val="0"/>
              </a:ext>
            </a:extLst>
          </a:blip>
          <a:srcRect t="-9856" b="-9856"/>
          <a:stretch>
            <a:fillRect/>
          </a:stretch>
        </p:blipFill>
        <p:spPr>
          <a:xfrm>
            <a:off x="258763" y="1600200"/>
            <a:ext cx="8229600" cy="4525963"/>
          </a:xfrm>
        </p:spPr>
      </p:pic>
      <p:sp>
        <p:nvSpPr>
          <p:cNvPr id="30723" name="TextBox 4"/>
          <p:cNvSpPr txBox="1">
            <a:spLocks noChangeArrowheads="1"/>
          </p:cNvSpPr>
          <p:nvPr/>
        </p:nvSpPr>
        <p:spPr bwMode="auto">
          <a:xfrm>
            <a:off x="6391275" y="1066800"/>
            <a:ext cx="21431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 Exercise</a:t>
            </a:r>
            <a:endParaRPr lang="en-US" sz="2000" dirty="0">
              <a:latin typeface="Times New Roman" charset="0"/>
              <a:cs typeface="Times New Roman" charset="0"/>
            </a:endParaRPr>
          </a:p>
          <a:p>
            <a:pPr eaLnBrk="1" hangingPunct="1">
              <a:buFont typeface="Arial" charset="0"/>
              <a:buChar char="•"/>
            </a:pPr>
            <a:r>
              <a:rPr lang="en-US" sz="2000" dirty="0" smtClean="0">
                <a:latin typeface="Times New Roman" charset="0"/>
                <a:cs typeface="Times New Roman" charset="0"/>
              </a:rPr>
              <a:t> Meditation</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EGCG</a:t>
            </a:r>
          </a:p>
          <a:p>
            <a:pPr eaLnBrk="1" hangingPunct="1">
              <a:buFont typeface="Arial" charset="0"/>
              <a:buChar char="•"/>
            </a:pPr>
            <a:r>
              <a:rPr lang="en-US" sz="2000" dirty="0">
                <a:latin typeface="Times New Roman" charset="0"/>
                <a:cs typeface="Times New Roman" charset="0"/>
              </a:rPr>
              <a:t> Resveratrol</a:t>
            </a:r>
          </a:p>
          <a:p>
            <a:pPr eaLnBrk="1" hangingPunct="1">
              <a:buFont typeface="Arial" charset="0"/>
              <a:buChar char="•"/>
            </a:pPr>
            <a:r>
              <a:rPr lang="en-US" sz="2000" dirty="0">
                <a:latin typeface="Times New Roman" charset="0"/>
                <a:cs typeface="Times New Roman" charset="0"/>
              </a:rPr>
              <a:t> Coffee</a:t>
            </a:r>
          </a:p>
          <a:p>
            <a:pPr eaLnBrk="1" hangingPunct="1">
              <a:buFont typeface="Arial" charset="0"/>
              <a:buChar char="•"/>
            </a:pPr>
            <a:r>
              <a:rPr lang="en-US" sz="2000" dirty="0">
                <a:latin typeface="Times New Roman" charset="0"/>
                <a:cs typeface="Times New Roman" charset="0"/>
              </a:rPr>
              <a:t> </a:t>
            </a:r>
            <a:r>
              <a:rPr lang="en-US" sz="2000" dirty="0" err="1">
                <a:latin typeface="Times New Roman" charset="0"/>
                <a:cs typeface="Times New Roman" charset="0"/>
              </a:rPr>
              <a:t>Sulfurophane</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a:t>
            </a:r>
            <a:r>
              <a:rPr lang="en-US" sz="2000" dirty="0" err="1">
                <a:latin typeface="Times New Roman" charset="0"/>
                <a:cs typeface="Times New Roman" charset="0"/>
              </a:rPr>
              <a:t>Curcumin</a:t>
            </a:r>
            <a:endParaRPr lang="en-US" sz="2000" dirty="0">
              <a:latin typeface="Times New Roman" charset="0"/>
              <a:cs typeface="Times New Roman" charset="0"/>
            </a:endParaRPr>
          </a:p>
          <a:p>
            <a:pPr eaLnBrk="1" hangingPunct="1">
              <a:buFont typeface="Arial" charset="0"/>
              <a:buChar char="•"/>
            </a:pPr>
            <a:endParaRPr lang="en-US" sz="2000" dirty="0">
              <a:latin typeface="Times New Roman" charset="0"/>
              <a:cs typeface="Times New Roman" charset="0"/>
            </a:endParaRPr>
          </a:p>
        </p:txBody>
      </p:sp>
    </p:spTree>
    <p:extLst>
      <p:ext uri="{BB962C8B-B14F-4D97-AF65-F5344CB8AC3E}">
        <p14:creationId xmlns:p14="http://schemas.microsoft.com/office/powerpoint/2010/main" val="34311497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1600200" y="47244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3200">
                <a:latin typeface="Times New Roman" charset="0"/>
                <a:cs typeface="Times New Roman" charset="0"/>
              </a:rPr>
              <a:t>Food and Inflammation</a:t>
            </a:r>
          </a:p>
        </p:txBody>
      </p:sp>
      <p:pic>
        <p:nvPicPr>
          <p:cNvPr id="153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9309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81000" y="457200"/>
            <a:ext cx="7391400" cy="1066800"/>
          </a:xfrm>
        </p:spPr>
        <p:txBody>
          <a:bodyPr/>
          <a:lstStyle/>
          <a:p>
            <a:pPr algn="ctr" eaLnBrk="1" hangingPunct="1"/>
            <a:r>
              <a:rPr lang="en-US" dirty="0">
                <a:solidFill>
                  <a:srgbClr val="800000"/>
                </a:solidFill>
                <a:ea typeface="ＭＳ Ｐゴシック" charset="0"/>
                <a:cs typeface="ＭＳ Ｐゴシック" charset="0"/>
              </a:rPr>
              <a:t>Changes in </a:t>
            </a:r>
            <a:r>
              <a:rPr lang="en-US" dirty="0" smtClean="0">
                <a:solidFill>
                  <a:srgbClr val="800000"/>
                </a:solidFill>
                <a:ea typeface="ＭＳ Ｐゴシック" charset="0"/>
                <a:cs typeface="ＭＳ Ｐゴシック" charset="0"/>
              </a:rPr>
              <a:t>Our </a:t>
            </a:r>
            <a:r>
              <a:rPr lang="en-US" dirty="0">
                <a:solidFill>
                  <a:srgbClr val="800000"/>
                </a:solidFill>
                <a:ea typeface="ＭＳ Ｐゴシック" charset="0"/>
                <a:cs typeface="ＭＳ Ｐゴシック" charset="0"/>
              </a:rPr>
              <a:t>D</a:t>
            </a:r>
            <a:r>
              <a:rPr lang="en-US" dirty="0" smtClean="0">
                <a:solidFill>
                  <a:srgbClr val="800000"/>
                </a:solidFill>
                <a:ea typeface="ＭＳ Ｐゴシック" charset="0"/>
                <a:cs typeface="ＭＳ Ｐゴシック" charset="0"/>
              </a:rPr>
              <a:t>iet </a:t>
            </a:r>
            <a:r>
              <a:rPr lang="en-US" dirty="0">
                <a:solidFill>
                  <a:srgbClr val="800000"/>
                </a:solidFill>
                <a:ea typeface="ＭＳ Ｐゴシック" charset="0"/>
                <a:cs typeface="ＭＳ Ｐゴシック" charset="0"/>
              </a:rPr>
              <a:t>that Trigger Inflammation</a:t>
            </a:r>
          </a:p>
        </p:txBody>
      </p:sp>
      <p:sp>
        <p:nvSpPr>
          <p:cNvPr id="19458" name="Rectangle 3"/>
          <p:cNvSpPr>
            <a:spLocks noGrp="1" noChangeArrowheads="1"/>
          </p:cNvSpPr>
          <p:nvPr>
            <p:ph type="body" idx="1"/>
          </p:nvPr>
        </p:nvSpPr>
        <p:spPr>
          <a:xfrm>
            <a:off x="152400" y="1752600"/>
            <a:ext cx="8991600" cy="4246563"/>
          </a:xfrm>
        </p:spPr>
        <p:txBody>
          <a:bodyPr/>
          <a:lstStyle/>
          <a:p>
            <a:pPr eaLnBrk="1" hangingPunct="1">
              <a:lnSpc>
                <a:spcPct val="80000"/>
              </a:lnSpc>
              <a:buFont typeface="Wingdings" charset="0"/>
              <a:buChar char="§"/>
            </a:pPr>
            <a:r>
              <a:rPr lang="en-US" dirty="0">
                <a:ea typeface="ＭＳ Ｐゴシック" charset="0"/>
                <a:cs typeface="ＭＳ Ｐゴシック" charset="0"/>
              </a:rPr>
              <a:t>Sugar and refined grain flours, processed </a:t>
            </a:r>
            <a:r>
              <a:rPr lang="en-US" dirty="0" smtClean="0">
                <a:ea typeface="ＭＳ Ｐゴシック" charset="0"/>
                <a:cs typeface="ＭＳ Ｐゴシック" charset="0"/>
              </a:rPr>
              <a:t>poor quality carbs with </a:t>
            </a:r>
            <a:r>
              <a:rPr lang="en-US" dirty="0">
                <a:ea typeface="ＭＳ Ｐゴシック" charset="0"/>
                <a:cs typeface="ＭＳ Ｐゴシック" charset="0"/>
              </a:rPr>
              <a:t>high </a:t>
            </a:r>
            <a:r>
              <a:rPr lang="ja-JP" altLang="en-US" dirty="0">
                <a:ea typeface="ＭＳ Ｐゴシック" charset="0"/>
                <a:cs typeface="ＭＳ Ｐゴシック" charset="0"/>
              </a:rPr>
              <a:t>“</a:t>
            </a:r>
            <a:r>
              <a:rPr lang="en-US" altLang="ja-JP" dirty="0">
                <a:ea typeface="ＭＳ Ｐゴシック" charset="0"/>
                <a:cs typeface="ＭＳ Ｐゴシック" charset="0"/>
              </a:rPr>
              <a:t>carbohydrate density</a:t>
            </a:r>
            <a:r>
              <a:rPr lang="ja-JP" altLang="en-US" dirty="0">
                <a:ea typeface="ＭＳ Ｐゴシック" charset="0"/>
                <a:cs typeface="ＭＳ Ｐゴシック" charset="0"/>
              </a:rPr>
              <a:t>”</a:t>
            </a:r>
            <a:r>
              <a:rPr lang="en-US" altLang="ja-JP" dirty="0">
                <a:ea typeface="ＭＳ Ｐゴシック" charset="0"/>
                <a:cs typeface="ＭＳ Ｐゴシック" charset="0"/>
              </a:rPr>
              <a:t>.</a:t>
            </a:r>
          </a:p>
          <a:p>
            <a:pPr eaLnBrk="1" hangingPunct="1">
              <a:lnSpc>
                <a:spcPct val="80000"/>
              </a:lnSpc>
              <a:buFont typeface="Wingdings" charset="0"/>
              <a:buChar char="§"/>
            </a:pPr>
            <a:r>
              <a:rPr lang="en-US" altLang="ja-JP" dirty="0">
                <a:ea typeface="ＭＳ Ｐゴシック" charset="0"/>
                <a:cs typeface="ＭＳ Ｐゴシック" charset="0"/>
              </a:rPr>
              <a:t>Fructose from sugar and </a:t>
            </a:r>
            <a:r>
              <a:rPr lang="en-US" altLang="ja-JP" dirty="0" smtClean="0">
                <a:ea typeface="ＭＳ Ｐゴシック" charset="0"/>
                <a:cs typeface="ＭＳ Ｐゴシック" charset="0"/>
              </a:rPr>
              <a:t>HFCS</a:t>
            </a:r>
          </a:p>
          <a:p>
            <a:pPr eaLnBrk="1" hangingPunct="1">
              <a:lnSpc>
                <a:spcPct val="80000"/>
              </a:lnSpc>
              <a:buFont typeface="Wingdings" charset="0"/>
              <a:buChar char="§"/>
            </a:pPr>
            <a:r>
              <a:rPr lang="en-US" dirty="0">
                <a:ea typeface="ＭＳ Ｐゴシック" charset="0"/>
                <a:cs typeface="ＭＳ Ｐゴシック" charset="0"/>
              </a:rPr>
              <a:t>Not enough vegetables and plant-based fiber – </a:t>
            </a:r>
            <a:r>
              <a:rPr lang="en-US" i="1" dirty="0" smtClean="0">
                <a:ea typeface="ＭＳ Ｐゴシック" charset="0"/>
                <a:cs typeface="ＭＳ Ｐゴシック" charset="0"/>
              </a:rPr>
              <a:t>microbiome</a:t>
            </a:r>
            <a:endParaRPr lang="en-US" altLang="ja-JP" dirty="0">
              <a:ea typeface="ＭＳ Ｐゴシック" charset="0"/>
              <a:cs typeface="ＭＳ Ｐゴシック" charset="0"/>
            </a:endParaRPr>
          </a:p>
          <a:p>
            <a:pPr eaLnBrk="1" hangingPunct="1">
              <a:lnSpc>
                <a:spcPct val="80000"/>
              </a:lnSpc>
              <a:buFont typeface="Wingdings" charset="0"/>
              <a:buChar char="§"/>
            </a:pPr>
            <a:r>
              <a:rPr lang="en-US" dirty="0">
                <a:ea typeface="ＭＳ Ｐゴシック" charset="0"/>
                <a:cs typeface="ＭＳ Ｐゴシック" charset="0"/>
              </a:rPr>
              <a:t>Increased </a:t>
            </a:r>
            <a:r>
              <a:rPr lang="en-US" dirty="0" smtClean="0">
                <a:ea typeface="ＭＳ Ｐゴシック" charset="0"/>
                <a:cs typeface="ＭＳ Ｐゴシック" charset="0"/>
              </a:rPr>
              <a:t>processed seed oils O</a:t>
            </a:r>
            <a:r>
              <a:rPr lang="en-US" dirty="0">
                <a:ea typeface="ＭＳ Ｐゴシック" charset="0"/>
                <a:cs typeface="ＭＳ Ｐゴシック" charset="0"/>
              </a:rPr>
              <a:t>-6/O-3 EFA </a:t>
            </a:r>
            <a:r>
              <a:rPr lang="en-US" dirty="0" smtClean="0">
                <a:ea typeface="ＭＳ Ｐゴシック" charset="0"/>
                <a:cs typeface="ＭＳ Ｐゴシック" charset="0"/>
              </a:rPr>
              <a:t>intake</a:t>
            </a:r>
          </a:p>
          <a:p>
            <a:pPr eaLnBrk="1" hangingPunct="1">
              <a:lnSpc>
                <a:spcPct val="80000"/>
              </a:lnSpc>
              <a:buFont typeface="Wingdings" charset="0"/>
              <a:buChar char="§"/>
            </a:pPr>
            <a:r>
              <a:rPr lang="en-US" dirty="0" smtClean="0">
                <a:ea typeface="ＭＳ Ｐゴシック" charset="0"/>
                <a:cs typeface="ＭＳ Ｐゴシック" charset="0"/>
              </a:rPr>
              <a:t>Insufficient healthy saturated, monounsaturated and O-3 fat intake</a:t>
            </a:r>
            <a:endParaRPr lang="en-US" dirty="0">
              <a:ea typeface="ＭＳ Ｐゴシック" charset="0"/>
              <a:cs typeface="ＭＳ Ｐゴシック" charset="0"/>
            </a:endParaRPr>
          </a:p>
          <a:p>
            <a:pPr eaLnBrk="1" hangingPunct="1">
              <a:lnSpc>
                <a:spcPct val="80000"/>
              </a:lnSpc>
              <a:buFont typeface="Wingdings" charset="0"/>
              <a:buChar char="§"/>
            </a:pPr>
            <a:r>
              <a:rPr lang="en-US" dirty="0" smtClean="0">
                <a:ea typeface="ＭＳ Ｐゴシック" charset="0"/>
                <a:cs typeface="ＭＳ Ｐゴシック" charset="0"/>
              </a:rPr>
              <a:t>Food </a:t>
            </a:r>
            <a:r>
              <a:rPr lang="en-US" dirty="0">
                <a:ea typeface="ＭＳ Ｐゴシック" charset="0"/>
                <a:cs typeface="ＭＳ Ｐゴシック" charset="0"/>
              </a:rPr>
              <a:t>sensitivities such as gluten-grains, </a:t>
            </a:r>
            <a:r>
              <a:rPr lang="en-US" dirty="0" smtClean="0">
                <a:ea typeface="ＭＳ Ｐゴシック" charset="0"/>
                <a:cs typeface="ＭＳ Ｐゴシック" charset="0"/>
              </a:rPr>
              <a:t>dairy</a:t>
            </a:r>
            <a:endParaRPr lang="en-US" dirty="0">
              <a:ea typeface="ＭＳ Ｐゴシック" charset="0"/>
              <a:cs typeface="ＭＳ Ｐゴシック" charset="0"/>
            </a:endParaRPr>
          </a:p>
          <a:p>
            <a:pPr eaLnBrk="1" hangingPunct="1">
              <a:lnSpc>
                <a:spcPct val="80000"/>
              </a:lnSpc>
              <a:buFont typeface="Wingdings" charset="0"/>
              <a:buChar char="§"/>
            </a:pPr>
            <a:r>
              <a:rPr lang="en-US" dirty="0">
                <a:ea typeface="ＭＳ Ｐゴシック" charset="0"/>
                <a:cs typeface="ＭＳ Ｐゴシック" charset="0"/>
              </a:rPr>
              <a:t>Foods contaminated with environmental toxins such as game fish (mercury), non-organic fruits and vegetables with pesticide residues, BPA in </a:t>
            </a:r>
            <a:r>
              <a:rPr lang="en-US" dirty="0" smtClean="0">
                <a:ea typeface="ＭＳ Ｐゴシック" charset="0"/>
                <a:cs typeface="ＭＳ Ｐゴシック" charset="0"/>
              </a:rPr>
              <a:t>plastics, </a:t>
            </a:r>
            <a:r>
              <a:rPr lang="en-US" dirty="0" err="1" smtClean="0">
                <a:ea typeface="ＭＳ Ｐゴシック" charset="0"/>
                <a:cs typeface="ＭＳ Ｐゴシック" charset="0"/>
              </a:rPr>
              <a:t>Abx</a:t>
            </a:r>
            <a:r>
              <a:rPr lang="en-US" dirty="0" smtClean="0">
                <a:ea typeface="ＭＳ Ｐゴシック" charset="0"/>
                <a:cs typeface="ＭＳ Ｐゴシック" charset="0"/>
              </a:rPr>
              <a:t>, ? GMOs</a:t>
            </a:r>
            <a:endParaRPr lang="en-US" dirty="0">
              <a:ea typeface="ＭＳ Ｐゴシック" charset="0"/>
              <a:cs typeface="ＭＳ Ｐゴシック" charset="0"/>
            </a:endParaRPr>
          </a:p>
          <a:p>
            <a:pPr marL="0" indent="0" eaLnBrk="1" hangingPunct="1">
              <a:lnSpc>
                <a:spcPct val="80000"/>
              </a:lnSpc>
            </a:pPr>
            <a:endParaRPr lang="en-US" sz="2800" dirty="0">
              <a:latin typeface="+mj-lt"/>
              <a:ea typeface="ＭＳ Ｐゴシック" charset="0"/>
              <a:cs typeface="ＭＳ Ｐゴシック" charset="0"/>
            </a:endParaRPr>
          </a:p>
          <a:p>
            <a:pPr eaLnBrk="1" hangingPunct="1">
              <a:lnSpc>
                <a:spcPct val="80000"/>
              </a:lnSpc>
              <a:buFont typeface="Wingdings" charset="0"/>
              <a:buChar char="§"/>
            </a:pPr>
            <a:endParaRPr lang="en-US" sz="2800" dirty="0">
              <a:latin typeface="+mj-lt"/>
              <a:ea typeface="ＭＳ Ｐゴシック" charset="0"/>
              <a:cs typeface="ＭＳ Ｐゴシック" charset="0"/>
            </a:endParaRPr>
          </a:p>
          <a:p>
            <a:pPr eaLnBrk="1" hangingPunct="1">
              <a:lnSpc>
                <a:spcPct val="80000"/>
              </a:lnSpc>
              <a:buFont typeface="Wingdings" charset="0"/>
              <a:buChar char="§"/>
            </a:pPr>
            <a:endParaRPr lang="en-US" sz="2800" dirty="0">
              <a:latin typeface="Times New Roman"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6"/>
          <p:cNvSpPr>
            <a:spLocks noGrp="1"/>
          </p:cNvSpPr>
          <p:nvPr>
            <p:ph type="title"/>
          </p:nvPr>
        </p:nvSpPr>
        <p:spPr>
          <a:xfrm>
            <a:off x="457200" y="685800"/>
            <a:ext cx="3429000" cy="1143000"/>
          </a:xfrm>
        </p:spPr>
        <p:txBody>
          <a:bodyPr/>
          <a:lstStyle/>
          <a:p>
            <a:r>
              <a:rPr lang="en-US" dirty="0" smtClean="0">
                <a:solidFill>
                  <a:srgbClr val="800000"/>
                </a:solidFill>
                <a:latin typeface="Times" charset="0"/>
                <a:ea typeface="ＭＳ Ｐゴシック" charset="0"/>
                <a:cs typeface="ＭＳ Ｐゴシック" charset="0"/>
              </a:rPr>
              <a:t>The Chapters</a:t>
            </a:r>
            <a:endParaRPr lang="en-US" dirty="0">
              <a:solidFill>
                <a:srgbClr val="800000"/>
              </a:solidFill>
              <a:latin typeface="Times" charset="0"/>
              <a:ea typeface="ＭＳ Ｐゴシック" charset="0"/>
              <a:cs typeface="ＭＳ Ｐゴシック" charset="0"/>
            </a:endParaRPr>
          </a:p>
        </p:txBody>
      </p:sp>
      <p:sp>
        <p:nvSpPr>
          <p:cNvPr id="8" name="Content Placeholder 7"/>
          <p:cNvSpPr>
            <a:spLocks noGrp="1"/>
          </p:cNvSpPr>
          <p:nvPr>
            <p:ph idx="1"/>
          </p:nvPr>
        </p:nvSpPr>
        <p:spPr>
          <a:xfrm>
            <a:off x="914400" y="1981200"/>
            <a:ext cx="7772400" cy="3657600"/>
          </a:xfrm>
        </p:spPr>
        <p:txBody>
          <a:bodyPr/>
          <a:lstStyle/>
          <a:p>
            <a:pPr>
              <a:buFontTx/>
              <a:buChar char="•"/>
            </a:pPr>
            <a:r>
              <a:rPr lang="en-US" dirty="0">
                <a:latin typeface="Times" charset="0"/>
                <a:ea typeface="ＭＳ Ｐゴシック" charset="0"/>
                <a:cs typeface="ＭＳ Ｐゴシック" charset="0"/>
              </a:rPr>
              <a:t>Epigenetics</a:t>
            </a:r>
          </a:p>
          <a:p>
            <a:pPr>
              <a:buFontTx/>
              <a:buChar char="•"/>
            </a:pPr>
            <a:r>
              <a:rPr lang="en-US" dirty="0">
                <a:latin typeface="Times" charset="0"/>
                <a:ea typeface="ＭＳ Ｐゴシック" charset="0"/>
                <a:cs typeface="ＭＳ Ｐゴシック" charset="0"/>
              </a:rPr>
              <a:t>Metabolism</a:t>
            </a:r>
          </a:p>
          <a:p>
            <a:pPr>
              <a:buFontTx/>
              <a:buChar char="•"/>
            </a:pPr>
            <a:r>
              <a:rPr lang="en-US" dirty="0">
                <a:solidFill>
                  <a:srgbClr val="800000"/>
                </a:solidFill>
                <a:latin typeface="Times" charset="0"/>
                <a:ea typeface="ＭＳ Ｐゴシック" charset="0"/>
                <a:cs typeface="ＭＳ Ｐゴシック" charset="0"/>
              </a:rPr>
              <a:t>Inflammation</a:t>
            </a:r>
          </a:p>
          <a:p>
            <a:pPr>
              <a:buFontTx/>
              <a:buChar char="•"/>
            </a:pPr>
            <a:r>
              <a:rPr lang="en-US" dirty="0">
                <a:latin typeface="Times" charset="0"/>
                <a:ea typeface="ＭＳ Ｐゴシック" charset="0"/>
                <a:cs typeface="ＭＳ Ｐゴシック" charset="0"/>
              </a:rPr>
              <a:t>Gut-microbiome barrier function</a:t>
            </a:r>
          </a:p>
          <a:p>
            <a:pPr>
              <a:buFontTx/>
              <a:buChar char="•"/>
            </a:pPr>
            <a:r>
              <a:rPr lang="en-US" dirty="0">
                <a:latin typeface="Times" charset="0"/>
                <a:ea typeface="ＭＳ Ｐゴシック" charset="0"/>
                <a:cs typeface="ＭＳ Ｐゴシック" charset="0"/>
              </a:rPr>
              <a:t>Environmental toxins- mitochondria</a:t>
            </a:r>
          </a:p>
          <a:p>
            <a:pPr>
              <a:buFontTx/>
              <a:buChar char="•"/>
            </a:pPr>
            <a:r>
              <a:rPr lang="en-US" dirty="0">
                <a:latin typeface="Times" charset="0"/>
                <a:ea typeface="ＭＳ Ｐゴシック" charset="0"/>
                <a:cs typeface="ＭＳ Ｐゴシック" charset="0"/>
              </a:rPr>
              <a:t>The science of mind</a:t>
            </a:r>
          </a:p>
          <a:p>
            <a:pPr>
              <a:buFontTx/>
              <a:buChar char="•"/>
            </a:pPr>
            <a:r>
              <a:rPr lang="en-US" dirty="0">
                <a:latin typeface="Times" charset="0"/>
                <a:ea typeface="ＭＳ Ｐゴシック" charset="0"/>
                <a:cs typeface="ＭＳ Ｐゴシック" charset="0"/>
              </a:rPr>
              <a:t>Social connection and health</a:t>
            </a:r>
          </a:p>
          <a:p>
            <a:pPr>
              <a:buFontTx/>
              <a:buChar char="•"/>
            </a:pPr>
            <a:r>
              <a:rPr lang="en-US" dirty="0">
                <a:latin typeface="Times" charset="0"/>
                <a:ea typeface="ＭＳ Ｐゴシック" charset="0"/>
                <a:cs typeface="ＭＳ Ｐゴシック" charset="0"/>
              </a:rPr>
              <a:t>Spiritual practice and health outcomes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9144000"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138"/>
            <a:ext cx="6918325"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endParaRPr lang="en-US" sz="1800">
              <a:latin typeface="Arial" charset="0"/>
            </a:endParaRPr>
          </a:p>
        </p:txBody>
      </p:sp>
      <p:sp>
        <p:nvSpPr>
          <p:cNvPr id="59395" name="TextBox 3"/>
          <p:cNvSpPr txBox="1">
            <a:spLocks noChangeArrowheads="1"/>
          </p:cNvSpPr>
          <p:nvPr/>
        </p:nvSpPr>
        <p:spPr bwMode="auto">
          <a:xfrm>
            <a:off x="152401" y="6096000"/>
            <a:ext cx="4419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600" dirty="0">
                <a:latin typeface="+mj-lt"/>
              </a:rPr>
              <a:t>Source: Ian Spreadbury  </a:t>
            </a:r>
            <a:r>
              <a:rPr lang="en-US" sz="1600" i="1" dirty="0">
                <a:latin typeface="+mj-lt"/>
              </a:rPr>
              <a:t>Diabetes, Metabolic Syndrome and Obesity </a:t>
            </a:r>
            <a:r>
              <a:rPr lang="en-US" sz="1600" i="1" dirty="0" err="1">
                <a:latin typeface="+mj-lt"/>
              </a:rPr>
              <a:t>DovePress</a:t>
            </a:r>
            <a:r>
              <a:rPr lang="en-US" sz="1600" i="1" dirty="0">
                <a:latin typeface="+mj-lt"/>
              </a:rPr>
              <a:t> 2012</a:t>
            </a:r>
            <a:endParaRPr lang="en-US" sz="16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762000" y="0"/>
            <a:ext cx="7924800" cy="461963"/>
          </a:xfrm>
          <a:prstGeom prst="rect">
            <a:avLst/>
          </a:prstGeom>
          <a:noFill/>
          <a:ln w="9525">
            <a:noFill/>
            <a:miter lim="800000"/>
            <a:headEnd/>
            <a:tailEnd/>
          </a:ln>
        </p:spPr>
        <p:txBody>
          <a:bodyPr>
            <a:spAutoFit/>
          </a:bodyPr>
          <a:lstStyle/>
          <a:p>
            <a:pPr algn="ctr">
              <a:spcBef>
                <a:spcPct val="50000"/>
              </a:spcBef>
              <a:defRPr/>
            </a:pPr>
            <a:r>
              <a:rPr lang="en-US" dirty="0">
                <a:solidFill>
                  <a:schemeClr val="accent4">
                    <a:lumMod val="10000"/>
                  </a:schemeClr>
                </a:solidFill>
                <a:latin typeface="Times" pitchFamily="-111" charset="0"/>
                <a:ea typeface="+mn-ea"/>
                <a:cs typeface="+mn-cs"/>
              </a:rPr>
              <a:t>Different carbohydrates produce unique genomic responses!</a:t>
            </a:r>
          </a:p>
        </p:txBody>
      </p:sp>
      <p:sp>
        <p:nvSpPr>
          <p:cNvPr id="23554" name="Text Box 3"/>
          <p:cNvSpPr txBox="1">
            <a:spLocks noChangeArrowheads="1"/>
          </p:cNvSpPr>
          <p:nvPr/>
        </p:nvSpPr>
        <p:spPr bwMode="auto">
          <a:xfrm>
            <a:off x="914400" y="3124200"/>
            <a:ext cx="7543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b="1" i="1" u="sng" dirty="0">
                <a:solidFill>
                  <a:srgbClr val="800000"/>
                </a:solidFill>
                <a:latin typeface="Times" charset="0"/>
              </a:rPr>
              <a:t>High Glycemic Carbs                    Low Glycemic Carbs</a:t>
            </a:r>
          </a:p>
          <a:p>
            <a:pPr>
              <a:spcBef>
                <a:spcPct val="50000"/>
              </a:spcBef>
            </a:pPr>
            <a:r>
              <a:rPr lang="en-US" dirty="0">
                <a:solidFill>
                  <a:srgbClr val="161616"/>
                </a:solidFill>
                <a:latin typeface="Times" charset="0"/>
              </a:rPr>
              <a:t>62 genes regulating                         Same genes turned off;</a:t>
            </a:r>
          </a:p>
          <a:p>
            <a:pPr>
              <a:spcBef>
                <a:spcPct val="50000"/>
              </a:spcBef>
            </a:pPr>
            <a:r>
              <a:rPr lang="en-US" dirty="0">
                <a:solidFill>
                  <a:srgbClr val="161616"/>
                </a:solidFill>
                <a:latin typeface="Times" charset="0"/>
              </a:rPr>
              <a:t>Inflammation, stress,                       Genes regulating same insulin signaling                              production turned off.  gene responses activated.</a:t>
            </a:r>
          </a:p>
          <a:p>
            <a:pPr>
              <a:spcBef>
                <a:spcPct val="50000"/>
              </a:spcBef>
            </a:pPr>
            <a:endParaRPr lang="en-US" dirty="0">
              <a:solidFill>
                <a:srgbClr val="161616"/>
              </a:solidFill>
              <a:latin typeface="Times" charset="0"/>
            </a:endParaRPr>
          </a:p>
          <a:p>
            <a:pPr>
              <a:spcBef>
                <a:spcPct val="50000"/>
              </a:spcBef>
            </a:pPr>
            <a:r>
              <a:rPr lang="en-US" sz="2000" i="1" dirty="0" err="1">
                <a:solidFill>
                  <a:srgbClr val="161616"/>
                </a:solidFill>
                <a:latin typeface="Times" charset="0"/>
              </a:rPr>
              <a:t>Kalle</a:t>
            </a:r>
            <a:r>
              <a:rPr lang="en-US" sz="2000" i="1" dirty="0">
                <a:solidFill>
                  <a:srgbClr val="161616"/>
                </a:solidFill>
                <a:latin typeface="Times" charset="0"/>
              </a:rPr>
              <a:t> et al. Am J Clin Nutr;2007:851:1417-27</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14400"/>
            <a:ext cx="2971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Picture 2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4184650" y="222250"/>
            <a:ext cx="4605338"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4"/>
          <p:cNvSpPr txBox="1">
            <a:spLocks noChangeArrowheads="1"/>
          </p:cNvSpPr>
          <p:nvPr/>
        </p:nvSpPr>
        <p:spPr bwMode="auto">
          <a:xfrm>
            <a:off x="228600" y="3810000"/>
            <a:ext cx="35639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marL="285750" indent="-285750">
              <a:spcBef>
                <a:spcPct val="50000"/>
              </a:spcBef>
              <a:buFont typeface="Arial"/>
              <a:buChar char="•"/>
            </a:pPr>
            <a:r>
              <a:rPr lang="en-US" sz="1800" dirty="0">
                <a:latin typeface="Times" charset="0"/>
                <a:ea typeface="MS PGothic" charset="0"/>
                <a:cs typeface="MS PGothic" charset="0"/>
              </a:rPr>
              <a:t>Visceral Adipose Stores</a:t>
            </a:r>
          </a:p>
          <a:p>
            <a:pPr marL="285750" indent="-285750">
              <a:spcBef>
                <a:spcPct val="50000"/>
              </a:spcBef>
              <a:buFont typeface="Arial"/>
              <a:buChar char="•"/>
            </a:pPr>
            <a:r>
              <a:rPr lang="en-US" sz="1800" dirty="0">
                <a:latin typeface="Times" charset="0"/>
                <a:ea typeface="MS PGothic" charset="0"/>
                <a:cs typeface="MS PGothic" charset="0"/>
              </a:rPr>
              <a:t>Insulin Resistance</a:t>
            </a:r>
          </a:p>
          <a:p>
            <a:pPr marL="285750" indent="-285750">
              <a:spcBef>
                <a:spcPct val="50000"/>
              </a:spcBef>
              <a:buFont typeface="Arial"/>
              <a:buChar char="•"/>
            </a:pPr>
            <a:r>
              <a:rPr lang="en-US" sz="1800" dirty="0" smtClean="0">
                <a:latin typeface="Times" charset="0"/>
                <a:ea typeface="MS PGothic" charset="0"/>
                <a:cs typeface="MS PGothic" charset="0"/>
              </a:rPr>
              <a:t>Dyslipidemia (high TGA and low HDL)</a:t>
            </a:r>
            <a:endParaRPr lang="en-US" sz="1800" dirty="0">
              <a:latin typeface="Times" charset="0"/>
              <a:ea typeface="MS PGothic" charset="0"/>
              <a:cs typeface="MS PGothic" charset="0"/>
            </a:endParaRPr>
          </a:p>
          <a:p>
            <a:pPr marL="285750" indent="-285750">
              <a:spcBef>
                <a:spcPct val="50000"/>
              </a:spcBef>
              <a:buFont typeface="Arial"/>
              <a:buChar char="•"/>
            </a:pPr>
            <a:r>
              <a:rPr lang="en-US" sz="1800" dirty="0">
                <a:solidFill>
                  <a:srgbClr val="000000"/>
                </a:solidFill>
                <a:latin typeface="Times" charset="0"/>
                <a:ea typeface="MS PGothic" charset="0"/>
                <a:cs typeface="MS PGothic" charset="0"/>
              </a:rPr>
              <a:t>Elevations of BP</a:t>
            </a:r>
          </a:p>
          <a:p>
            <a:pPr marL="285750" indent="-285750">
              <a:spcBef>
                <a:spcPct val="50000"/>
              </a:spcBef>
              <a:buFont typeface="Arial"/>
              <a:buChar char="•"/>
            </a:pPr>
            <a:r>
              <a:rPr lang="en-US" sz="1800" dirty="0">
                <a:solidFill>
                  <a:srgbClr val="000000"/>
                </a:solidFill>
                <a:latin typeface="Times" charset="0"/>
                <a:ea typeface="MS PGothic" charset="0"/>
                <a:cs typeface="MS PGothic" charset="0"/>
              </a:rPr>
              <a:t>Increased risk chronic complex disease</a:t>
            </a:r>
          </a:p>
          <a:p>
            <a:pPr>
              <a:spcBef>
                <a:spcPct val="50000"/>
              </a:spcBef>
            </a:pPr>
            <a:endParaRPr lang="en-US" sz="2000" dirty="0">
              <a:solidFill>
                <a:srgbClr val="000000"/>
              </a:solidFill>
              <a:latin typeface="Times" charset="0"/>
              <a:ea typeface="MS PGothic" charset="0"/>
              <a:cs typeface="MS PGothic" charset="0"/>
            </a:endParaRPr>
          </a:p>
        </p:txBody>
      </p:sp>
      <p:sp>
        <p:nvSpPr>
          <p:cNvPr id="31747" name="TextBox 4"/>
          <p:cNvSpPr txBox="1">
            <a:spLocks noChangeArrowheads="1"/>
          </p:cNvSpPr>
          <p:nvPr/>
        </p:nvSpPr>
        <p:spPr bwMode="auto">
          <a:xfrm>
            <a:off x="6653213" y="6211888"/>
            <a:ext cx="2740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solidFill>
                  <a:srgbClr val="CC0000"/>
                </a:solidFill>
                <a:latin typeface="Times" charset="0"/>
              </a:rPr>
              <a:t>Origins of </a:t>
            </a:r>
            <a:r>
              <a:rPr lang="en-US">
                <a:latin typeface="Times" charset="0"/>
              </a:rPr>
              <a:t>Health</a:t>
            </a:r>
          </a:p>
          <a:p>
            <a:endParaRPr lang="en-US"/>
          </a:p>
        </p:txBody>
      </p:sp>
      <p:pic>
        <p:nvPicPr>
          <p:cNvPr id="31748" name="Picture 5" descr="obesity-epidemic-in-men-bi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36512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 villi.gif                                                      0001894BMacintosh HD                   C0FFAB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249238"/>
            <a:ext cx="26082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tech_villi[1].PNG                                              0001894BMacintosh HD                   C0FFAB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13" y="3478213"/>
            <a:ext cx="358616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gluten1.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85775"/>
            <a:ext cx="565626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luten 2.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3" y="2892425"/>
            <a:ext cx="41529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892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1625"/>
            <a:ext cx="73025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1"/>
          <p:cNvSpPr>
            <a:spLocks noChangeArrowheads="1"/>
          </p:cNvSpPr>
          <p:nvPr/>
        </p:nvSpPr>
        <p:spPr bwMode="auto">
          <a:xfrm>
            <a:off x="260350" y="6253163"/>
            <a:ext cx="2903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Times New Roman"/>
                <a:cs typeface="Times New Roman"/>
              </a:rPr>
              <a:t>Courtesy </a:t>
            </a:r>
            <a:r>
              <a:rPr lang="en-US" sz="1800" dirty="0" err="1">
                <a:latin typeface="Times New Roman"/>
                <a:cs typeface="Times New Roman"/>
              </a:rPr>
              <a:t>Alessio</a:t>
            </a:r>
            <a:r>
              <a:rPr lang="en-US" sz="1800" dirty="0">
                <a:latin typeface="Times New Roman"/>
                <a:cs typeface="Times New Roman"/>
              </a:rPr>
              <a:t> </a:t>
            </a:r>
            <a:r>
              <a:rPr lang="en-US" sz="1800" dirty="0" err="1">
                <a:latin typeface="Times New Roman"/>
                <a:cs typeface="Times New Roman"/>
              </a:rPr>
              <a:t>Fasano</a:t>
            </a:r>
            <a:r>
              <a:rPr lang="en-US" sz="1800" dirty="0">
                <a:latin typeface="Times New Roman"/>
                <a:cs typeface="Times New Roman"/>
              </a:rPr>
              <a:t> MD</a:t>
            </a:r>
          </a:p>
        </p:txBody>
      </p:sp>
    </p:spTree>
    <p:extLst>
      <p:ext uri="{BB962C8B-B14F-4D97-AF65-F5344CB8AC3E}">
        <p14:creationId xmlns:p14="http://schemas.microsoft.com/office/powerpoint/2010/main" val="18239266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Weizen1"/>
          <p:cNvPicPr>
            <a:picLocks noChangeAspect="1" noChangeArrowheads="1"/>
          </p:cNvPicPr>
          <p:nvPr/>
        </p:nvPicPr>
        <p:blipFill>
          <a:blip r:embed="rId2"/>
          <a:srcRect/>
          <a:stretch>
            <a:fillRect/>
          </a:stretch>
        </p:blipFill>
        <p:spPr bwMode="auto">
          <a:xfrm>
            <a:off x="304800" y="228600"/>
            <a:ext cx="8458200" cy="6324600"/>
          </a:xfrm>
          <a:prstGeom prst="rect">
            <a:avLst/>
          </a:prstGeom>
          <a:noFill/>
          <a:ln w="9525">
            <a:noFill/>
            <a:miter lim="800000"/>
            <a:headEnd/>
            <a:tailEnd/>
          </a:ln>
        </p:spPr>
      </p:pic>
      <p:sp>
        <p:nvSpPr>
          <p:cNvPr id="47106" name="Slide Number Placeholder 3"/>
          <p:cNvSpPr txBox="1">
            <a:spLocks noGrp="1"/>
          </p:cNvSpPr>
          <p:nvPr/>
        </p:nvSpPr>
        <p:spPr bwMode="auto">
          <a:xfrm>
            <a:off x="6553200" y="6245225"/>
            <a:ext cx="2133600" cy="476250"/>
          </a:xfrm>
          <a:prstGeom prst="rect">
            <a:avLst/>
          </a:prstGeom>
          <a:noFill/>
          <a:ln>
            <a:miter lim="800000"/>
            <a:headEnd/>
            <a:tailEnd/>
          </a:ln>
          <a:extLst/>
        </p:spPr>
        <p:txBody>
          <a:bodyPr/>
          <a:lstStyle/>
          <a:p>
            <a:pPr algn="r">
              <a:defRPr/>
            </a:pPr>
            <a:r>
              <a:rPr lang="en-US" sz="1400">
                <a:solidFill>
                  <a:schemeClr val="bg1"/>
                </a:solidFill>
                <a:ea typeface="ＭＳ Ｐゴシック" pitchFamily="34" charset="-128"/>
                <a:cs typeface="+mn-cs"/>
              </a:rPr>
              <a:t>Slide #</a:t>
            </a:r>
            <a:fld id="{7917E1A7-5DB5-431F-AE7F-C515926BE80B}" type="slidenum">
              <a:rPr lang="en-US" sz="1400">
                <a:solidFill>
                  <a:schemeClr val="bg1"/>
                </a:solidFill>
                <a:ea typeface="ＭＳ Ｐゴシック" pitchFamily="34" charset="-128"/>
                <a:cs typeface="+mn-cs"/>
              </a:rPr>
              <a:pPr algn="r">
                <a:defRPr/>
              </a:pPr>
              <a:t>27</a:t>
            </a:fld>
            <a:endParaRPr lang="en-US" sz="1400">
              <a:solidFill>
                <a:schemeClr val="bg1"/>
              </a:solidFill>
              <a:ea typeface="ＭＳ Ｐゴシック" pitchFamily="34" charset="-128"/>
              <a:cs typeface="+mn-cs"/>
            </a:endParaRPr>
          </a:p>
        </p:txBody>
      </p:sp>
    </p:spTree>
    <p:extLst>
      <p:ext uri="{BB962C8B-B14F-4D97-AF65-F5344CB8AC3E}">
        <p14:creationId xmlns:p14="http://schemas.microsoft.com/office/powerpoint/2010/main" val="36237410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4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8232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wheat5.tiff"/>
          <p:cNvPicPr>
            <a:picLocks noChangeAspect="1"/>
          </p:cNvPicPr>
          <p:nvPr/>
        </p:nvPicPr>
        <p:blipFill>
          <a:blip r:embed="rId2"/>
          <a:srcRect/>
          <a:stretch>
            <a:fillRect/>
          </a:stretch>
        </p:blipFill>
        <p:spPr bwMode="auto">
          <a:xfrm>
            <a:off x="830263" y="1039813"/>
            <a:ext cx="7467600" cy="4483100"/>
          </a:xfrm>
          <a:prstGeom prst="rect">
            <a:avLst/>
          </a:prstGeom>
          <a:noFill/>
          <a:ln w="9525">
            <a:noFill/>
            <a:miter lim="800000"/>
            <a:headEnd/>
            <a:tailEnd/>
          </a:ln>
        </p:spPr>
      </p:pic>
      <p:sp>
        <p:nvSpPr>
          <p:cNvPr id="90115" name="TextBox 2"/>
          <p:cNvSpPr txBox="1">
            <a:spLocks noChangeArrowheads="1"/>
          </p:cNvSpPr>
          <p:nvPr/>
        </p:nvSpPr>
        <p:spPr bwMode="auto">
          <a:xfrm>
            <a:off x="228600" y="6248400"/>
            <a:ext cx="5187950" cy="369888"/>
          </a:xfrm>
          <a:prstGeom prst="rect">
            <a:avLst/>
          </a:prstGeom>
          <a:noFill/>
          <a:ln w="9525">
            <a:noFill/>
            <a:miter lim="800000"/>
            <a:headEnd/>
            <a:tailEnd/>
          </a:ln>
        </p:spPr>
        <p:txBody>
          <a:bodyPr>
            <a:prstTxWarp prst="textNoShape">
              <a:avLst/>
            </a:prstTxWarp>
            <a:spAutoFit/>
          </a:bodyPr>
          <a:lstStyle/>
          <a:p>
            <a:pPr algn="ctr">
              <a:defRPr/>
            </a:pPr>
            <a:r>
              <a:rPr lang="en-US" sz="1800" dirty="0">
                <a:solidFill>
                  <a:srgbClr val="161616"/>
                </a:solidFill>
                <a:latin typeface="+mn-lt"/>
              </a:rPr>
              <a:t>Courtesy Tom O’Brien MD- 2013 Gluten Summit</a:t>
            </a:r>
          </a:p>
        </p:txBody>
      </p:sp>
    </p:spTree>
    <p:extLst>
      <p:ext uri="{BB962C8B-B14F-4D97-AF65-F5344CB8AC3E}">
        <p14:creationId xmlns:p14="http://schemas.microsoft.com/office/powerpoint/2010/main" val="17512150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sz="3200" dirty="0">
                <a:solidFill>
                  <a:srgbClr val="800000"/>
                </a:solidFill>
                <a:latin typeface="Times" charset="0"/>
                <a:ea typeface="ＭＳ Ｐゴシック" charset="0"/>
                <a:cs typeface="ＭＳ Ｐゴシック" charset="0"/>
              </a:rPr>
              <a:t>Learning Objectives</a:t>
            </a:r>
          </a:p>
        </p:txBody>
      </p:sp>
      <p:sp>
        <p:nvSpPr>
          <p:cNvPr id="6146" name="Content Placeholder 2"/>
          <p:cNvSpPr>
            <a:spLocks noGrp="1"/>
          </p:cNvSpPr>
          <p:nvPr>
            <p:ph idx="1"/>
          </p:nvPr>
        </p:nvSpPr>
        <p:spPr>
          <a:xfrm>
            <a:off x="685800" y="1905000"/>
            <a:ext cx="7772400" cy="3429000"/>
          </a:xfrm>
        </p:spPr>
        <p:txBody>
          <a:bodyPr/>
          <a:lstStyle/>
          <a:p>
            <a:pPr marL="457200" indent="-457200">
              <a:buFont typeface="Times" charset="0"/>
              <a:buAutoNum type="arabicPeriod"/>
            </a:pPr>
            <a:r>
              <a:rPr lang="en-US" dirty="0">
                <a:latin typeface="Times" charset="0"/>
                <a:ea typeface="ＭＳ Ｐゴシック" charset="0"/>
                <a:cs typeface="ＭＳ Ｐゴシック" charset="0"/>
              </a:rPr>
              <a:t>Explore the root causes of inflammation that fuel chronic-complex </a:t>
            </a:r>
            <a:r>
              <a:rPr lang="en-US" dirty="0" smtClean="0">
                <a:latin typeface="Times" charset="0"/>
                <a:ea typeface="ＭＳ Ｐゴシック" charset="0"/>
                <a:cs typeface="ＭＳ Ｐゴシック" charset="0"/>
              </a:rPr>
              <a:t>disease.</a:t>
            </a:r>
          </a:p>
          <a:p>
            <a:pPr marL="457200" indent="-457200">
              <a:buFont typeface="Times" charset="0"/>
              <a:buAutoNum type="arabicPeriod"/>
            </a:pPr>
            <a:r>
              <a:rPr lang="en-US" dirty="0" smtClean="0">
                <a:latin typeface="Times" charset="0"/>
                <a:ea typeface="ＭＳ Ｐゴシック" charset="0"/>
                <a:cs typeface="ＭＳ Ｐゴシック" charset="0"/>
              </a:rPr>
              <a:t>Examine the connection between inflammation and brain health.</a:t>
            </a:r>
          </a:p>
          <a:p>
            <a:pPr marL="457200" indent="-457200">
              <a:buFont typeface="Times" charset="0"/>
              <a:buAutoNum type="arabicPeriod"/>
            </a:pPr>
            <a:r>
              <a:rPr lang="en-US" dirty="0" smtClean="0">
                <a:latin typeface="Times" charset="0"/>
                <a:ea typeface="ＭＳ Ｐゴシック" charset="0"/>
                <a:cs typeface="ＭＳ Ｐゴシック" charset="0"/>
              </a:rPr>
              <a:t>Examine </a:t>
            </a:r>
            <a:r>
              <a:rPr lang="en-US" dirty="0">
                <a:latin typeface="Times" charset="0"/>
                <a:ea typeface="ＭＳ Ｐゴシック" charset="0"/>
                <a:cs typeface="ＭＳ Ｐゴシック" charset="0"/>
              </a:rPr>
              <a:t>the mechanisms that link many common environmental triggers with increased inflammation.</a:t>
            </a:r>
          </a:p>
          <a:p>
            <a:pPr marL="457200" indent="-457200">
              <a:buFont typeface="Times" charset="0"/>
              <a:buAutoNum type="arabicPeriod"/>
            </a:pPr>
            <a:r>
              <a:rPr lang="en-US" dirty="0" smtClean="0">
                <a:latin typeface="Times" charset="0"/>
                <a:ea typeface="ＭＳ Ｐゴシック" charset="0"/>
                <a:cs typeface="ＭＳ Ｐゴシック" charset="0"/>
              </a:rPr>
              <a:t>Consider </a:t>
            </a:r>
            <a:r>
              <a:rPr lang="en-US" dirty="0">
                <a:latin typeface="Times" charset="0"/>
                <a:ea typeface="ＭＳ Ｐゴシック" charset="0"/>
                <a:cs typeface="ＭＳ Ｐゴシック" charset="0"/>
              </a:rPr>
              <a:t>lifestyle changes that can reduce-reverse inflammation to improve longevity and quality of life.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457200" y="1416050"/>
            <a:ext cx="8229600" cy="4525963"/>
          </a:xfrm>
        </p:spPr>
        <p:txBody>
          <a:bodyPr/>
          <a:lstStyle/>
          <a:p>
            <a:pPr eaLnBrk="1" hangingPunct="1"/>
            <a:r>
              <a:rPr lang="en-US">
                <a:latin typeface="Times New Roman" charset="0"/>
                <a:ea typeface="ＭＳ Ｐゴシック" charset="0"/>
                <a:cs typeface="ＭＳ Ｐゴシック" charset="0"/>
              </a:rPr>
              <a:t>Celiac associated with many neuropsychiatric diagnoses e.g. ADHD seen in approx. 60%!</a:t>
            </a:r>
          </a:p>
          <a:p>
            <a:pPr eaLnBrk="1" hangingPunct="1"/>
            <a:r>
              <a:rPr lang="en-US">
                <a:latin typeface="Times New Roman" charset="0"/>
                <a:ea typeface="ＭＳ Ｐゴシック" charset="0"/>
                <a:cs typeface="ＭＳ Ｐゴシック" charset="0"/>
              </a:rPr>
              <a:t>Celiac associated with white matter changes on MRI…similar to that seen with MS</a:t>
            </a:r>
          </a:p>
          <a:p>
            <a:pPr eaLnBrk="1" hangingPunct="1"/>
            <a:r>
              <a:rPr lang="en-US">
                <a:latin typeface="Times New Roman" charset="0"/>
                <a:ea typeface="ＭＳ Ｐゴシック" charset="0"/>
                <a:cs typeface="ＭＳ Ｐゴシック" charset="0"/>
              </a:rPr>
              <a:t>Gluten increases insulin resistance in individuals who are sensitive</a:t>
            </a:r>
          </a:p>
          <a:p>
            <a:pPr eaLnBrk="1" hangingPunct="1"/>
            <a:r>
              <a:rPr lang="en-US">
                <a:solidFill>
                  <a:srgbClr val="000000"/>
                </a:solidFill>
                <a:latin typeface="Times New Roman" charset="0"/>
                <a:ea typeface="ＭＳ Ｐゴシック" charset="0"/>
                <a:cs typeface="ＭＳ Ｐゴシック" charset="0"/>
              </a:rPr>
              <a:t>Brain wave patterns in ADHD improve consistently with gluten restriction</a:t>
            </a:r>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Gluten sensitivity enhances zonulin that increases intestinal permeability</a:t>
            </a:r>
          </a:p>
          <a:p>
            <a:pPr eaLnBrk="1" hangingPunct="1"/>
            <a:r>
              <a:rPr lang="en-US">
                <a:latin typeface="Times New Roman" charset="0"/>
                <a:ea typeface="ＭＳ Ｐゴシック" charset="0"/>
                <a:cs typeface="ＭＳ Ｐゴシック" charset="0"/>
              </a:rPr>
              <a:t>Gluten sensitivity can alter blood flow to frontal lobes</a:t>
            </a:r>
          </a:p>
          <a:p>
            <a:pPr eaLnBrk="1" hangingPunct="1"/>
            <a:endParaRPr lang="en-US">
              <a:latin typeface="Times New Roman" charset="0"/>
              <a:ea typeface="ＭＳ Ｐゴシック" charset="0"/>
              <a:cs typeface="ＭＳ Ｐゴシック" charset="0"/>
            </a:endParaRPr>
          </a:p>
        </p:txBody>
      </p:sp>
      <p:sp>
        <p:nvSpPr>
          <p:cNvPr id="41986" name="TextBox 3"/>
          <p:cNvSpPr txBox="1">
            <a:spLocks noChangeArrowheads="1"/>
          </p:cNvSpPr>
          <p:nvPr/>
        </p:nvSpPr>
        <p:spPr bwMode="auto">
          <a:xfrm>
            <a:off x="457200" y="325438"/>
            <a:ext cx="7602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dirty="0">
                <a:solidFill>
                  <a:srgbClr val="800000"/>
                </a:solidFill>
                <a:latin typeface="Times New Roman" charset="0"/>
                <a:cs typeface="Times New Roman" charset="0"/>
              </a:rPr>
              <a:t>More on gluten, mind and mood</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412750"/>
            <a:ext cx="824388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p:cNvSpPr txBox="1">
            <a:spLocks noChangeArrowheads="1"/>
          </p:cNvSpPr>
          <p:nvPr/>
        </p:nvSpPr>
        <p:spPr bwMode="auto">
          <a:xfrm>
            <a:off x="109538" y="4902200"/>
            <a:ext cx="2143125" cy="600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endParaRPr lang="en-US" sz="1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Box 2"/>
          <p:cNvSpPr txBox="1">
            <a:spLocks noChangeArrowheads="1"/>
          </p:cNvSpPr>
          <p:nvPr/>
        </p:nvSpPr>
        <p:spPr bwMode="auto">
          <a:xfrm>
            <a:off x="762000" y="1219200"/>
            <a:ext cx="3633787" cy="3108544"/>
          </a:xfrm>
          <a:prstGeom prst="rect">
            <a:avLst/>
          </a:prstGeom>
          <a:noFill/>
          <a:ln w="9525">
            <a:noFill/>
            <a:miter lim="800000"/>
            <a:headEnd/>
            <a:tailEnd/>
          </a:ln>
        </p:spPr>
        <p:txBody>
          <a:bodyPr>
            <a:prstTxWarp prst="textNoShape">
              <a:avLst/>
            </a:prstTxWarp>
            <a:spAutoFit/>
          </a:bodyPr>
          <a:lstStyle/>
          <a:p>
            <a:r>
              <a:rPr lang="en-US" sz="2800" dirty="0">
                <a:solidFill>
                  <a:srgbClr val="800000"/>
                </a:solidFill>
                <a:latin typeface="Times New Roman" pitchFamily="-111" charset="0"/>
                <a:ea typeface="Times New Roman" pitchFamily="-111" charset="0"/>
                <a:cs typeface="Times New Roman" pitchFamily="-111" charset="0"/>
              </a:rPr>
              <a:t>Intestinal Permeability</a:t>
            </a:r>
          </a:p>
          <a:p>
            <a:pPr>
              <a:buFont typeface="Arial" pitchFamily="-111" charset="0"/>
              <a:buChar char="•"/>
            </a:pPr>
            <a:r>
              <a:rPr lang="en-US" dirty="0">
                <a:latin typeface="Times New Roman" pitchFamily="-111" charset="0"/>
                <a:ea typeface="Times New Roman" pitchFamily="-111" charset="0"/>
                <a:cs typeface="Times New Roman" pitchFamily="-111" charset="0"/>
              </a:rPr>
              <a:t> Food </a:t>
            </a:r>
            <a:r>
              <a:rPr lang="en-US" dirty="0" smtClean="0">
                <a:latin typeface="Times New Roman" pitchFamily="-111" charset="0"/>
                <a:ea typeface="Times New Roman" pitchFamily="-111" charset="0"/>
                <a:cs typeface="Times New Roman" pitchFamily="-111" charset="0"/>
              </a:rPr>
              <a:t>sensitivities</a:t>
            </a:r>
            <a:endParaRPr lang="en-US" dirty="0">
              <a:latin typeface="Times New Roman" pitchFamily="-111" charset="0"/>
              <a:ea typeface="Times New Roman" pitchFamily="-111" charset="0"/>
              <a:cs typeface="Times New Roman" pitchFamily="-111" charset="0"/>
            </a:endParaRPr>
          </a:p>
          <a:p>
            <a:pPr>
              <a:buFont typeface="Arial" pitchFamily="-111" charset="0"/>
              <a:buChar char="•"/>
            </a:pPr>
            <a:r>
              <a:rPr lang="en-US" dirty="0">
                <a:latin typeface="Times New Roman" pitchFamily="-111" charset="0"/>
                <a:ea typeface="Times New Roman" pitchFamily="-111" charset="0"/>
                <a:cs typeface="Times New Roman" pitchFamily="-111" charset="0"/>
              </a:rPr>
              <a:t> </a:t>
            </a:r>
            <a:r>
              <a:rPr lang="en-US" dirty="0" err="1">
                <a:latin typeface="Times New Roman" pitchFamily="-111" charset="0"/>
                <a:ea typeface="Times New Roman" pitchFamily="-111" charset="0"/>
                <a:cs typeface="Times New Roman" pitchFamily="-111" charset="0"/>
              </a:rPr>
              <a:t>Dysbiosis</a:t>
            </a:r>
            <a:endParaRPr lang="en-US" dirty="0">
              <a:latin typeface="Times New Roman" pitchFamily="-111" charset="0"/>
              <a:ea typeface="Times New Roman" pitchFamily="-111" charset="0"/>
              <a:cs typeface="Times New Roman" pitchFamily="-111" charset="0"/>
            </a:endParaRPr>
          </a:p>
          <a:p>
            <a:pPr>
              <a:buFont typeface="Arial" pitchFamily="-111" charset="0"/>
              <a:buChar char="•"/>
            </a:pPr>
            <a:r>
              <a:rPr lang="en-US" dirty="0">
                <a:latin typeface="Times New Roman" pitchFamily="-111" charset="0"/>
                <a:ea typeface="Times New Roman" pitchFamily="-111" charset="0"/>
                <a:cs typeface="Times New Roman" pitchFamily="-111" charset="0"/>
              </a:rPr>
              <a:t> Acid suppression</a:t>
            </a:r>
          </a:p>
          <a:p>
            <a:pPr>
              <a:buFont typeface="Arial" pitchFamily="-111" charset="0"/>
              <a:buChar char="•"/>
            </a:pPr>
            <a:r>
              <a:rPr lang="en-US" dirty="0">
                <a:latin typeface="Times New Roman" pitchFamily="-111" charset="0"/>
                <a:ea typeface="Times New Roman" pitchFamily="-111" charset="0"/>
                <a:cs typeface="Times New Roman" pitchFamily="-111" charset="0"/>
              </a:rPr>
              <a:t> Stress response</a:t>
            </a:r>
          </a:p>
          <a:p>
            <a:pPr>
              <a:buFont typeface="Arial" pitchFamily="-111" charset="0"/>
              <a:buChar char="•"/>
            </a:pPr>
            <a:r>
              <a:rPr lang="en-US" dirty="0">
                <a:latin typeface="Times New Roman" pitchFamily="-111" charset="0"/>
                <a:ea typeface="Times New Roman" pitchFamily="-111" charset="0"/>
                <a:cs typeface="Times New Roman" pitchFamily="-111" charset="0"/>
              </a:rPr>
              <a:t> Environmental toxins</a:t>
            </a:r>
          </a:p>
          <a:p>
            <a:pPr>
              <a:buFont typeface="Arial" pitchFamily="-111" charset="0"/>
              <a:buChar char="•"/>
            </a:pPr>
            <a:r>
              <a:rPr lang="en-US" dirty="0">
                <a:latin typeface="Times New Roman" pitchFamily="-111" charset="0"/>
                <a:ea typeface="Times New Roman" pitchFamily="-111" charset="0"/>
                <a:cs typeface="Times New Roman" pitchFamily="-111" charset="0"/>
              </a:rPr>
              <a:t> </a:t>
            </a:r>
            <a:r>
              <a:rPr lang="en-US" dirty="0" smtClean="0">
                <a:latin typeface="Times New Roman" pitchFamily="-111" charset="0"/>
                <a:ea typeface="Times New Roman" pitchFamily="-111" charset="0"/>
                <a:cs typeface="Times New Roman" pitchFamily="-111" charset="0"/>
              </a:rPr>
              <a:t>Medications e.g. regular NSAID use, steroids</a:t>
            </a:r>
            <a:endParaRPr lang="en-US" dirty="0">
              <a:latin typeface="Times New Roman" pitchFamily="-111" charset="0"/>
              <a:ea typeface="Times New Roman" pitchFamily="-111" charset="0"/>
              <a:cs typeface="Times New Roman" pitchFamily="-111" charset="0"/>
            </a:endParaRPr>
          </a:p>
        </p:txBody>
      </p:sp>
      <p:pic>
        <p:nvPicPr>
          <p:cNvPr id="4" name="Picture 3" descr="5100FFB7-58C0-4F7E-9B354B362CB07BAC_featu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990600"/>
            <a:ext cx="3238500" cy="3238500"/>
          </a:xfrm>
          <a:prstGeom prst="rect">
            <a:avLst/>
          </a:prstGeom>
        </p:spPr>
      </p:pic>
    </p:spTree>
    <p:extLst>
      <p:ext uri="{BB962C8B-B14F-4D97-AF65-F5344CB8AC3E}">
        <p14:creationId xmlns:p14="http://schemas.microsoft.com/office/powerpoint/2010/main" val="280230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228600"/>
            <a:ext cx="79057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747713"/>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p:cNvSpPr txBox="1">
            <a:spLocks noChangeArrowheads="1"/>
          </p:cNvSpPr>
          <p:nvPr/>
        </p:nvSpPr>
        <p:spPr bwMode="auto">
          <a:xfrm>
            <a:off x="4648200" y="1905000"/>
            <a:ext cx="4343400" cy="29854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dirty="0" smtClean="0">
                <a:solidFill>
                  <a:srgbClr val="800000"/>
                </a:solidFill>
                <a:latin typeface="Times New Roman" charset="0"/>
                <a:cs typeface="Times New Roman" charset="0"/>
              </a:rPr>
              <a:t>Increased Inflammation</a:t>
            </a:r>
            <a:endParaRPr lang="en-US" dirty="0">
              <a:solidFill>
                <a:srgbClr val="800000"/>
              </a:solidFill>
              <a:latin typeface="Times New Roman" charset="0"/>
              <a:cs typeface="Times New Roman" charset="0"/>
            </a:endParaRPr>
          </a:p>
          <a:p>
            <a:pPr eaLnBrk="1" hangingPunct="1">
              <a:buFont typeface="Arial" charset="0"/>
              <a:buChar char="•"/>
            </a:pPr>
            <a:r>
              <a:rPr lang="en-US" sz="2000" b="1" dirty="0">
                <a:latin typeface="Times New Roman" charset="0"/>
                <a:cs typeface="Times New Roman" charset="0"/>
              </a:rPr>
              <a:t> </a:t>
            </a:r>
            <a:r>
              <a:rPr lang="en-US" sz="1800" dirty="0">
                <a:latin typeface="Times New Roman" charset="0"/>
                <a:cs typeface="Times New Roman" charset="0"/>
              </a:rPr>
              <a:t>Insulin fueling lipogenesis</a:t>
            </a:r>
          </a:p>
          <a:p>
            <a:pPr eaLnBrk="1" hangingPunct="1">
              <a:buFont typeface="Arial" charset="0"/>
              <a:buChar char="•"/>
            </a:pPr>
            <a:r>
              <a:rPr lang="en-US" sz="1800" dirty="0">
                <a:latin typeface="Times New Roman" charset="0"/>
                <a:cs typeface="Times New Roman" charset="0"/>
              </a:rPr>
              <a:t> Insulin resistance in muscle and liver</a:t>
            </a:r>
          </a:p>
          <a:p>
            <a:pPr eaLnBrk="1" hangingPunct="1">
              <a:buFont typeface="Arial" charset="0"/>
              <a:buChar char="•"/>
            </a:pPr>
            <a:r>
              <a:rPr lang="en-US" sz="1800" dirty="0">
                <a:latin typeface="Times New Roman" charset="0"/>
                <a:cs typeface="Times New Roman" charset="0"/>
              </a:rPr>
              <a:t> Inhibits </a:t>
            </a:r>
            <a:r>
              <a:rPr lang="en-US" sz="1800" dirty="0" smtClean="0">
                <a:latin typeface="Times New Roman" charset="0"/>
                <a:cs typeface="Times New Roman" charset="0"/>
              </a:rPr>
              <a:t>capacity to burn fat</a:t>
            </a:r>
          </a:p>
          <a:p>
            <a:pPr eaLnBrk="1" hangingPunct="1">
              <a:buFont typeface="Arial" charset="0"/>
              <a:buChar char="•"/>
            </a:pPr>
            <a:r>
              <a:rPr lang="en-US" sz="1800" dirty="0">
                <a:latin typeface="Times New Roman" charset="0"/>
                <a:cs typeface="Times New Roman" charset="0"/>
              </a:rPr>
              <a:t> </a:t>
            </a:r>
            <a:r>
              <a:rPr lang="en-US" sz="1800" dirty="0" smtClean="0">
                <a:latin typeface="Times New Roman" charset="0"/>
                <a:cs typeface="Times New Roman" charset="0"/>
              </a:rPr>
              <a:t>NF</a:t>
            </a:r>
            <a:r>
              <a:rPr lang="en-US" sz="1800" dirty="0">
                <a:latin typeface="Times New Roman" charset="0"/>
                <a:cs typeface="Times New Roman" charset="0"/>
              </a:rPr>
              <a:t>-kappa </a:t>
            </a:r>
            <a:r>
              <a:rPr lang="en-US" sz="1800" dirty="0" smtClean="0">
                <a:latin typeface="Times New Roman" charset="0"/>
                <a:cs typeface="Times New Roman" charset="0"/>
              </a:rPr>
              <a:t>B goes up (bad)</a:t>
            </a:r>
            <a:endParaRPr lang="en-US" sz="1800" dirty="0">
              <a:latin typeface="Times New Roman" charset="0"/>
              <a:cs typeface="Times New Roman" charset="0"/>
            </a:endParaRPr>
          </a:p>
          <a:p>
            <a:pPr eaLnBrk="1" hangingPunct="1">
              <a:buFont typeface="Arial" charset="0"/>
              <a:buChar char="•"/>
            </a:pPr>
            <a:r>
              <a:rPr lang="en-US" sz="1800" dirty="0">
                <a:latin typeface="Times New Roman" charset="0"/>
                <a:cs typeface="Times New Roman" charset="0"/>
              </a:rPr>
              <a:t> Increased </a:t>
            </a:r>
            <a:r>
              <a:rPr lang="en-US" sz="1800" dirty="0" smtClean="0">
                <a:latin typeface="Times New Roman" charset="0"/>
                <a:cs typeface="Times New Roman" charset="0"/>
              </a:rPr>
              <a:t>LPS (bad)</a:t>
            </a:r>
            <a:endParaRPr lang="en-US" sz="1800" dirty="0">
              <a:latin typeface="Times New Roman" charset="0"/>
              <a:cs typeface="Times New Roman" charset="0"/>
            </a:endParaRPr>
          </a:p>
          <a:p>
            <a:pPr eaLnBrk="1" hangingPunct="1">
              <a:buFont typeface="Arial" charset="0"/>
              <a:buChar char="•"/>
            </a:pPr>
            <a:r>
              <a:rPr lang="en-US" sz="1800" dirty="0">
                <a:latin typeface="Times New Roman" charset="0"/>
                <a:cs typeface="Times New Roman" charset="0"/>
              </a:rPr>
              <a:t> Cytokine </a:t>
            </a:r>
            <a:r>
              <a:rPr lang="en-US" sz="1800" dirty="0" err="1" smtClean="0">
                <a:latin typeface="Times New Roman" charset="0"/>
                <a:cs typeface="Times New Roman" charset="0"/>
              </a:rPr>
              <a:t>upregulation</a:t>
            </a:r>
            <a:r>
              <a:rPr lang="en-US" sz="1800" dirty="0" smtClean="0">
                <a:latin typeface="Times New Roman" charset="0"/>
                <a:cs typeface="Times New Roman" charset="0"/>
              </a:rPr>
              <a:t> (bad)</a:t>
            </a:r>
            <a:endParaRPr lang="en-US" sz="1800" dirty="0">
              <a:latin typeface="Times New Roman" charset="0"/>
              <a:cs typeface="Times New Roman" charset="0"/>
            </a:endParaRPr>
          </a:p>
          <a:p>
            <a:pPr eaLnBrk="1" hangingPunct="1">
              <a:buFont typeface="Arial" charset="0"/>
              <a:buChar char="•"/>
            </a:pPr>
            <a:r>
              <a:rPr lang="en-US" sz="1800" dirty="0">
                <a:latin typeface="Times New Roman" charset="0"/>
                <a:cs typeface="Times New Roman" charset="0"/>
              </a:rPr>
              <a:t> Leptin </a:t>
            </a:r>
            <a:r>
              <a:rPr lang="en-US" sz="1800" dirty="0" smtClean="0">
                <a:latin typeface="Times New Roman" charset="0"/>
                <a:cs typeface="Times New Roman" charset="0"/>
              </a:rPr>
              <a:t>resistance (hungry and less energy)</a:t>
            </a:r>
            <a:endParaRPr lang="en-US" sz="1800" dirty="0">
              <a:latin typeface="Times New Roman" charset="0"/>
              <a:cs typeface="Times New Roman" charset="0"/>
            </a:endParaRPr>
          </a:p>
          <a:p>
            <a:pPr eaLnBrk="1" hangingPunct="1">
              <a:buFont typeface="Arial" charset="0"/>
              <a:buChar char="•"/>
            </a:pPr>
            <a:r>
              <a:rPr lang="en-US" sz="1800" dirty="0">
                <a:latin typeface="Times New Roman" charset="0"/>
                <a:cs typeface="Times New Roman" charset="0"/>
              </a:rPr>
              <a:t> </a:t>
            </a:r>
            <a:r>
              <a:rPr lang="en-US" sz="1800" dirty="0" smtClean="0">
                <a:latin typeface="Times New Roman" charset="0"/>
                <a:cs typeface="Times New Roman" charset="0"/>
              </a:rPr>
              <a:t>A root cause of poor health and many</a:t>
            </a:r>
          </a:p>
          <a:p>
            <a:pPr eaLnBrk="1" hangingPunct="1"/>
            <a:r>
              <a:rPr lang="en-US" sz="1800" dirty="0">
                <a:latin typeface="Times New Roman" charset="0"/>
                <a:cs typeface="Times New Roman" charset="0"/>
              </a:rPr>
              <a:t> </a:t>
            </a:r>
            <a:r>
              <a:rPr lang="en-US" sz="1800" dirty="0" smtClean="0">
                <a:latin typeface="Times New Roman" charset="0"/>
                <a:cs typeface="Times New Roman" charset="0"/>
              </a:rPr>
              <a:t> symptoms</a:t>
            </a:r>
            <a:endParaRPr lang="en-US" sz="1800" dirty="0">
              <a:latin typeface="Times New Roman" charset="0"/>
              <a:cs typeface="Times New Roman" charset="0"/>
            </a:endParaRPr>
          </a:p>
        </p:txBody>
      </p:sp>
      <p:sp>
        <p:nvSpPr>
          <p:cNvPr id="60419" name="TextBox 3"/>
          <p:cNvSpPr txBox="1">
            <a:spLocks noChangeArrowheads="1"/>
          </p:cNvSpPr>
          <p:nvPr/>
        </p:nvSpPr>
        <p:spPr bwMode="auto">
          <a:xfrm>
            <a:off x="2971800" y="4572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200">
                <a:latin typeface="Times New Roman" charset="0"/>
                <a:cs typeface="Times New Roman" charset="0"/>
              </a:rPr>
              <a:t> </a:t>
            </a:r>
            <a:r>
              <a:rPr lang="en-US" sz="1400" b="1">
                <a:latin typeface="Times New Roman" charset="0"/>
                <a:cs typeface="Times New Roman" charset="0"/>
              </a:rPr>
              <a:t>Increased O-6/O-3</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2157413"/>
            <a:ext cx="6223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148" y="0"/>
            <a:ext cx="7003915" cy="6858000"/>
          </a:xfrm>
          <a:prstGeom prst="rect">
            <a:avLst/>
          </a:prstGeom>
        </p:spPr>
      </p:pic>
    </p:spTree>
    <p:extLst>
      <p:ext uri="{BB962C8B-B14F-4D97-AF65-F5344CB8AC3E}">
        <p14:creationId xmlns:p14="http://schemas.microsoft.com/office/powerpoint/2010/main" val="28572179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488" y="736600"/>
            <a:ext cx="73787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p:cNvSpPr txBox="1">
            <a:spLocks noChangeArrowheads="1"/>
          </p:cNvSpPr>
          <p:nvPr/>
        </p:nvSpPr>
        <p:spPr bwMode="auto">
          <a:xfrm>
            <a:off x="609600" y="1066800"/>
            <a:ext cx="7924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Speculative Interpretation of current research</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dz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76200"/>
            <a:ext cx="3429968" cy="4127395"/>
          </a:xfrm>
          <a:prstGeom prst="rect">
            <a:avLst/>
          </a:prstGeom>
        </p:spPr>
      </p:pic>
      <p:sp>
        <p:nvSpPr>
          <p:cNvPr id="4" name="Rectangle 3"/>
          <p:cNvSpPr/>
          <p:nvPr/>
        </p:nvSpPr>
        <p:spPr>
          <a:xfrm>
            <a:off x="2286000" y="4267200"/>
            <a:ext cx="5638800" cy="1600438"/>
          </a:xfrm>
          <a:prstGeom prst="rect">
            <a:avLst/>
          </a:prstGeom>
        </p:spPr>
        <p:txBody>
          <a:bodyPr wrap="square">
            <a:spAutoFit/>
          </a:bodyPr>
          <a:lstStyle/>
          <a:p>
            <a:pPr algn="ctr"/>
            <a:r>
              <a:rPr lang="en-US" sz="1400" dirty="0">
                <a:latin typeface="+mn-lt"/>
              </a:rPr>
              <a:t>TAXONOMIC TREASURE TROVE: A survey of fecal</a:t>
            </a:r>
          </a:p>
          <a:p>
            <a:pPr algn="ctr"/>
            <a:r>
              <a:rPr lang="en-US" sz="1400" dirty="0">
                <a:latin typeface="+mn-lt"/>
              </a:rPr>
              <a:t>microbiota of 43 subjects revealed a more varied mix of gut</a:t>
            </a:r>
          </a:p>
          <a:p>
            <a:pPr algn="ctr"/>
            <a:r>
              <a:rPr lang="en-US" sz="1400" dirty="0">
                <a:latin typeface="+mn-lt"/>
              </a:rPr>
              <a:t>bacteria phyla among </a:t>
            </a:r>
            <a:r>
              <a:rPr lang="en-US" sz="1400" dirty="0" err="1">
                <a:latin typeface="+mn-lt"/>
              </a:rPr>
              <a:t>Hadza</a:t>
            </a:r>
            <a:r>
              <a:rPr lang="en-US" sz="1400" dirty="0">
                <a:latin typeface="+mn-lt"/>
              </a:rPr>
              <a:t> hunter-gatherers compared with</a:t>
            </a:r>
          </a:p>
          <a:p>
            <a:pPr algn="ctr"/>
            <a:r>
              <a:rPr lang="en-US" sz="1400" dirty="0">
                <a:latin typeface="+mn-lt"/>
              </a:rPr>
              <a:t>urban Italians. CREDIT: SOURCE: “GUT MICROBIOME OF</a:t>
            </a:r>
          </a:p>
          <a:p>
            <a:pPr algn="ctr"/>
            <a:r>
              <a:rPr lang="en-US" sz="1400" dirty="0">
                <a:latin typeface="+mn-lt"/>
              </a:rPr>
              <a:t>THE HADZA HUNTER-GATHERERS,” BY STEPHANIE L.</a:t>
            </a:r>
          </a:p>
          <a:p>
            <a:pPr algn="ctr"/>
            <a:r>
              <a:rPr lang="en-US" sz="1400" dirty="0">
                <a:latin typeface="+mn-lt"/>
              </a:rPr>
              <a:t>SCHNORR ET AL., IN NATURE COMMUNICATIONS, VOL. 5,</a:t>
            </a:r>
          </a:p>
          <a:p>
            <a:pPr algn="ctr"/>
            <a:r>
              <a:rPr lang="en-US" sz="1400" dirty="0">
                <a:latin typeface="+mn-lt"/>
              </a:rPr>
              <a:t>ARTICLE NO. 3654; APRIL 15, 2014; Graphic by Jen Christiansen</a:t>
            </a:r>
          </a:p>
        </p:txBody>
      </p:sp>
    </p:spTree>
    <p:extLst>
      <p:ext uri="{BB962C8B-B14F-4D97-AF65-F5344CB8AC3E}">
        <p14:creationId xmlns:p14="http://schemas.microsoft.com/office/powerpoint/2010/main" val="41100661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58200" cy="55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43200" y="762000"/>
            <a:ext cx="5232400" cy="1143000"/>
          </a:xfrm>
        </p:spPr>
        <p:txBody>
          <a:bodyPr>
            <a:normAutofit/>
          </a:bodyPr>
          <a:lstStyle/>
          <a:p>
            <a:pPr eaLnBrk="1" hangingPunct="1">
              <a:defRPr/>
            </a:pPr>
            <a:r>
              <a:rPr lang="en-US" dirty="0" smtClean="0">
                <a:solidFill>
                  <a:srgbClr val="800000"/>
                </a:solidFill>
                <a:latin typeface="Baskerville" pitchFamily="-1" charset="0"/>
                <a:ea typeface="ＭＳ Ｐゴシック" pitchFamily="-1" charset="-128"/>
                <a:cs typeface="ＭＳ Ｐゴシック" pitchFamily="-1" charset="-128"/>
              </a:rPr>
              <a:t>The proposition:</a:t>
            </a:r>
            <a:br>
              <a:rPr lang="en-US" dirty="0" smtClean="0">
                <a:solidFill>
                  <a:srgbClr val="800000"/>
                </a:solidFill>
                <a:latin typeface="Baskerville" pitchFamily="-1" charset="0"/>
                <a:ea typeface="ＭＳ Ｐゴシック" pitchFamily="-1" charset="-128"/>
                <a:cs typeface="ＭＳ Ｐゴシック" pitchFamily="-1" charset="-128"/>
              </a:rPr>
            </a:br>
            <a:r>
              <a:rPr lang="en-US" dirty="0" smtClean="0">
                <a:solidFill>
                  <a:schemeClr val="tx1"/>
                </a:solidFill>
                <a:latin typeface="Baskerville" pitchFamily="-1" charset="0"/>
                <a:ea typeface="ＭＳ Ｐゴシック" pitchFamily="-1" charset="-128"/>
                <a:cs typeface="ＭＳ Ｐゴシック" pitchFamily="-1" charset="-128"/>
              </a:rPr>
              <a:t>how the outside gets inside</a:t>
            </a:r>
            <a:endParaRPr lang="en-US" dirty="0" smtClean="0">
              <a:latin typeface="Baskerville" pitchFamily="-1" charset="0"/>
              <a:ea typeface="ＭＳ Ｐゴシック" pitchFamily="-1" charset="-128"/>
              <a:cs typeface="ＭＳ Ｐゴシック" pitchFamily="-1" charset="-128"/>
            </a:endParaRPr>
          </a:p>
        </p:txBody>
      </p:sp>
      <p:sp>
        <p:nvSpPr>
          <p:cNvPr id="19459" name="Rectangle 3"/>
          <p:cNvSpPr>
            <a:spLocks noGrp="1" noChangeArrowheads="1"/>
          </p:cNvSpPr>
          <p:nvPr>
            <p:ph type="body" idx="1"/>
          </p:nvPr>
        </p:nvSpPr>
        <p:spPr>
          <a:xfrm>
            <a:off x="304800" y="2514600"/>
            <a:ext cx="8562975" cy="3657600"/>
          </a:xfrm>
        </p:spPr>
        <p:txBody>
          <a:bodyPr rtlCol="0">
            <a:normAutofit fontScale="85000" lnSpcReduction="10000"/>
          </a:bodyPr>
          <a:lstStyle/>
          <a:p>
            <a:pPr eaLnBrk="1" fontAlgn="auto" hangingPunct="1">
              <a:spcAft>
                <a:spcPts val="0"/>
              </a:spcAft>
              <a:buFontTx/>
              <a:buChar char="•"/>
              <a:defRPr/>
            </a:pPr>
            <a:r>
              <a:rPr lang="en-US" dirty="0">
                <a:latin typeface="Times New Roman" charset="0"/>
                <a:cs typeface="+mn-cs"/>
              </a:rPr>
              <a:t>H</a:t>
            </a:r>
            <a:r>
              <a:rPr lang="en-US" dirty="0" smtClean="0">
                <a:latin typeface="Times New Roman" charset="0"/>
                <a:ea typeface="+mn-ea"/>
                <a:cs typeface="+mn-cs"/>
              </a:rPr>
              <a:t>ealth and disease are byproducts of complex </a:t>
            </a:r>
            <a:r>
              <a:rPr lang="en-US" b="1" i="1" dirty="0" smtClean="0">
                <a:latin typeface="Times New Roman" charset="0"/>
                <a:ea typeface="+mn-ea"/>
                <a:cs typeface="+mn-cs"/>
              </a:rPr>
              <a:t>individualized</a:t>
            </a:r>
            <a:r>
              <a:rPr lang="en-US" dirty="0" smtClean="0">
                <a:latin typeface="Times New Roman" charset="0"/>
                <a:ea typeface="+mn-ea"/>
                <a:cs typeface="+mn-cs"/>
              </a:rPr>
              <a:t> gene-environment interactions that may go back more than a generation before our conception and continue throughout our lives.</a:t>
            </a:r>
          </a:p>
          <a:p>
            <a:pPr eaLnBrk="1" fontAlgn="auto" hangingPunct="1">
              <a:spcAft>
                <a:spcPts val="0"/>
              </a:spcAft>
              <a:buFontTx/>
              <a:buChar char="•"/>
              <a:defRPr/>
            </a:pPr>
            <a:r>
              <a:rPr lang="en-US" dirty="0" smtClean="0">
                <a:latin typeface="Times New Roman" charset="0"/>
                <a:ea typeface="+mn-ea"/>
                <a:cs typeface="+mn-cs"/>
              </a:rPr>
              <a:t>Your DNA i.e., your “Book of Life” still has a Stone Age imperative, not </a:t>
            </a:r>
            <a:r>
              <a:rPr lang="en-US" i="1" dirty="0" smtClean="0">
                <a:latin typeface="Times New Roman" charset="0"/>
                <a:ea typeface="+mn-ea"/>
                <a:cs typeface="+mn-cs"/>
              </a:rPr>
              <a:t>often</a:t>
            </a:r>
            <a:r>
              <a:rPr lang="en-US" dirty="0" smtClean="0">
                <a:latin typeface="Times New Roman" charset="0"/>
                <a:ea typeface="+mn-ea"/>
                <a:cs typeface="+mn-cs"/>
              </a:rPr>
              <a:t> </a:t>
            </a:r>
            <a:r>
              <a:rPr lang="en-US" dirty="0" smtClean="0">
                <a:latin typeface="Times New Roman" charset="0"/>
                <a:cs typeface="+mn-cs"/>
              </a:rPr>
              <a:t>adapted for</a:t>
            </a:r>
            <a:r>
              <a:rPr lang="en-US" dirty="0" smtClean="0">
                <a:latin typeface="Times New Roman" charset="0"/>
                <a:ea typeface="+mn-ea"/>
                <a:cs typeface="+mn-cs"/>
              </a:rPr>
              <a:t> 21</a:t>
            </a:r>
            <a:r>
              <a:rPr lang="en-US" baseline="30000" dirty="0" smtClean="0">
                <a:latin typeface="Times New Roman" charset="0"/>
                <a:ea typeface="+mn-ea"/>
                <a:cs typeface="+mn-cs"/>
              </a:rPr>
              <a:t>st</a:t>
            </a:r>
            <a:r>
              <a:rPr lang="en-US" dirty="0" smtClean="0">
                <a:latin typeface="Times New Roman" charset="0"/>
                <a:ea typeface="+mn-ea"/>
                <a:cs typeface="+mn-cs"/>
              </a:rPr>
              <a:t> century environmental inputs e.g. the foods in our modern food supply.</a:t>
            </a:r>
          </a:p>
          <a:p>
            <a:pPr eaLnBrk="1" fontAlgn="auto" hangingPunct="1">
              <a:spcAft>
                <a:spcPts val="0"/>
              </a:spcAft>
              <a:buFontTx/>
              <a:buChar char="•"/>
              <a:defRPr/>
            </a:pPr>
            <a:r>
              <a:rPr lang="en-US" dirty="0" smtClean="0">
                <a:latin typeface="Times New Roman" charset="0"/>
                <a:ea typeface="+mn-ea"/>
                <a:cs typeface="+mn-cs"/>
              </a:rPr>
              <a:t>This incompatibility creates a distorted metabolic trajectory e.g. </a:t>
            </a:r>
            <a:r>
              <a:rPr lang="en-US" b="1" i="1" dirty="0" smtClean="0">
                <a:solidFill>
                  <a:srgbClr val="FF0000"/>
                </a:solidFill>
                <a:latin typeface="Times New Roman" charset="0"/>
                <a:ea typeface="+mn-ea"/>
                <a:cs typeface="+mn-cs"/>
              </a:rPr>
              <a:t>inflammation</a:t>
            </a:r>
            <a:r>
              <a:rPr lang="en-US" dirty="0" smtClean="0">
                <a:solidFill>
                  <a:srgbClr val="FF0000"/>
                </a:solidFill>
                <a:latin typeface="Times New Roman" charset="0"/>
                <a:ea typeface="+mn-ea"/>
                <a:cs typeface="+mn-cs"/>
              </a:rPr>
              <a:t> </a:t>
            </a:r>
            <a:r>
              <a:rPr lang="en-US" dirty="0" smtClean="0">
                <a:latin typeface="Times New Roman" charset="0"/>
                <a:ea typeface="+mn-ea"/>
                <a:cs typeface="+mn-cs"/>
              </a:rPr>
              <a:t>that forms the basis of chronic complex disease and diminished quality of life. </a:t>
            </a:r>
          </a:p>
          <a:p>
            <a:pPr eaLnBrk="1" fontAlgn="auto" hangingPunct="1">
              <a:spcAft>
                <a:spcPts val="0"/>
              </a:spcAft>
              <a:buFontTx/>
              <a:buChar char="•"/>
              <a:defRPr/>
            </a:pPr>
            <a:r>
              <a:rPr lang="en-US" dirty="0" smtClean="0">
                <a:solidFill>
                  <a:schemeClr val="tx1"/>
                </a:solidFill>
                <a:latin typeface="Times New Roman" charset="0"/>
                <a:ea typeface="+mn-ea"/>
                <a:cs typeface="+mn-cs"/>
              </a:rPr>
              <a:t>Through mindful living that aligns conscious choosing with what are are most designed to be in relationship with, our biology can be transformed to promote-restore optimal function and health throughout the life continuum.</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28600"/>
            <a:ext cx="1577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98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632311"/>
          </a:xfrm>
          <a:prstGeom prst="rect">
            <a:avLst/>
          </a:prstGeom>
        </p:spPr>
        <p:txBody>
          <a:bodyPr wrap="square">
            <a:spAutoFit/>
          </a:bodyPr>
          <a:lstStyle/>
          <a:p>
            <a:pPr algn="ctr"/>
            <a:r>
              <a:rPr lang="en-US" sz="2000" dirty="0"/>
              <a:t>Because the critical issue is the intergenerational transfer of microbes and its timed assembly, three periods are relevant: before pregnancy, during pregnancy and in the child's early life. For all three periods, antibiotic use is relevant because it may directly change maternal microbes prior to transfer or the child’s microbes afterward. Elective cesarean sections mean that the child misses the birth canal transit, and </a:t>
            </a:r>
            <a:r>
              <a:rPr lang="en-US" sz="2000" dirty="0" err="1"/>
              <a:t>antibacterials</a:t>
            </a:r>
            <a:r>
              <a:rPr lang="en-US" sz="2000" dirty="0"/>
              <a:t> in soaps and foods directly affect microbiota composition. Infant formulas have not been constructed with the benefit of millions of years of mammalian evolution, because breast milk contains nutrients that specifically select for the growth of preferred coevolved organisms and inhibit opportunists and pathogens.</a:t>
            </a:r>
          </a:p>
          <a:p>
            <a:pPr algn="ctr"/>
            <a:endParaRPr lang="en-US" sz="2000" dirty="0"/>
          </a:p>
          <a:p>
            <a:pPr algn="ctr"/>
            <a:r>
              <a:rPr lang="en-US" sz="2000" dirty="0"/>
              <a:t>The aggregate of modern assaults on the early-life microbiome suggests that our progeny may not be inheriting their fair share. Exceeding the developing </a:t>
            </a:r>
            <a:r>
              <a:rPr lang="en-US" sz="2000" dirty="0" err="1"/>
              <a:t>microbiome’s</a:t>
            </a:r>
            <a:r>
              <a:rPr lang="en-US" sz="2000" dirty="0"/>
              <a:t> plasticity predictably leads to consequences, as growing evidence evinces. Studies have linked C-sections and exposures to prenatal and postnatal antibiotics to increased risk of obesity, diabetes, celiac disease, asthma and allergies, among other ailments that have their roots in development. </a:t>
            </a:r>
          </a:p>
        </p:txBody>
      </p:sp>
    </p:spTree>
    <p:extLst>
      <p:ext uri="{BB962C8B-B14F-4D97-AF65-F5344CB8AC3E}">
        <p14:creationId xmlns:p14="http://schemas.microsoft.com/office/powerpoint/2010/main" val="39832162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4572000"/>
            <a:ext cx="9148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err="1">
                <a:latin typeface="+mn-lt"/>
              </a:rPr>
              <a:t>Psychobiotics</a:t>
            </a:r>
            <a:r>
              <a:rPr lang="en-US" sz="1400" b="1" dirty="0">
                <a:latin typeface="+mn-lt"/>
              </a:rPr>
              <a:t>: a novel class of psychotropic.</a:t>
            </a:r>
          </a:p>
          <a:p>
            <a:r>
              <a:rPr lang="en-US" sz="1400" i="1" dirty="0">
                <a:latin typeface="+mn-lt"/>
              </a:rPr>
              <a:t>Biol Psychiatry. 2013 Nov 15;74(10):720-6. </a:t>
            </a:r>
            <a:r>
              <a:rPr lang="en-US" sz="1400" i="1" dirty="0" err="1">
                <a:latin typeface="+mn-lt"/>
              </a:rPr>
              <a:t>doi</a:t>
            </a:r>
            <a:r>
              <a:rPr lang="en-US" sz="1400" i="1" dirty="0">
                <a:latin typeface="+mn-lt"/>
              </a:rPr>
              <a:t>: 10.1016/j.biopsych.2013.05.001. Epub 2013 Jun10</a:t>
            </a:r>
            <a:r>
              <a:rPr lang="en-US" sz="1400" dirty="0">
                <a:latin typeface="+mn-lt"/>
              </a:rPr>
              <a:t>.</a:t>
            </a:r>
          </a:p>
        </p:txBody>
      </p:sp>
      <p:sp>
        <p:nvSpPr>
          <p:cNvPr id="61442" name="Rectangle 2"/>
          <p:cNvSpPr>
            <a:spLocks noChangeArrowheads="1"/>
          </p:cNvSpPr>
          <p:nvPr/>
        </p:nvSpPr>
        <p:spPr bwMode="auto">
          <a:xfrm>
            <a:off x="0" y="5181600"/>
            <a:ext cx="88233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mn-lt"/>
              </a:rPr>
              <a:t>Fermented foods, microbiota, and mental health: ancient practice meets nutritional psychiatry</a:t>
            </a:r>
          </a:p>
          <a:p>
            <a:r>
              <a:rPr lang="en-US" sz="1400" i="1" dirty="0">
                <a:latin typeface="+mn-lt"/>
              </a:rPr>
              <a:t>Eva M Selhub1*†, Alan C Logan2† and Alison C Bested3</a:t>
            </a:r>
          </a:p>
          <a:p>
            <a:r>
              <a:rPr lang="en-US" sz="1400" i="1" dirty="0">
                <a:latin typeface="+mn-lt"/>
              </a:rPr>
              <a:t>Journal of Physiological Anthropology 2014, </a:t>
            </a:r>
            <a:r>
              <a:rPr lang="en-US" sz="1400" b="1" i="1" dirty="0">
                <a:latin typeface="+mn-lt"/>
              </a:rPr>
              <a:t>33</a:t>
            </a:r>
            <a:r>
              <a:rPr lang="en-US" sz="1400" i="1" dirty="0">
                <a:latin typeface="+mn-lt"/>
              </a:rPr>
              <a:t>:2</a:t>
            </a:r>
          </a:p>
        </p:txBody>
      </p:sp>
      <p:pic>
        <p:nvPicPr>
          <p:cNvPr id="614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8825" y="204788"/>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228600" y="304800"/>
            <a:ext cx="407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dirty="0" err="1">
                <a:solidFill>
                  <a:srgbClr val="800000"/>
                </a:solidFill>
                <a:latin typeface="Times New Roman" charset="0"/>
                <a:cs typeface="Times New Roman" charset="0"/>
              </a:rPr>
              <a:t>Psychobiotics</a:t>
            </a:r>
            <a:endParaRPr lang="en-US" sz="3200" dirty="0">
              <a:solidFill>
                <a:srgbClr val="800000"/>
              </a:solidFill>
              <a:latin typeface="Times New Roman" charset="0"/>
              <a:cs typeface="Times New Roman" charset="0"/>
            </a:endParaRPr>
          </a:p>
        </p:txBody>
      </p:sp>
      <p:sp>
        <p:nvSpPr>
          <p:cNvPr id="61445" name="TextBox 5"/>
          <p:cNvSpPr txBox="1">
            <a:spLocks noChangeArrowheads="1"/>
          </p:cNvSpPr>
          <p:nvPr/>
        </p:nvSpPr>
        <p:spPr bwMode="auto">
          <a:xfrm>
            <a:off x="233363" y="1109663"/>
            <a:ext cx="8585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2000" dirty="0">
                <a:latin typeface="Times New Roman" charset="0"/>
                <a:cs typeface="Times New Roman" charset="0"/>
              </a:rPr>
              <a:t> Protection of intestinal barrier function</a:t>
            </a:r>
          </a:p>
          <a:p>
            <a:pPr eaLnBrk="1" hangingPunct="1">
              <a:buFont typeface="Arial" charset="0"/>
              <a:buChar char="•"/>
            </a:pPr>
            <a:r>
              <a:rPr lang="en-US" sz="2000" dirty="0">
                <a:latin typeface="Times New Roman" charset="0"/>
                <a:cs typeface="Times New Roman" charset="0"/>
              </a:rPr>
              <a:t> Influence on local and systemic antioxidant status</a:t>
            </a:r>
          </a:p>
          <a:p>
            <a:pPr eaLnBrk="1" hangingPunct="1">
              <a:buFont typeface="Arial" charset="0"/>
              <a:buChar char="•"/>
            </a:pPr>
            <a:r>
              <a:rPr lang="en-US" sz="2000" dirty="0">
                <a:latin typeface="Times New Roman" charset="0"/>
                <a:cs typeface="Times New Roman" charset="0"/>
              </a:rPr>
              <a:t> Direct neurochemical production e.g. Gamma Amino Butyric Acid</a:t>
            </a:r>
          </a:p>
          <a:p>
            <a:pPr eaLnBrk="1" hangingPunct="1">
              <a:buFont typeface="Arial" charset="0"/>
              <a:buChar char="•"/>
            </a:pPr>
            <a:r>
              <a:rPr lang="en-US" sz="2000" dirty="0">
                <a:latin typeface="Times New Roman" charset="0"/>
                <a:cs typeface="Times New Roman" charset="0"/>
              </a:rPr>
              <a:t> Indirect influence on neurotransmitter </a:t>
            </a:r>
            <a:r>
              <a:rPr lang="en-US" sz="2000" dirty="0" smtClean="0">
                <a:latin typeface="Times New Roman" charset="0"/>
                <a:cs typeface="Times New Roman" charset="0"/>
              </a:rPr>
              <a:t>function</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Experimental evidence of links to depression, anxiety, and autism</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S</a:t>
            </a:r>
            <a:r>
              <a:rPr lang="en-US" sz="2000" dirty="0" smtClean="0">
                <a:latin typeface="Times New Roman" charset="0"/>
                <a:cs typeface="Times New Roman" charset="0"/>
              </a:rPr>
              <a:t>tress</a:t>
            </a:r>
            <a:r>
              <a:rPr lang="en-US" sz="2000" dirty="0">
                <a:latin typeface="Times New Roman" charset="0"/>
                <a:cs typeface="Times New Roman" charset="0"/>
              </a:rPr>
              <a:t>-induced alterations in microbiota</a:t>
            </a:r>
          </a:p>
          <a:p>
            <a:pPr eaLnBrk="1" hangingPunct="1">
              <a:buFont typeface="Arial" charset="0"/>
              <a:buChar char="•"/>
            </a:pPr>
            <a:r>
              <a:rPr lang="en-US" sz="2000" dirty="0">
                <a:latin typeface="Times New Roman" charset="0"/>
                <a:cs typeface="Times New Roman" charset="0"/>
              </a:rPr>
              <a:t> Direct activation of neural pathways between gut and brain</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Regulation of immune response - </a:t>
            </a:r>
            <a:r>
              <a:rPr lang="en-US" sz="2000" dirty="0">
                <a:latin typeface="Times New Roman" charset="0"/>
                <a:cs typeface="Times New Roman" charset="0"/>
              </a:rPr>
              <a:t>inflammatory cytokines</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Can influence production </a:t>
            </a:r>
            <a:r>
              <a:rPr lang="en-US" sz="2000" dirty="0">
                <a:latin typeface="Times New Roman" charset="0"/>
                <a:cs typeface="Times New Roman" charset="0"/>
              </a:rPr>
              <a:t>of </a:t>
            </a:r>
            <a:r>
              <a:rPr lang="en-US" sz="2000" dirty="0" smtClean="0">
                <a:latin typeface="Times New Roman" charset="0"/>
                <a:cs typeface="Times New Roman" charset="0"/>
              </a:rPr>
              <a:t>brain </a:t>
            </a:r>
            <a:r>
              <a:rPr lang="en-US" sz="2000" dirty="0">
                <a:latin typeface="Times New Roman" charset="0"/>
                <a:cs typeface="Times New Roman" charset="0"/>
              </a:rPr>
              <a:t>derived </a:t>
            </a:r>
            <a:r>
              <a:rPr lang="en-US" sz="2000" dirty="0" err="1">
                <a:latin typeface="Times New Roman" charset="0"/>
                <a:cs typeface="Times New Roman" charset="0"/>
              </a:rPr>
              <a:t>neurotrophic</a:t>
            </a:r>
            <a:r>
              <a:rPr lang="en-US" sz="2000" dirty="0">
                <a:latin typeface="Times New Roman" charset="0"/>
                <a:cs typeface="Times New Roman" charset="0"/>
              </a:rPr>
              <a:t> factor (BDNF)</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Loss of microbiome “heritage” a contributor to many modern diseases</a:t>
            </a:r>
            <a:endParaRPr lang="en-US" sz="20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Picture 2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533400" y="644525"/>
            <a:ext cx="38735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 Box 3"/>
          <p:cNvSpPr txBox="1">
            <a:spLocks noChangeArrowheads="1"/>
          </p:cNvSpPr>
          <p:nvPr/>
        </p:nvSpPr>
        <p:spPr bwMode="auto">
          <a:xfrm>
            <a:off x="4572000" y="533400"/>
            <a:ext cx="35052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dirty="0">
                <a:solidFill>
                  <a:srgbClr val="800000"/>
                </a:solidFill>
                <a:latin typeface="Times New Roman" charset="0"/>
                <a:ea typeface="MS PGothic" charset="0"/>
                <a:cs typeface="MS PGothic" charset="0"/>
              </a:rPr>
              <a:t>Evidence for increased inflammation in:</a:t>
            </a:r>
          </a:p>
          <a:p>
            <a:pPr>
              <a:spcBef>
                <a:spcPct val="50000"/>
              </a:spcBef>
              <a:buFont typeface="Times" charset="0"/>
              <a:buChar char="•"/>
            </a:pPr>
            <a:r>
              <a:rPr lang="en-US" sz="2000" dirty="0">
                <a:latin typeface="Times New Roman" charset="0"/>
                <a:ea typeface="MS PGothic" charset="0"/>
                <a:cs typeface="MS PGothic" charset="0"/>
              </a:rPr>
              <a:t> </a:t>
            </a:r>
            <a:r>
              <a:rPr lang="en-US" sz="2000" dirty="0" smtClean="0">
                <a:latin typeface="Times New Roman" charset="0"/>
                <a:ea typeface="MS PGothic" charset="0"/>
                <a:cs typeface="MS PGothic" charset="0"/>
              </a:rPr>
              <a:t>MCI/Alzheimer</a:t>
            </a:r>
            <a:r>
              <a:rPr lang="ja-JP" altLang="en-US" sz="2000" dirty="0" smtClean="0">
                <a:latin typeface="Times New Roman" charset="0"/>
                <a:ea typeface="MS PGothic" charset="0"/>
                <a:cs typeface="MS PGothic" charset="0"/>
              </a:rPr>
              <a:t>’</a:t>
            </a:r>
            <a:r>
              <a:rPr lang="en-US" altLang="ja-JP" sz="2000" dirty="0" smtClean="0">
                <a:latin typeface="Times New Roman" charset="0"/>
                <a:ea typeface="MS PGothic" charset="0"/>
                <a:cs typeface="MS PGothic" charset="0"/>
              </a:rPr>
              <a:t>s </a:t>
            </a:r>
            <a:r>
              <a:rPr lang="en-US" altLang="ja-JP" sz="2000" dirty="0">
                <a:latin typeface="Times New Roman" charset="0"/>
                <a:ea typeface="MS PGothic" charset="0"/>
                <a:cs typeface="MS PGothic" charset="0"/>
              </a:rPr>
              <a:t>disease</a:t>
            </a:r>
          </a:p>
          <a:p>
            <a:pPr>
              <a:spcBef>
                <a:spcPct val="50000"/>
              </a:spcBef>
              <a:buFont typeface="Times" charset="0"/>
              <a:buChar char="•"/>
            </a:pPr>
            <a:r>
              <a:rPr lang="en-US" sz="2000" dirty="0">
                <a:latin typeface="Times New Roman" charset="0"/>
                <a:ea typeface="MS PGothic" charset="0"/>
                <a:cs typeface="MS PGothic" charset="0"/>
              </a:rPr>
              <a:t> Depression </a:t>
            </a:r>
          </a:p>
          <a:p>
            <a:pPr>
              <a:spcBef>
                <a:spcPct val="50000"/>
              </a:spcBef>
              <a:buFont typeface="Times" charset="0"/>
              <a:buChar char="•"/>
            </a:pPr>
            <a:r>
              <a:rPr lang="en-US" sz="2000" dirty="0">
                <a:latin typeface="Times New Roman" charset="0"/>
                <a:ea typeface="MS PGothic" charset="0"/>
                <a:cs typeface="MS PGothic" charset="0"/>
              </a:rPr>
              <a:t> Pain</a:t>
            </a:r>
          </a:p>
          <a:p>
            <a:pPr>
              <a:spcBef>
                <a:spcPct val="50000"/>
              </a:spcBef>
              <a:buFont typeface="Times" charset="0"/>
              <a:buChar char="•"/>
            </a:pPr>
            <a:r>
              <a:rPr lang="en-US" sz="2000" dirty="0">
                <a:latin typeface="Times New Roman" charset="0"/>
                <a:ea typeface="MS PGothic" charset="0"/>
                <a:cs typeface="MS PGothic" charset="0"/>
              </a:rPr>
              <a:t> PD</a:t>
            </a:r>
          </a:p>
          <a:p>
            <a:pPr>
              <a:spcBef>
                <a:spcPct val="50000"/>
              </a:spcBef>
              <a:buFont typeface="Times" charset="0"/>
              <a:buChar char="•"/>
            </a:pPr>
            <a:r>
              <a:rPr lang="en-US" sz="2000" dirty="0">
                <a:latin typeface="Times New Roman" charset="0"/>
                <a:ea typeface="MS PGothic" charset="0"/>
                <a:cs typeface="MS PGothic" charset="0"/>
              </a:rPr>
              <a:t> MS</a:t>
            </a:r>
          </a:p>
          <a:p>
            <a:pPr>
              <a:spcBef>
                <a:spcPct val="50000"/>
              </a:spcBef>
              <a:buFont typeface="Times" charset="0"/>
              <a:buChar char="•"/>
            </a:pPr>
            <a:r>
              <a:rPr lang="en-US" sz="2000" dirty="0">
                <a:latin typeface="Times New Roman" charset="0"/>
                <a:ea typeface="MS PGothic" charset="0"/>
                <a:cs typeface="MS PGothic" charset="0"/>
              </a:rPr>
              <a:t> ADD and ADDHD</a:t>
            </a:r>
          </a:p>
          <a:p>
            <a:pPr>
              <a:spcBef>
                <a:spcPct val="50000"/>
              </a:spcBef>
              <a:buFont typeface="Times" charset="0"/>
              <a:buChar char="•"/>
            </a:pPr>
            <a:r>
              <a:rPr lang="en-US" sz="2000" dirty="0">
                <a:latin typeface="Times New Roman" charset="0"/>
                <a:ea typeface="MS PGothic" charset="0"/>
                <a:cs typeface="MS PGothic" charset="0"/>
              </a:rPr>
              <a:t> Brain </a:t>
            </a:r>
            <a:r>
              <a:rPr lang="en-US" sz="2000" dirty="0" smtClean="0">
                <a:latin typeface="Times New Roman" charset="0"/>
                <a:ea typeface="MS PGothic" charset="0"/>
                <a:cs typeface="MS PGothic" charset="0"/>
              </a:rPr>
              <a:t>fog i.e., trouble with concentration, focus, memory</a:t>
            </a:r>
            <a:endParaRPr lang="en-US" sz="2000" dirty="0">
              <a:latin typeface="Times New Roman" charset="0"/>
              <a:ea typeface="MS PGothic" charset="0"/>
              <a:cs typeface="MS PGothic" charset="0"/>
            </a:endParaRPr>
          </a:p>
          <a:p>
            <a:pPr>
              <a:spcBef>
                <a:spcPct val="50000"/>
              </a:spcBef>
              <a:buFont typeface="Times" charset="0"/>
              <a:buChar char="•"/>
            </a:pPr>
            <a:r>
              <a:rPr lang="en-US" sz="2000" dirty="0">
                <a:latin typeface="Times New Roman" charset="0"/>
                <a:ea typeface="MS PGothic" charset="0"/>
                <a:cs typeface="MS PGothic" charset="0"/>
              </a:rPr>
              <a:t> Anxiety and Panic</a:t>
            </a:r>
          </a:p>
          <a:p>
            <a:pPr>
              <a:spcBef>
                <a:spcPct val="50000"/>
              </a:spcBef>
              <a:buFont typeface="Times" charset="0"/>
              <a:buChar char="•"/>
            </a:pPr>
            <a:r>
              <a:rPr lang="en-US" sz="2000" dirty="0">
                <a:latin typeface="Times New Roman" charset="0"/>
                <a:ea typeface="MS PGothic" charset="0"/>
                <a:cs typeface="MS PGothic" charset="0"/>
              </a:rPr>
              <a:t> Autism spectrum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Box 3"/>
          <p:cNvSpPr txBox="1">
            <a:spLocks noChangeArrowheads="1"/>
          </p:cNvSpPr>
          <p:nvPr/>
        </p:nvSpPr>
        <p:spPr bwMode="auto">
          <a:xfrm>
            <a:off x="1196975" y="239713"/>
            <a:ext cx="6715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3600" dirty="0">
                <a:solidFill>
                  <a:srgbClr val="800000"/>
                </a:solidFill>
                <a:latin typeface="Times New Roman" charset="0"/>
                <a:cs typeface="Times New Roman" charset="0"/>
              </a:rPr>
              <a:t>The Contemporary Convergence</a:t>
            </a:r>
          </a:p>
        </p:txBody>
      </p:sp>
      <p:sp>
        <p:nvSpPr>
          <p:cNvPr id="4098" name="TextBox 1"/>
          <p:cNvSpPr txBox="1">
            <a:spLocks noChangeArrowheads="1"/>
          </p:cNvSpPr>
          <p:nvPr/>
        </p:nvSpPr>
        <p:spPr bwMode="auto">
          <a:xfrm>
            <a:off x="1011238" y="887413"/>
            <a:ext cx="7566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dirty="0" smtClean="0">
                <a:latin typeface="Times New Roman" charset="0"/>
                <a:cs typeface="Times New Roman" charset="0"/>
              </a:rPr>
              <a:t>Gene-</a:t>
            </a:r>
            <a:r>
              <a:rPr lang="en-US" dirty="0" err="1" smtClean="0">
                <a:latin typeface="Times New Roman" charset="0"/>
                <a:cs typeface="Times New Roman" charset="0"/>
              </a:rPr>
              <a:t>Epigenome</a:t>
            </a:r>
            <a:r>
              <a:rPr lang="en-US" dirty="0" smtClean="0">
                <a:latin typeface="Times New Roman" charset="0"/>
                <a:cs typeface="Times New Roman" charset="0"/>
              </a:rPr>
              <a:t> </a:t>
            </a:r>
            <a:r>
              <a:rPr lang="en-US" dirty="0">
                <a:latin typeface="Times New Roman" charset="0"/>
                <a:cs typeface="Times New Roman" charset="0"/>
              </a:rPr>
              <a:t>+ Environment + Microbiome = Outcome </a:t>
            </a:r>
          </a:p>
          <a:p>
            <a:pPr algn="ctr" eaLnBrk="1" hangingPunct="1"/>
            <a:r>
              <a:rPr lang="en-US" dirty="0">
                <a:latin typeface="Times New Roman" charset="0"/>
                <a:cs typeface="Times New Roman" charset="0"/>
              </a:rPr>
              <a:t>i.e. </a:t>
            </a:r>
            <a:r>
              <a:rPr lang="en-US" i="1" dirty="0">
                <a:latin typeface="Times New Roman" charset="0"/>
                <a:cs typeface="Times New Roman" charset="0"/>
              </a:rPr>
              <a:t>how the outside gets inside</a:t>
            </a:r>
          </a:p>
        </p:txBody>
      </p:sp>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1947863"/>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The role of NF-κB within the cellular context of the nervous system.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958850"/>
            <a:ext cx="289401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Text Box 3"/>
          <p:cNvSpPr txBox="1">
            <a:spLocks noChangeArrowheads="1"/>
          </p:cNvSpPr>
          <p:nvPr/>
        </p:nvSpPr>
        <p:spPr bwMode="auto">
          <a:xfrm>
            <a:off x="152400" y="6248400"/>
            <a:ext cx="39179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defRPr/>
            </a:pPr>
            <a:r>
              <a:rPr lang="en-GB" sz="1200" b="1" dirty="0" err="1" smtClean="0">
                <a:latin typeface="+mn-lt"/>
              </a:rPr>
              <a:t>Kaltschmidt</a:t>
            </a:r>
            <a:r>
              <a:rPr lang="en-GB" sz="1200" b="1" dirty="0" smtClean="0">
                <a:latin typeface="+mn-lt"/>
              </a:rPr>
              <a:t> B , and </a:t>
            </a:r>
            <a:r>
              <a:rPr lang="en-GB" sz="1200" b="1" dirty="0" err="1" smtClean="0">
                <a:latin typeface="+mn-lt"/>
              </a:rPr>
              <a:t>Kaltschmidt</a:t>
            </a:r>
            <a:r>
              <a:rPr lang="en-GB" sz="1200" b="1" dirty="0" smtClean="0">
                <a:latin typeface="+mn-lt"/>
              </a:rPr>
              <a:t> C Cold Spring </a:t>
            </a:r>
            <a:r>
              <a:rPr lang="en-GB" sz="1200" b="1" dirty="0" err="1" smtClean="0">
                <a:latin typeface="+mn-lt"/>
              </a:rPr>
              <a:t>Harb</a:t>
            </a:r>
            <a:r>
              <a:rPr lang="en-GB" sz="1200" b="1" dirty="0" smtClean="0">
                <a:latin typeface="+mn-lt"/>
              </a:rPr>
              <a:t> </a:t>
            </a:r>
            <a:r>
              <a:rPr lang="en-GB" sz="1200" b="1" dirty="0" err="1" smtClean="0">
                <a:latin typeface="+mn-lt"/>
              </a:rPr>
              <a:t>Perspect</a:t>
            </a:r>
            <a:r>
              <a:rPr lang="en-GB" sz="1200" b="1" dirty="0" smtClean="0">
                <a:latin typeface="+mn-lt"/>
              </a:rPr>
              <a:t> Biol 2009;1:a001271</a:t>
            </a:r>
          </a:p>
        </p:txBody>
      </p:sp>
      <p:sp>
        <p:nvSpPr>
          <p:cNvPr id="3076" name="Text Box 4"/>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©2009 by Cold Spring Harbor Laboratory Press</a:t>
            </a:r>
          </a:p>
        </p:txBody>
      </p:sp>
      <p:sp>
        <p:nvSpPr>
          <p:cNvPr id="43013" name="TextBox 1"/>
          <p:cNvSpPr txBox="1">
            <a:spLocks noChangeArrowheads="1"/>
          </p:cNvSpPr>
          <p:nvPr/>
        </p:nvSpPr>
        <p:spPr bwMode="auto">
          <a:xfrm>
            <a:off x="5499100" y="1303338"/>
            <a:ext cx="318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Upregulation of glutamate and impairment of myelin</a:t>
            </a:r>
          </a:p>
        </p:txBody>
      </p:sp>
      <p:sp>
        <p:nvSpPr>
          <p:cNvPr id="43014" name="TextBox 2"/>
          <p:cNvSpPr txBox="1">
            <a:spLocks noChangeArrowheads="1"/>
          </p:cNvSpPr>
          <p:nvPr/>
        </p:nvSpPr>
        <p:spPr bwMode="auto">
          <a:xfrm>
            <a:off x="5300663" y="2917825"/>
            <a:ext cx="348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Upregulation of pro-inflammatory cytokines with increased conversion of stem cells to activated microglia cells</a:t>
            </a:r>
          </a:p>
        </p:txBody>
      </p:sp>
      <p:sp>
        <p:nvSpPr>
          <p:cNvPr id="43015" name="TextBox 3"/>
          <p:cNvSpPr txBox="1">
            <a:spLocks noChangeArrowheads="1"/>
          </p:cNvSpPr>
          <p:nvPr/>
        </p:nvSpPr>
        <p:spPr bwMode="auto">
          <a:xfrm>
            <a:off x="5613400" y="4786313"/>
            <a:ext cx="3205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Pro-inflammatory cytokine upregulation in astrocytes</a:t>
            </a:r>
          </a:p>
        </p:txBody>
      </p:sp>
      <p:cxnSp>
        <p:nvCxnSpPr>
          <p:cNvPr id="6" name="Straight Arrow Connector 5"/>
          <p:cNvCxnSpPr/>
          <p:nvPr/>
        </p:nvCxnSpPr>
        <p:spPr>
          <a:xfrm flipH="1">
            <a:off x="4729163" y="1735138"/>
            <a:ext cx="884237" cy="4873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365625" y="3554413"/>
            <a:ext cx="1031875" cy="3746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705350" y="5056188"/>
            <a:ext cx="1055688" cy="1603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4" grpId="0"/>
      <p:bldP spid="430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888" y="1357313"/>
            <a:ext cx="356711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2"/>
          <p:cNvSpPr txBox="1">
            <a:spLocks noChangeArrowheads="1"/>
          </p:cNvSpPr>
          <p:nvPr/>
        </p:nvSpPr>
        <p:spPr bwMode="auto">
          <a:xfrm>
            <a:off x="4279900" y="1143000"/>
            <a:ext cx="4864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latin typeface="Times New Roman" charset="0"/>
                <a:cs typeface="Times New Roman" charset="0"/>
              </a:rPr>
              <a:t>  Decreased in depression, Alzheimer</a:t>
            </a:r>
            <a:r>
              <a:rPr lang="ja-JP" altLang="en-US" sz="2000" dirty="0">
                <a:latin typeface="Times New Roman" charset="0"/>
                <a:cs typeface="Times New Roman" charset="0"/>
              </a:rPr>
              <a:t>’</a:t>
            </a:r>
            <a:r>
              <a:rPr lang="en-US" altLang="ja-JP" sz="2000" dirty="0">
                <a:latin typeface="Times New Roman" charset="0"/>
                <a:cs typeface="Times New Roman" charset="0"/>
              </a:rPr>
              <a:t>s, epilepsy, schizophrenia and OCD</a:t>
            </a:r>
          </a:p>
          <a:p>
            <a:pPr eaLnBrk="1" hangingPunct="1"/>
            <a:endParaRPr lang="en-US" sz="2000" dirty="0">
              <a:latin typeface="Times New Roman" charset="0"/>
              <a:cs typeface="Times New Roman" charset="0"/>
            </a:endParaRPr>
          </a:p>
          <a:p>
            <a:pPr eaLnBrk="1" hangingPunct="1"/>
            <a:r>
              <a:rPr lang="en-US" sz="2000" b="1" dirty="0">
                <a:latin typeface="Times New Roman" charset="0"/>
                <a:cs typeface="Times New Roman" charset="0"/>
              </a:rPr>
              <a:t>BDNF Increased with</a:t>
            </a:r>
            <a:r>
              <a:rPr lang="en-US" sz="2000" dirty="0">
                <a:latin typeface="Times New Roman" charset="0"/>
                <a:cs typeface="Times New Roman" charset="0"/>
              </a:rPr>
              <a:t>:</a:t>
            </a:r>
          </a:p>
          <a:p>
            <a:pPr eaLnBrk="1" hangingPunct="1">
              <a:buFont typeface="Arial" charset="0"/>
              <a:buChar char="•"/>
            </a:pPr>
            <a:r>
              <a:rPr lang="en-US" sz="2000" dirty="0">
                <a:latin typeface="Times New Roman" charset="0"/>
                <a:cs typeface="Times New Roman" charset="0"/>
              </a:rPr>
              <a:t> Exercise</a:t>
            </a: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Coffee (and other phytonutrients)</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a:t>
            </a:r>
            <a:r>
              <a:rPr lang="en-US" sz="2000" dirty="0" smtClean="0">
                <a:latin typeface="Times New Roman" charset="0"/>
                <a:cs typeface="Times New Roman" charset="0"/>
              </a:rPr>
              <a:t>DHA-omega 3</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a:t>
            </a:r>
            <a:r>
              <a:rPr lang="en-US" sz="2000" dirty="0" err="1" smtClean="0">
                <a:latin typeface="Times New Roman" charset="0"/>
                <a:cs typeface="Times New Roman" charset="0"/>
              </a:rPr>
              <a:t>Curcumin</a:t>
            </a:r>
            <a:r>
              <a:rPr lang="en-US" sz="2000" dirty="0" smtClean="0">
                <a:latin typeface="Times New Roman" charset="0"/>
                <a:cs typeface="Times New Roman" charset="0"/>
              </a:rPr>
              <a:t>-turmeric</a:t>
            </a:r>
            <a:endParaRPr lang="en-US" sz="2000" dirty="0">
              <a:latin typeface="Times New Roman" charset="0"/>
              <a:cs typeface="Times New Roman" charset="0"/>
            </a:endParaRPr>
          </a:p>
          <a:p>
            <a:pPr eaLnBrk="1" hangingPunct="1">
              <a:buFont typeface="Arial" charset="0"/>
              <a:buChar char="•"/>
            </a:pPr>
            <a:r>
              <a:rPr lang="en-US" sz="2000" dirty="0">
                <a:latin typeface="Times New Roman" charset="0"/>
                <a:cs typeface="Times New Roman" charset="0"/>
              </a:rPr>
              <a:t> EGCG</a:t>
            </a:r>
          </a:p>
          <a:p>
            <a:pPr eaLnBrk="1" hangingPunct="1">
              <a:buFont typeface="Arial" charset="0"/>
              <a:buChar char="•"/>
            </a:pPr>
            <a:r>
              <a:rPr lang="en-US" sz="2000" dirty="0">
                <a:latin typeface="Times New Roman" charset="0"/>
                <a:cs typeface="Times New Roman" charset="0"/>
              </a:rPr>
              <a:t> Meditation</a:t>
            </a:r>
          </a:p>
          <a:p>
            <a:pPr eaLnBrk="1" hangingPunct="1">
              <a:buFont typeface="Arial" charset="0"/>
              <a:buChar char="•"/>
            </a:pPr>
            <a:r>
              <a:rPr lang="en-US" sz="2000" dirty="0" smtClean="0">
                <a:latin typeface="Times New Roman" charset="0"/>
                <a:cs typeface="Times New Roman" charset="0"/>
              </a:rPr>
              <a:t> Reduction in gut permeability (microbiome)</a:t>
            </a:r>
            <a:endParaRPr lang="en-US" sz="2000" dirty="0">
              <a:latin typeface="Times New Roman" charset="0"/>
              <a:cs typeface="Times New Roman" charset="0"/>
            </a:endParaRPr>
          </a:p>
        </p:txBody>
      </p:sp>
      <p:sp>
        <p:nvSpPr>
          <p:cNvPr id="29699" name="TextBox 3"/>
          <p:cNvSpPr txBox="1">
            <a:spLocks noChangeArrowheads="1"/>
          </p:cNvSpPr>
          <p:nvPr/>
        </p:nvSpPr>
        <p:spPr bwMode="auto">
          <a:xfrm>
            <a:off x="0" y="223838"/>
            <a:ext cx="842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800000"/>
                </a:solidFill>
                <a:latin typeface="Times New Roman" charset="0"/>
                <a:cs typeface="Times New Roman" charset="0"/>
              </a:rPr>
              <a:t>Brain Derived – </a:t>
            </a:r>
            <a:r>
              <a:rPr lang="en-US" dirty="0" err="1">
                <a:solidFill>
                  <a:srgbClr val="800000"/>
                </a:solidFill>
                <a:latin typeface="Times New Roman" charset="0"/>
                <a:cs typeface="Times New Roman" charset="0"/>
              </a:rPr>
              <a:t>Neurotrophic</a:t>
            </a:r>
            <a:r>
              <a:rPr lang="en-US" dirty="0">
                <a:solidFill>
                  <a:srgbClr val="800000"/>
                </a:solidFill>
                <a:latin typeface="Times New Roman" charset="0"/>
                <a:cs typeface="Times New Roman" charset="0"/>
              </a:rPr>
              <a:t> Factor  (BDNF)</a:t>
            </a:r>
          </a:p>
        </p:txBody>
      </p:sp>
      <p:sp>
        <p:nvSpPr>
          <p:cNvPr id="2" name="TextBox 1"/>
          <p:cNvSpPr txBox="1"/>
          <p:nvPr/>
        </p:nvSpPr>
        <p:spPr>
          <a:xfrm>
            <a:off x="457200" y="5181600"/>
            <a:ext cx="7848600" cy="1015663"/>
          </a:xfrm>
          <a:prstGeom prst="rect">
            <a:avLst/>
          </a:prstGeom>
          <a:noFill/>
        </p:spPr>
        <p:txBody>
          <a:bodyPr wrap="square" rtlCol="0">
            <a:spAutoFit/>
          </a:bodyPr>
          <a:lstStyle/>
          <a:p>
            <a:pPr eaLnBrk="1" hangingPunct="1"/>
            <a:r>
              <a:rPr lang="en-US" sz="1200" i="1" dirty="0">
                <a:latin typeface="Times New Roman" charset="0"/>
                <a:cs typeface="Times New Roman" charset="0"/>
              </a:rPr>
              <a:t>Results of the MIDAS trial: Effects of </a:t>
            </a:r>
            <a:r>
              <a:rPr lang="en-US" sz="1200" i="1" dirty="0" err="1">
                <a:latin typeface="Times New Roman" charset="0"/>
                <a:cs typeface="Times New Roman" charset="0"/>
              </a:rPr>
              <a:t>docosahexaenoic</a:t>
            </a:r>
            <a:r>
              <a:rPr lang="en-US" sz="1200" i="1" dirty="0">
                <a:latin typeface="Times New Roman" charset="0"/>
                <a:cs typeface="Times New Roman" charset="0"/>
              </a:rPr>
              <a:t> acid on physiological and safety parameters in age-related cognitive decline. Karin </a:t>
            </a:r>
            <a:r>
              <a:rPr lang="en-US" sz="1200" i="1" dirty="0" err="1">
                <a:latin typeface="Times New Roman" charset="0"/>
                <a:cs typeface="Times New Roman" charset="0"/>
              </a:rPr>
              <a:t>Yurko</a:t>
            </a:r>
            <a:r>
              <a:rPr lang="en-US" sz="1200" i="1" dirty="0">
                <a:latin typeface="Times New Roman" charset="0"/>
                <a:cs typeface="Times New Roman" charset="0"/>
              </a:rPr>
              <a:t>-Mauro, Deanna </a:t>
            </a:r>
            <a:r>
              <a:rPr lang="en-US" sz="1200" i="1" dirty="0" err="1">
                <a:latin typeface="Times New Roman" charset="0"/>
                <a:cs typeface="Times New Roman" charset="0"/>
              </a:rPr>
              <a:t>McCarthyMIDAS</a:t>
            </a:r>
            <a:r>
              <a:rPr lang="en-US" sz="1200" i="1" dirty="0">
                <a:latin typeface="Times New Roman" charset="0"/>
                <a:cs typeface="Times New Roman" charset="0"/>
              </a:rPr>
              <a:t> Investigators</a:t>
            </a:r>
          </a:p>
          <a:p>
            <a:pPr eaLnBrk="1" hangingPunct="1"/>
            <a:r>
              <a:rPr lang="en-US" sz="1200" i="1" dirty="0">
                <a:latin typeface="Times New Roman" charset="0"/>
                <a:cs typeface="Times New Roman" charset="0"/>
              </a:rPr>
              <a:t>Alzheimer's &amp; Dementia: The Journal of the Alzheimer's Association, July 2009 (Vol. 5, Issue 4, Supplement, Page P84).</a:t>
            </a:r>
          </a:p>
          <a:p>
            <a:pPr eaLnBrk="1" hangingPunct="1"/>
            <a:endParaRPr lang="en-US" sz="1200" dirty="0">
              <a:latin typeface="Calibri" charset="0"/>
            </a:endParaRPr>
          </a:p>
          <a:p>
            <a:endParaRPr lang="en-US" sz="1200" dirty="0">
              <a:latin typeface="+mn-lt"/>
            </a:endParaRPr>
          </a:p>
        </p:txBody>
      </p:sp>
    </p:spTree>
    <p:extLst>
      <p:ext uri="{BB962C8B-B14F-4D97-AF65-F5344CB8AC3E}">
        <p14:creationId xmlns:p14="http://schemas.microsoft.com/office/powerpoint/2010/main" val="319289775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p:cNvSpPr txBox="1">
            <a:spLocks noChangeArrowheads="1"/>
          </p:cNvSpPr>
          <p:nvPr/>
        </p:nvSpPr>
        <p:spPr bwMode="auto">
          <a:xfrm>
            <a:off x="268288" y="190500"/>
            <a:ext cx="5821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C20000"/>
                </a:solidFill>
                <a:latin typeface="Times New Roman" charset="0"/>
                <a:cs typeface="Times New Roman" charset="0"/>
              </a:rPr>
              <a:t>The Metabolic Syndrome, Inflammation, and Risk of </a:t>
            </a:r>
          </a:p>
          <a:p>
            <a:pPr algn="ctr" eaLnBrk="1" hangingPunct="1"/>
            <a:r>
              <a:rPr lang="en-US" sz="2800" dirty="0">
                <a:solidFill>
                  <a:srgbClr val="C20000"/>
                </a:solidFill>
                <a:latin typeface="Times New Roman" charset="0"/>
                <a:cs typeface="Times New Roman" charset="0"/>
              </a:rPr>
              <a:t>Cognitive Decline</a:t>
            </a:r>
          </a:p>
        </p:txBody>
      </p:sp>
      <p:sp>
        <p:nvSpPr>
          <p:cNvPr id="48130" name="TextBox 2"/>
          <p:cNvSpPr txBox="1">
            <a:spLocks noChangeArrowheads="1"/>
          </p:cNvSpPr>
          <p:nvPr/>
        </p:nvSpPr>
        <p:spPr bwMode="auto">
          <a:xfrm>
            <a:off x="431800" y="2032000"/>
            <a:ext cx="75438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t> </a:t>
            </a:r>
            <a:r>
              <a:rPr lang="en-US" sz="2000"/>
              <a:t>5-year prospective observational study at two</a:t>
            </a:r>
          </a:p>
          <a:p>
            <a:pPr eaLnBrk="1" hangingPunct="1"/>
            <a:r>
              <a:rPr lang="en-US" sz="2000"/>
              <a:t>  community-based clinics</a:t>
            </a:r>
          </a:p>
          <a:p>
            <a:pPr eaLnBrk="1" hangingPunct="1">
              <a:buFont typeface="Arial" charset="0"/>
              <a:buChar char="•"/>
            </a:pPr>
            <a:r>
              <a:rPr lang="en-US" sz="2000"/>
              <a:t> 2632 black and white elders (mean age 74)</a:t>
            </a:r>
          </a:p>
          <a:p>
            <a:pPr eaLnBrk="1" hangingPunct="1">
              <a:buFont typeface="Arial" charset="0"/>
              <a:buChar char="•"/>
            </a:pPr>
            <a:r>
              <a:rPr lang="en-US" sz="2000"/>
              <a:t> Modified Mini-Mental Status Exam at 3 and 5 years</a:t>
            </a:r>
          </a:p>
          <a:p>
            <a:pPr eaLnBrk="1" hangingPunct="1">
              <a:buFont typeface="Arial" charset="0"/>
              <a:buChar char="•"/>
            </a:pPr>
            <a:r>
              <a:rPr lang="en-US" sz="2000"/>
              <a:t> Measurements of Interleukin 6 and C-reactive protein</a:t>
            </a:r>
          </a:p>
          <a:p>
            <a:pPr eaLnBrk="1" hangingPunct="1">
              <a:buFont typeface="Arial" charset="0"/>
              <a:buChar char="•"/>
            </a:pPr>
            <a:r>
              <a:rPr lang="en-US" sz="2000"/>
              <a:t> Compared with those without features of metabolic</a:t>
            </a:r>
          </a:p>
          <a:p>
            <a:pPr eaLnBrk="1" hangingPunct="1"/>
            <a:r>
              <a:rPr lang="en-US" sz="2000"/>
              <a:t>   syndrome, elders with metabolic syndrome had risk-ratio</a:t>
            </a:r>
          </a:p>
          <a:p>
            <a:pPr eaLnBrk="1" hangingPunct="1"/>
            <a:r>
              <a:rPr lang="en-US" sz="2000"/>
              <a:t>  (RR) 0f 1.66 (95% CI, 1.19-2.32</a:t>
            </a:r>
          </a:p>
          <a:p>
            <a:pPr eaLnBrk="1" hangingPunct="1">
              <a:buFont typeface="Arial" charset="0"/>
              <a:buChar char="•"/>
            </a:pPr>
            <a:r>
              <a:rPr lang="en-US" sz="2000"/>
              <a:t> Strongest association with elevated IL-6 and CRP</a:t>
            </a:r>
          </a:p>
        </p:txBody>
      </p:sp>
      <p:sp>
        <p:nvSpPr>
          <p:cNvPr id="48131" name="Rectangle 3"/>
          <p:cNvSpPr>
            <a:spLocks noChangeArrowheads="1"/>
          </p:cNvSpPr>
          <p:nvPr/>
        </p:nvSpPr>
        <p:spPr bwMode="auto">
          <a:xfrm>
            <a:off x="17463" y="61753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JAMA. 2004 Nov 10;292(18):2237-42.</a:t>
            </a:r>
          </a:p>
        </p:txBody>
      </p:sp>
      <p:sp>
        <p:nvSpPr>
          <p:cNvPr id="48133" name="TextBox 5"/>
          <p:cNvSpPr txBox="1">
            <a:spLocks noChangeArrowheads="1"/>
          </p:cNvSpPr>
          <p:nvPr/>
        </p:nvSpPr>
        <p:spPr bwMode="auto">
          <a:xfrm>
            <a:off x="7493000" y="109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481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0200" y="190500"/>
            <a:ext cx="2336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5510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p:cNvSpPr txBox="1">
            <a:spLocks noChangeArrowheads="1"/>
          </p:cNvSpPr>
          <p:nvPr/>
        </p:nvSpPr>
        <p:spPr bwMode="auto">
          <a:xfrm>
            <a:off x="358775" y="309563"/>
            <a:ext cx="84661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800000"/>
                </a:solidFill>
                <a:latin typeface="Times New Roman" charset="0"/>
                <a:cs typeface="Times New Roman" charset="0"/>
              </a:rPr>
              <a:t>Diabetes, Glucose control, and 9-year Cognitive Decline Among Older Adults Without Dementia</a:t>
            </a:r>
          </a:p>
        </p:txBody>
      </p:sp>
      <p:sp>
        <p:nvSpPr>
          <p:cNvPr id="49154" name="TextBox 2"/>
          <p:cNvSpPr txBox="1">
            <a:spLocks noChangeArrowheads="1"/>
          </p:cNvSpPr>
          <p:nvPr/>
        </p:nvSpPr>
        <p:spPr bwMode="auto">
          <a:xfrm>
            <a:off x="358775" y="6056313"/>
            <a:ext cx="5762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 Yaffe et al. </a:t>
            </a:r>
            <a:r>
              <a:rPr lang="en-US" sz="1800" i="1"/>
              <a:t>Arch Neurology </a:t>
            </a:r>
            <a:r>
              <a:rPr lang="en-US" sz="1800"/>
              <a:t> Sept. 2012</a:t>
            </a:r>
            <a:r>
              <a:rPr lang="en-US" sz="1800" i="1"/>
              <a:t> </a:t>
            </a:r>
            <a:endParaRPr lang="en-US" sz="1800"/>
          </a:p>
        </p:txBody>
      </p:sp>
      <p:pic>
        <p:nvPicPr>
          <p:cNvPr id="49155" name="Picture 3" descr="braincog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1701800"/>
            <a:ext cx="564832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54985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3"/>
          <p:cNvSpPr txBox="1">
            <a:spLocks noChangeArrowheads="1"/>
          </p:cNvSpPr>
          <p:nvPr/>
        </p:nvSpPr>
        <p:spPr bwMode="auto">
          <a:xfrm>
            <a:off x="573088" y="820738"/>
            <a:ext cx="63960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dirty="0">
                <a:solidFill>
                  <a:srgbClr val="800000"/>
                </a:solidFill>
                <a:latin typeface="Times New Roman" charset="0"/>
                <a:cs typeface="Times New Roman" charset="0"/>
              </a:rPr>
              <a:t>Higher Normal Fasting Glucose is Associated with Hippocampal Atrophy</a:t>
            </a:r>
          </a:p>
        </p:txBody>
      </p:sp>
      <p:sp>
        <p:nvSpPr>
          <p:cNvPr id="44034" name="TextBox 5"/>
          <p:cNvSpPr txBox="1">
            <a:spLocks noChangeArrowheads="1"/>
          </p:cNvSpPr>
          <p:nvPr/>
        </p:nvSpPr>
        <p:spPr bwMode="auto">
          <a:xfrm>
            <a:off x="836613" y="2571750"/>
            <a:ext cx="698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2800">
                <a:latin typeface="Times New Roman" charset="0"/>
                <a:cs typeface="Times New Roman" charset="0"/>
              </a:rPr>
              <a:t>266 Cognitive healthy adults</a:t>
            </a:r>
          </a:p>
          <a:p>
            <a:pPr eaLnBrk="1" hangingPunct="1">
              <a:buFont typeface="Arial" charset="0"/>
              <a:buChar char="•"/>
            </a:pPr>
            <a:r>
              <a:rPr lang="en-US" sz="2800">
                <a:latin typeface="Times New Roman" charset="0"/>
                <a:cs typeface="Times New Roman" charset="0"/>
              </a:rPr>
              <a:t>Baseline fasting glucose</a:t>
            </a:r>
          </a:p>
          <a:p>
            <a:pPr eaLnBrk="1" hangingPunct="1">
              <a:buFont typeface="Arial" charset="0"/>
              <a:buChar char="•"/>
            </a:pPr>
            <a:r>
              <a:rPr lang="en-US" sz="2800">
                <a:latin typeface="Times New Roman" charset="0"/>
                <a:cs typeface="Times New Roman" charset="0"/>
              </a:rPr>
              <a:t>Baseline MRI scan to measure hippocampus</a:t>
            </a:r>
          </a:p>
          <a:p>
            <a:pPr eaLnBrk="1" hangingPunct="1">
              <a:buFont typeface="Arial" charset="0"/>
              <a:buChar char="•"/>
            </a:pPr>
            <a:r>
              <a:rPr lang="en-US" sz="2800">
                <a:latin typeface="Times New Roman" charset="0"/>
                <a:cs typeface="Times New Roman" charset="0"/>
              </a:rPr>
              <a:t>Repeat MRI at 4 years</a:t>
            </a:r>
          </a:p>
        </p:txBody>
      </p:sp>
      <p:pic>
        <p:nvPicPr>
          <p:cNvPr id="4403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5035550"/>
            <a:ext cx="4191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SPAMs_Hippocamp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3888" y="820738"/>
            <a:ext cx="169545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PAMs_Hippocamp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3300" y="371475"/>
            <a:ext cx="16605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5541963"/>
            <a:ext cx="4191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88" y="817563"/>
            <a:ext cx="690721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endParaRPr lang="en-US"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endParaRPr lang="en-US" b="1" dirty="0">
              <a:latin typeface="Times New Roman" charset="0"/>
              <a:cs typeface="Times New Roman" charset="0"/>
            </a:endParaRPr>
          </a:p>
          <a:p>
            <a:pPr algn="ctr"/>
            <a:endParaRPr lang="en-US" b="1" dirty="0" smtClean="0">
              <a:latin typeface="Times New Roman" charset="0"/>
              <a:cs typeface="Times New Roman" charset="0"/>
            </a:endParaRPr>
          </a:p>
          <a:p>
            <a:pPr algn="ctr"/>
            <a:r>
              <a:rPr lang="en-US" b="1" dirty="0" smtClean="0">
                <a:latin typeface="Times New Roman" charset="0"/>
                <a:cs typeface="Times New Roman" charset="0"/>
              </a:rPr>
              <a:t>Gene</a:t>
            </a:r>
            <a:endParaRPr lang="en-US" b="1" dirty="0">
              <a:latin typeface="Times New Roman" charset="0"/>
              <a:cs typeface="Times New Roman" charset="0"/>
            </a:endParaRPr>
          </a:p>
          <a:p>
            <a:pPr algn="ctr"/>
            <a:r>
              <a:rPr lang="en-US" b="1" dirty="0" err="1">
                <a:latin typeface="Times New Roman" charset="0"/>
                <a:cs typeface="Times New Roman" charset="0"/>
              </a:rPr>
              <a:t>Epigenome</a:t>
            </a:r>
            <a:endParaRPr lang="en-US" b="1" dirty="0">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endParaRPr lang="en-US" sz="2000" b="1">
              <a:latin typeface="Times New Roman" charset="0"/>
              <a:cs typeface="Times New Roman" charset="0"/>
            </a:endParaRPr>
          </a:p>
          <a:p>
            <a:endParaRPr lang="en-US" sz="2000"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4000">
                <a:latin typeface="Times New Roman" charset="0"/>
                <a:cs typeface="Times New Roman" charset="0"/>
              </a:rPr>
              <a:t>Life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485775" y="668338"/>
            <a:ext cx="4240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800" dirty="0">
                <a:solidFill>
                  <a:srgbClr val="800000"/>
                </a:solidFill>
                <a:latin typeface="Times New Roman" charset="0"/>
                <a:cs typeface="Times New Roman" charset="0"/>
              </a:rPr>
              <a:t>Glucose Levels and Risk For Dementia</a:t>
            </a:r>
          </a:p>
        </p:txBody>
      </p:sp>
      <p:sp>
        <p:nvSpPr>
          <p:cNvPr id="46082" name="TextBox 2"/>
          <p:cNvSpPr txBox="1">
            <a:spLocks noChangeArrowheads="1"/>
          </p:cNvSpPr>
          <p:nvPr/>
        </p:nvSpPr>
        <p:spPr bwMode="auto">
          <a:xfrm>
            <a:off x="1152525" y="2897188"/>
            <a:ext cx="5946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2067 participants without dementia</a:t>
            </a:r>
          </a:p>
          <a:p>
            <a:pPr eaLnBrk="1" hangingPunct="1">
              <a:buFont typeface="Arial" charset="0"/>
              <a:buChar char="•"/>
            </a:pPr>
            <a:r>
              <a:rPr lang="en-US">
                <a:latin typeface="Times New Roman" charset="0"/>
                <a:cs typeface="Times New Roman" charset="0"/>
              </a:rPr>
              <a:t>Average age at baseline 76 years</a:t>
            </a:r>
          </a:p>
          <a:p>
            <a:pPr eaLnBrk="1" hangingPunct="1">
              <a:buFont typeface="Arial" charset="0"/>
              <a:buChar char="•"/>
            </a:pPr>
            <a:r>
              <a:rPr lang="en-US">
                <a:latin typeface="Times New Roman" charset="0"/>
                <a:cs typeface="Times New Roman" charset="0"/>
              </a:rPr>
              <a:t>Median follow-up 6.8 years</a:t>
            </a:r>
          </a:p>
          <a:p>
            <a:pPr eaLnBrk="1" hangingPunct="1">
              <a:buFont typeface="Arial" charset="0"/>
              <a:buChar char="•"/>
            </a:pPr>
            <a:r>
              <a:rPr lang="en-US">
                <a:latin typeface="Times New Roman" charset="0"/>
                <a:cs typeface="Times New Roman" charset="0"/>
              </a:rPr>
              <a:t>Baseline glucose</a:t>
            </a:r>
          </a:p>
          <a:p>
            <a:pPr eaLnBrk="1" hangingPunct="1">
              <a:buFont typeface="Arial" charset="0"/>
              <a:buChar char="•"/>
            </a:pPr>
            <a:r>
              <a:rPr lang="en-US">
                <a:latin typeface="Times New Roman" charset="0"/>
                <a:cs typeface="Times New Roman" charset="0"/>
              </a:rPr>
              <a:t>Cognitive assessment every 2 years</a:t>
            </a:r>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9025" y="5114925"/>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blood-sugar-ch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195263"/>
            <a:ext cx="3919537"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9550"/>
            <a:ext cx="7315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5440363"/>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888" y="555625"/>
            <a:ext cx="77089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4835525"/>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236538" y="711200"/>
            <a:ext cx="87217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C20000"/>
                </a:solidFill>
                <a:latin typeface="Times New Roman" charset="0"/>
                <a:cs typeface="Times New Roman" charset="0"/>
              </a:rPr>
              <a:t>Diabetes in Midlife and Cognitive Change Over 20 Years</a:t>
            </a:r>
          </a:p>
          <a:p>
            <a:pPr eaLnBrk="1" hangingPunct="1"/>
            <a:r>
              <a:rPr lang="en-US">
                <a:solidFill>
                  <a:srgbClr val="000000"/>
                </a:solidFill>
                <a:latin typeface="Times New Roman" charset="0"/>
                <a:cs typeface="Times New Roman" charset="0"/>
              </a:rPr>
              <a:t>A Cohort Study</a:t>
            </a:r>
          </a:p>
        </p:txBody>
      </p:sp>
      <p:sp>
        <p:nvSpPr>
          <p:cNvPr id="50178" name="TextBox 2"/>
          <p:cNvSpPr txBox="1">
            <a:spLocks noChangeArrowheads="1"/>
          </p:cNvSpPr>
          <p:nvPr/>
        </p:nvSpPr>
        <p:spPr bwMode="auto">
          <a:xfrm>
            <a:off x="4910138" y="5686425"/>
            <a:ext cx="423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800">
                <a:latin typeface="Arial" charset="0"/>
              </a:rPr>
              <a:t>Ann Intern Med. 2014 Dec 2;161(11)</a:t>
            </a:r>
          </a:p>
        </p:txBody>
      </p:sp>
      <p:sp>
        <p:nvSpPr>
          <p:cNvPr id="4" name="TextBox 3"/>
          <p:cNvSpPr txBox="1"/>
          <p:nvPr/>
        </p:nvSpPr>
        <p:spPr>
          <a:xfrm>
            <a:off x="609600" y="1900238"/>
            <a:ext cx="8145463" cy="3416300"/>
          </a:xfrm>
          <a:prstGeom prst="rect">
            <a:avLst/>
          </a:prstGeom>
          <a:noFill/>
        </p:spPr>
        <p:txBody>
          <a:bodyPr>
            <a:spAutoFit/>
          </a:bodyPr>
          <a:lstStyle/>
          <a:p>
            <a:pPr marL="285750" indent="-285750">
              <a:buFont typeface="Arial"/>
              <a:buChar char="•"/>
              <a:defRPr/>
            </a:pPr>
            <a:r>
              <a:rPr lang="en-US" dirty="0">
                <a:latin typeface="Times New Roman"/>
                <a:cs typeface="Times New Roman"/>
              </a:rPr>
              <a:t>Prospective cohort study</a:t>
            </a:r>
          </a:p>
          <a:p>
            <a:pP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13,351 black and white adult participants aged 48 to 67 years at baseline (1990-1992)</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Measurements of diabetes including history, meds and HbA1c</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Cognitive measures including word recall, digit symbol substitution, and word fluency testing.</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304800" y="739775"/>
            <a:ext cx="858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C20000"/>
                </a:solidFill>
                <a:latin typeface="Times New Roman" charset="0"/>
                <a:cs typeface="Times New Roman" charset="0"/>
              </a:rPr>
              <a:t>Diabetes in Midlife and Cognitive Change Over 20 Years</a:t>
            </a:r>
          </a:p>
          <a:p>
            <a:r>
              <a:rPr lang="en-US" sz="2000">
                <a:solidFill>
                  <a:srgbClr val="000000"/>
                </a:solidFill>
                <a:latin typeface="Times New Roman" charset="0"/>
                <a:cs typeface="Times New Roman" charset="0"/>
              </a:rPr>
              <a:t>A Cohort Study</a:t>
            </a:r>
          </a:p>
        </p:txBody>
      </p:sp>
      <p:sp>
        <p:nvSpPr>
          <p:cNvPr id="52226" name="TextBox 2"/>
          <p:cNvSpPr txBox="1">
            <a:spLocks noChangeArrowheads="1"/>
          </p:cNvSpPr>
          <p:nvPr/>
        </p:nvSpPr>
        <p:spPr bwMode="auto">
          <a:xfrm>
            <a:off x="1455738" y="2319338"/>
            <a:ext cx="61817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C20000"/>
                </a:solidFill>
                <a:latin typeface="Times New Roman" charset="0"/>
                <a:cs typeface="Times New Roman" charset="0"/>
              </a:rPr>
              <a:t>Diabetes and pre-diabetes prevention and glucose control in midlife may protect against late-life cognitive decline.</a:t>
            </a:r>
          </a:p>
        </p:txBody>
      </p:sp>
      <p:sp>
        <p:nvSpPr>
          <p:cNvPr id="52227" name="Rectangle 3"/>
          <p:cNvSpPr>
            <a:spLocks noChangeArrowheads="1"/>
          </p:cNvSpPr>
          <p:nvPr/>
        </p:nvSpPr>
        <p:spPr bwMode="auto">
          <a:xfrm>
            <a:off x="4114800" y="4953000"/>
            <a:ext cx="478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mj-lt"/>
              </a:rPr>
              <a:t>Ann Intern Med. 2014 Dec 2;161(11)</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790575" y="790575"/>
            <a:ext cx="72024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dirty="0">
                <a:solidFill>
                  <a:srgbClr val="800000"/>
                </a:solidFill>
                <a:latin typeface="Times New Roman" charset="0"/>
                <a:cs typeface="Times New Roman" charset="0"/>
              </a:rPr>
              <a:t>Relative Intake of Macronutrients</a:t>
            </a:r>
          </a:p>
          <a:p>
            <a:pPr eaLnBrk="1" hangingPunct="1"/>
            <a:r>
              <a:rPr lang="en-US" sz="3200" dirty="0">
                <a:solidFill>
                  <a:srgbClr val="800000"/>
                </a:solidFill>
                <a:latin typeface="Times New Roman" charset="0"/>
                <a:cs typeface="Times New Roman" charset="0"/>
              </a:rPr>
              <a:t>Impacts Risk of MCI or Dementia</a:t>
            </a:r>
          </a:p>
        </p:txBody>
      </p:sp>
      <p:pic>
        <p:nvPicPr>
          <p:cNvPr id="532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5067300"/>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3"/>
          <p:cNvSpPr txBox="1">
            <a:spLocks noChangeArrowheads="1"/>
          </p:cNvSpPr>
          <p:nvPr/>
        </p:nvSpPr>
        <p:spPr bwMode="auto">
          <a:xfrm>
            <a:off x="957263" y="2124075"/>
            <a:ext cx="65166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Mayo Clinic study</a:t>
            </a:r>
          </a:p>
          <a:p>
            <a:pPr eaLnBrk="1" hangingPunct="1">
              <a:buFont typeface="Arial" charset="0"/>
              <a:buChar char="•"/>
            </a:pPr>
            <a:r>
              <a:rPr lang="en-US">
                <a:latin typeface="Times New Roman" charset="0"/>
                <a:cs typeface="Times New Roman" charset="0"/>
              </a:rPr>
              <a:t>937 cognitively normal adults</a:t>
            </a:r>
          </a:p>
          <a:p>
            <a:pPr eaLnBrk="1" hangingPunct="1">
              <a:buFont typeface="Arial" charset="0"/>
              <a:buChar char="•"/>
            </a:pPr>
            <a:r>
              <a:rPr lang="en-US">
                <a:latin typeface="Times New Roman" charset="0"/>
                <a:cs typeface="Times New Roman" charset="0"/>
              </a:rPr>
              <a:t>Median age – 75.9 years</a:t>
            </a:r>
          </a:p>
          <a:p>
            <a:pPr eaLnBrk="1" hangingPunct="1">
              <a:buFont typeface="Arial" charset="0"/>
              <a:buChar char="•"/>
            </a:pPr>
            <a:r>
              <a:rPr lang="en-US">
                <a:latin typeface="Times New Roman" charset="0"/>
                <a:cs typeface="Times New Roman" charset="0"/>
              </a:rPr>
              <a:t>Follow-up averaged 3.7 years</a:t>
            </a:r>
          </a:p>
          <a:p>
            <a:pPr eaLnBrk="1" hangingPunct="1">
              <a:buFont typeface="Arial" charset="0"/>
              <a:buChar char="•"/>
            </a:pPr>
            <a:r>
              <a:rPr lang="en-US">
                <a:latin typeface="Times New Roman" charset="0"/>
                <a:cs typeface="Times New Roman" charset="0"/>
              </a:rPr>
              <a:t>Cognitive assessment at baseline and every 15 months</a:t>
            </a:r>
          </a:p>
          <a:p>
            <a:pPr eaLnBrk="1" hangingPunct="1">
              <a:buFont typeface="Arial" charset="0"/>
              <a:buChar char="•"/>
            </a:pPr>
            <a:r>
              <a:rPr lang="en-US">
                <a:latin typeface="Times New Roman" charset="0"/>
                <a:cs typeface="Times New Roman" charset="0"/>
              </a:rPr>
              <a:t>Food-frequency questionnaire at baseline</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4978400"/>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98488"/>
            <a:ext cx="7162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4821238"/>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25" y="557213"/>
            <a:ext cx="67564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691063"/>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958850"/>
            <a:ext cx="64135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7063"/>
            <a:ext cx="88773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p:cNvSpPr txBox="1">
            <a:spLocks noChangeArrowheads="1"/>
          </p:cNvSpPr>
          <p:nvPr/>
        </p:nvSpPr>
        <p:spPr bwMode="auto">
          <a:xfrm>
            <a:off x="533400" y="3124200"/>
            <a:ext cx="76501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a:t>  </a:t>
            </a:r>
            <a:r>
              <a:rPr lang="en-US">
                <a:latin typeface="Times New Roman" charset="0"/>
                <a:cs typeface="Times New Roman" charset="0"/>
              </a:rPr>
              <a:t>1,230 individuals age 70 and older</a:t>
            </a:r>
          </a:p>
          <a:p>
            <a:pPr>
              <a:buFont typeface="Arial" charset="0"/>
              <a:buChar char="•"/>
            </a:pPr>
            <a:r>
              <a:rPr lang="en-US">
                <a:latin typeface="Times New Roman" charset="0"/>
                <a:cs typeface="Times New Roman" charset="0"/>
              </a:rPr>
              <a:t>  4-year follow-up</a:t>
            </a:r>
          </a:p>
          <a:p>
            <a:pPr>
              <a:buFont typeface="Arial" charset="0"/>
              <a:buChar char="•"/>
            </a:pPr>
            <a:r>
              <a:rPr lang="en-US">
                <a:latin typeface="Times New Roman" charset="0"/>
                <a:cs typeface="Times New Roman" charset="0"/>
              </a:rPr>
              <a:t>  Individuals with higher carbohydrate intake had nearly</a:t>
            </a:r>
          </a:p>
          <a:p>
            <a:r>
              <a:rPr lang="en-US">
                <a:latin typeface="Times New Roman" charset="0"/>
                <a:cs typeface="Times New Roman" charset="0"/>
              </a:rPr>
              <a:t>    four times the risk of developing Mild Cognitive</a:t>
            </a:r>
          </a:p>
          <a:p>
            <a:r>
              <a:rPr lang="en-US">
                <a:latin typeface="Times New Roman" charset="0"/>
                <a:cs typeface="Times New Roman" charset="0"/>
              </a:rPr>
              <a:t>    Impairment (MCI)</a:t>
            </a:r>
          </a:p>
          <a:p>
            <a:pPr>
              <a:buFont typeface="Arial" charset="0"/>
              <a:buChar char="•"/>
            </a:pPr>
            <a:r>
              <a:rPr lang="en-US">
                <a:latin typeface="Times New Roman" charset="0"/>
                <a:cs typeface="Times New Roman" charset="0"/>
              </a:rPr>
              <a:t>  Those individuals with the highest fat intake compared to</a:t>
            </a:r>
          </a:p>
          <a:p>
            <a:r>
              <a:rPr lang="en-US">
                <a:latin typeface="Times New Roman" charset="0"/>
                <a:cs typeface="Times New Roman" charset="0"/>
              </a:rPr>
              <a:t>    the lowest fat intake were 42% less likely to have MCI</a:t>
            </a: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9575" y="1814513"/>
            <a:ext cx="18319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5105400"/>
            <a:ext cx="3733800" cy="461665"/>
          </a:xfrm>
          <a:prstGeom prst="rect">
            <a:avLst/>
          </a:prstGeom>
          <a:noFill/>
        </p:spPr>
        <p:txBody>
          <a:bodyPr wrap="square" rtlCol="0">
            <a:spAutoFit/>
          </a:bodyPr>
          <a:lstStyle/>
          <a:p>
            <a:pPr algn="ctr"/>
            <a:r>
              <a:rPr lang="en-US" dirty="0" smtClean="0">
                <a:latin typeface="+mn-lt"/>
              </a:rPr>
              <a:t>Nature </a:t>
            </a:r>
            <a:r>
              <a:rPr lang="en-US" i="1" dirty="0" smtClean="0">
                <a:latin typeface="+mn-lt"/>
              </a:rPr>
              <a:t>via</a:t>
            </a:r>
            <a:r>
              <a:rPr lang="en-US" dirty="0" smtClean="0">
                <a:latin typeface="+mn-lt"/>
              </a:rPr>
              <a:t> Nurture</a:t>
            </a:r>
            <a:endParaRPr lang="en-US" dirty="0">
              <a:latin typeface="+mn-lt"/>
            </a:endParaRPr>
          </a:p>
        </p:txBody>
      </p:sp>
      <p:pic>
        <p:nvPicPr>
          <p:cNvPr id="3" name="Picture 2" descr="4.tiff"/>
          <p:cNvPicPr>
            <a:picLocks noChangeAspect="1"/>
          </p:cNvPicPr>
          <p:nvPr/>
        </p:nvPicPr>
        <p:blipFill>
          <a:blip r:embed="rId2"/>
          <a:stretch>
            <a:fillRect/>
          </a:stretch>
        </p:blipFill>
        <p:spPr>
          <a:xfrm>
            <a:off x="1905000" y="609600"/>
            <a:ext cx="5525201" cy="4011616"/>
          </a:xfrm>
          <a:prstGeom prst="rect">
            <a:avLst/>
          </a:prstGeom>
        </p:spPr>
      </p:pic>
    </p:spTree>
    <p:extLst>
      <p:ext uri="{BB962C8B-B14F-4D97-AF65-F5344CB8AC3E}">
        <p14:creationId xmlns:p14="http://schemas.microsoft.com/office/powerpoint/2010/main" val="2333715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0088" y="915988"/>
            <a:ext cx="277177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p:cNvSpPr txBox="1">
            <a:spLocks noChangeArrowheads="1"/>
          </p:cNvSpPr>
          <p:nvPr/>
        </p:nvSpPr>
        <p:spPr bwMode="auto">
          <a:xfrm>
            <a:off x="2946400" y="4978400"/>
            <a:ext cx="3370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a:latin typeface="Baskerville Old Face" charset="0"/>
                <a:cs typeface="Baskerville Old Face" charset="0"/>
              </a:rPr>
              <a:t>Motion is the lotion !</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
          <p:cNvSpPr txBox="1">
            <a:spLocks noChangeArrowheads="1"/>
          </p:cNvSpPr>
          <p:nvPr/>
        </p:nvSpPr>
        <p:spPr bwMode="auto">
          <a:xfrm>
            <a:off x="304800" y="1066800"/>
            <a:ext cx="627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dirty="0">
                <a:solidFill>
                  <a:srgbClr val="800000"/>
                </a:solidFill>
                <a:latin typeface="Times New Roman" charset="0"/>
                <a:cs typeface="Times New Roman" charset="0"/>
              </a:rPr>
              <a:t>Exercise training increases the size of the hippocampus and improves memory</a:t>
            </a:r>
          </a:p>
        </p:txBody>
      </p:sp>
      <p:sp>
        <p:nvSpPr>
          <p:cNvPr id="63490" name="TextBox 2"/>
          <p:cNvSpPr txBox="1">
            <a:spLocks noChangeArrowheads="1"/>
          </p:cNvSpPr>
          <p:nvPr/>
        </p:nvSpPr>
        <p:spPr bwMode="auto">
          <a:xfrm>
            <a:off x="1066800" y="2743200"/>
            <a:ext cx="5930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dirty="0">
                <a:latin typeface="Times New Roman" charset="0"/>
                <a:cs typeface="Times New Roman" charset="0"/>
              </a:rPr>
              <a:t>120 older adults, 1 year, stretching vs. aerobic exercise</a:t>
            </a:r>
          </a:p>
          <a:p>
            <a:pPr eaLnBrk="1" hangingPunct="1">
              <a:buFont typeface="Arial" charset="0"/>
              <a:buChar char="•"/>
            </a:pPr>
            <a:endParaRPr lang="en-US" dirty="0">
              <a:latin typeface="Times New Roman" charset="0"/>
              <a:cs typeface="Times New Roman" charset="0"/>
            </a:endParaRPr>
          </a:p>
          <a:p>
            <a:pPr eaLnBrk="1" hangingPunct="1">
              <a:buFont typeface="Arial" charset="0"/>
              <a:buChar char="•"/>
            </a:pPr>
            <a:r>
              <a:rPr lang="en-US" dirty="0">
                <a:latin typeface="Times New Roman" charset="0"/>
                <a:cs typeface="Times New Roman" charset="0"/>
              </a:rPr>
              <a:t>Measurement of hippocampal volume, BDNF and memory function at baseline, 6 months and 1 year</a:t>
            </a:r>
          </a:p>
        </p:txBody>
      </p:sp>
      <p:pic>
        <p:nvPicPr>
          <p:cNvPr id="634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52959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0984" y="228600"/>
            <a:ext cx="171819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1"/>
          <p:cNvSpPr txBox="1">
            <a:spLocks noChangeArrowheads="1"/>
          </p:cNvSpPr>
          <p:nvPr/>
        </p:nvSpPr>
        <p:spPr bwMode="auto">
          <a:xfrm>
            <a:off x="1282700" y="711200"/>
            <a:ext cx="6362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dirty="0">
                <a:solidFill>
                  <a:srgbClr val="800000"/>
                </a:solidFill>
                <a:latin typeface="Times New Roman" charset="0"/>
                <a:cs typeface="Times New Roman" charset="0"/>
              </a:rPr>
              <a:t>Exercise training increases the size of hippocampus and improves memory</a:t>
            </a:r>
          </a:p>
        </p:txBody>
      </p:sp>
      <p:sp>
        <p:nvSpPr>
          <p:cNvPr id="3" name="TextBox 2"/>
          <p:cNvSpPr txBox="1"/>
          <p:nvPr/>
        </p:nvSpPr>
        <p:spPr>
          <a:xfrm>
            <a:off x="1282700" y="2349500"/>
            <a:ext cx="5994400" cy="2278063"/>
          </a:xfrm>
          <a:prstGeom prst="rect">
            <a:avLst/>
          </a:prstGeom>
          <a:noFill/>
        </p:spPr>
        <p:txBody>
          <a:bodyPr>
            <a:spAutoFit/>
          </a:bodyPr>
          <a:lstStyle/>
          <a:p>
            <a:pPr>
              <a:defRPr/>
            </a:pPr>
            <a:r>
              <a:rPr lang="en-US" sz="2800" dirty="0">
                <a:solidFill>
                  <a:srgbClr val="FF0000"/>
                </a:solidFill>
              </a:rPr>
              <a:t>After 1 year:</a:t>
            </a:r>
          </a:p>
          <a:p>
            <a:pPr>
              <a:defRPr/>
            </a:pPr>
            <a:endParaRPr lang="en-US" dirty="0">
              <a:solidFill>
                <a:srgbClr val="FF0000"/>
              </a:solidFill>
            </a:endParaRPr>
          </a:p>
          <a:p>
            <a:pPr marL="285750" indent="-285750">
              <a:buFont typeface="Arial"/>
              <a:buChar char="•"/>
              <a:defRPr/>
            </a:pPr>
            <a:r>
              <a:rPr lang="en-US" dirty="0">
                <a:latin typeface="Times New Roman"/>
                <a:cs typeface="Times New Roman"/>
              </a:rPr>
              <a:t>Exercisers had marked increase in BDNF</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Exercisers showed substantial improvement in memory function</a:t>
            </a: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48260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400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4864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889000" y="196850"/>
            <a:ext cx="712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solidFill>
                  <a:srgbClr val="800000"/>
                </a:solidFill>
                <a:latin typeface="Times New Roman" charset="0"/>
                <a:cs typeface="Times New Roman" charset="0"/>
              </a:rPr>
              <a:t>Exercise training increases the size of hippocampus and improves memory</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
          <p:cNvSpPr txBox="1">
            <a:spLocks noChangeArrowheads="1"/>
          </p:cNvSpPr>
          <p:nvPr/>
        </p:nvSpPr>
        <p:spPr bwMode="auto">
          <a:xfrm>
            <a:off x="0" y="576263"/>
            <a:ext cx="7500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800" dirty="0">
                <a:solidFill>
                  <a:srgbClr val="800000"/>
                </a:solidFill>
                <a:latin typeface="Times New Roman" charset="0"/>
                <a:cs typeface="Times New Roman" charset="0"/>
              </a:rPr>
              <a:t>Effect of physical activity on cognitive decline in older adults at risk for Alzheimer’s disease</a:t>
            </a:r>
          </a:p>
        </p:txBody>
      </p:sp>
      <p:sp>
        <p:nvSpPr>
          <p:cNvPr id="66562" name="TextBox 4"/>
          <p:cNvSpPr txBox="1">
            <a:spLocks noChangeArrowheads="1"/>
          </p:cNvSpPr>
          <p:nvPr/>
        </p:nvSpPr>
        <p:spPr bwMode="auto">
          <a:xfrm>
            <a:off x="592138" y="2201863"/>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3200" dirty="0">
                <a:latin typeface="Times New Roman" charset="0"/>
                <a:cs typeface="Times New Roman" charset="0"/>
              </a:rPr>
              <a:t>138 participants</a:t>
            </a:r>
          </a:p>
          <a:p>
            <a:pPr eaLnBrk="1" hangingPunct="1">
              <a:buFont typeface="Arial" charset="0"/>
              <a:buChar char="•"/>
            </a:pPr>
            <a:r>
              <a:rPr lang="en-US" sz="3200" dirty="0">
                <a:latin typeface="Times New Roman" charset="0"/>
                <a:cs typeface="Times New Roman" charset="0"/>
              </a:rPr>
              <a:t>Complained of mild cognitive dysfunction</a:t>
            </a:r>
          </a:p>
          <a:p>
            <a:pPr eaLnBrk="1" hangingPunct="1">
              <a:buFont typeface="Arial" charset="0"/>
              <a:buChar char="•"/>
            </a:pPr>
            <a:r>
              <a:rPr lang="en-US" sz="3200" dirty="0">
                <a:latin typeface="Times New Roman" charset="0"/>
                <a:cs typeface="Times New Roman" charset="0"/>
              </a:rPr>
              <a:t>Intervention- 24 weeks of moderate exercise (142 minutes)</a:t>
            </a:r>
          </a:p>
          <a:p>
            <a:pPr eaLnBrk="1" hangingPunct="1">
              <a:buFont typeface="Arial" charset="0"/>
              <a:buChar char="•"/>
            </a:pPr>
            <a:r>
              <a:rPr lang="en-US" sz="3200" dirty="0">
                <a:latin typeface="Times New Roman" charset="0"/>
                <a:cs typeface="Times New Roman" charset="0"/>
              </a:rPr>
              <a:t>Assessment of ADAS cognitive scale over 18 months</a:t>
            </a:r>
          </a:p>
          <a:p>
            <a:pPr eaLnBrk="1" hangingPunct="1">
              <a:buFont typeface="Arial" charset="0"/>
              <a:buChar char="•"/>
            </a:pPr>
            <a:endParaRPr lang="en-US" sz="3200" dirty="0">
              <a:latin typeface="Times New Roman" charset="0"/>
              <a:cs typeface="Times New Roman" charset="0"/>
            </a:endParaRPr>
          </a:p>
          <a:p>
            <a:pPr eaLnBrk="1" hangingPunct="1">
              <a:buFont typeface="Arial" charset="0"/>
              <a:buChar char="•"/>
            </a:pPr>
            <a:endParaRPr lang="en-US" sz="3200" dirty="0">
              <a:latin typeface="Times New Roman" charset="0"/>
              <a:cs typeface="Times New Roman" charset="0"/>
            </a:endParaRPr>
          </a:p>
          <a:p>
            <a:pPr eaLnBrk="1" hangingPunct="1">
              <a:buFont typeface="Arial" charset="0"/>
              <a:buChar char="•"/>
            </a:pPr>
            <a:endParaRPr lang="en-US" sz="3200" dirty="0">
              <a:latin typeface="Times New Roman" charset="0"/>
              <a:cs typeface="Times New Roman" charset="0"/>
            </a:endParaRPr>
          </a:p>
        </p:txBody>
      </p:sp>
      <p:sp>
        <p:nvSpPr>
          <p:cNvPr id="66563" name="TextBox 5"/>
          <p:cNvSpPr txBox="1">
            <a:spLocks noChangeArrowheads="1"/>
          </p:cNvSpPr>
          <p:nvPr/>
        </p:nvSpPr>
        <p:spPr bwMode="auto">
          <a:xfrm>
            <a:off x="4233863" y="5468938"/>
            <a:ext cx="474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800" i="1">
                <a:latin typeface="Arial" charset="0"/>
              </a:rPr>
              <a:t>JAMA</a:t>
            </a:r>
            <a:r>
              <a:rPr lang="en-US" sz="1800">
                <a:latin typeface="Arial" charset="0"/>
              </a:rPr>
              <a:t> , September 3, 2008, Vol 300. No 9</a:t>
            </a:r>
          </a:p>
        </p:txBody>
      </p:sp>
      <p:pic>
        <p:nvPicPr>
          <p:cNvPr id="665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3288" y="479425"/>
            <a:ext cx="172085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990600"/>
            <a:ext cx="63373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ChangeArrowheads="1"/>
          </p:cNvSpPr>
          <p:nvPr/>
        </p:nvSpPr>
        <p:spPr bwMode="auto">
          <a:xfrm>
            <a:off x="4191000" y="5562600"/>
            <a:ext cx="4523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i="1" dirty="0">
                <a:latin typeface="+mn-lt"/>
              </a:rPr>
              <a:t>JAMA</a:t>
            </a:r>
            <a:r>
              <a:rPr lang="en-US" sz="2000" dirty="0">
                <a:latin typeface="+mn-lt"/>
              </a:rPr>
              <a:t> , September 3, 2008, Vol 300. No 9</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214438"/>
            <a:ext cx="6726238"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3"/>
          <p:cNvSpPr>
            <a:spLocks noChangeArrowheads="1"/>
          </p:cNvSpPr>
          <p:nvPr/>
        </p:nvSpPr>
        <p:spPr bwMode="auto">
          <a:xfrm>
            <a:off x="4059238" y="5410200"/>
            <a:ext cx="4523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i="1" dirty="0">
                <a:latin typeface="+mj-lt"/>
              </a:rPr>
              <a:t>JAMA</a:t>
            </a:r>
            <a:r>
              <a:rPr lang="en-US" sz="2000" dirty="0">
                <a:latin typeface="+mj-lt"/>
              </a:rPr>
              <a:t> , September 3, 2008, Vol 300. No 9</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1"/>
          <p:cNvSpPr txBox="1">
            <a:spLocks noChangeArrowheads="1"/>
          </p:cNvSpPr>
          <p:nvPr/>
        </p:nvSpPr>
        <p:spPr bwMode="auto">
          <a:xfrm>
            <a:off x="373063" y="323850"/>
            <a:ext cx="82915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800" dirty="0">
                <a:solidFill>
                  <a:srgbClr val="800000"/>
                </a:solidFill>
                <a:latin typeface="Times New Roman" charset="0"/>
                <a:cs typeface="Times New Roman" charset="0"/>
              </a:rPr>
              <a:t>A six month exercise intervention influences the genome-wide DNA methylation pattern in human adipose tissue.</a:t>
            </a:r>
          </a:p>
        </p:txBody>
      </p:sp>
      <p:sp>
        <p:nvSpPr>
          <p:cNvPr id="69634" name="TextBox 2"/>
          <p:cNvSpPr txBox="1">
            <a:spLocks noChangeArrowheads="1"/>
          </p:cNvSpPr>
          <p:nvPr/>
        </p:nvSpPr>
        <p:spPr bwMode="auto">
          <a:xfrm>
            <a:off x="4267200" y="5562600"/>
            <a:ext cx="4441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000" dirty="0" err="1">
                <a:latin typeface="+mn-lt"/>
              </a:rPr>
              <a:t>Ronn</a:t>
            </a:r>
            <a:r>
              <a:rPr lang="en-US" sz="2000" dirty="0">
                <a:latin typeface="+mn-lt"/>
              </a:rPr>
              <a:t> T et al. </a:t>
            </a:r>
            <a:r>
              <a:rPr lang="en-US" sz="2000" i="1" dirty="0" err="1">
                <a:latin typeface="+mn-lt"/>
              </a:rPr>
              <a:t>PLoS</a:t>
            </a:r>
            <a:r>
              <a:rPr lang="en-US" sz="2000" i="1" dirty="0">
                <a:latin typeface="+mn-lt"/>
              </a:rPr>
              <a:t> Genet</a:t>
            </a:r>
            <a:r>
              <a:rPr lang="en-US" sz="2000" dirty="0">
                <a:latin typeface="+mn-lt"/>
              </a:rPr>
              <a:t> June 2013</a:t>
            </a:r>
          </a:p>
        </p:txBody>
      </p:sp>
      <p:sp>
        <p:nvSpPr>
          <p:cNvPr id="69635" name="TextBox 3"/>
          <p:cNvSpPr txBox="1">
            <a:spLocks noChangeArrowheads="1"/>
          </p:cNvSpPr>
          <p:nvPr/>
        </p:nvSpPr>
        <p:spPr bwMode="auto">
          <a:xfrm>
            <a:off x="381000" y="2209800"/>
            <a:ext cx="83137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dirty="0">
                <a:latin typeface="Arial" charset="0"/>
              </a:rPr>
              <a:t> </a:t>
            </a:r>
            <a:r>
              <a:rPr lang="en-US" dirty="0">
                <a:latin typeface="Times New Roman" charset="0"/>
                <a:cs typeface="Times New Roman" charset="0"/>
              </a:rPr>
              <a:t>24 healthy men with low level baseline activity levels before and after 6-month exercise program</a:t>
            </a:r>
          </a:p>
          <a:p>
            <a:pPr eaLnBrk="1" hangingPunct="1">
              <a:buFont typeface="Arial" charset="0"/>
              <a:buChar char="•"/>
            </a:pPr>
            <a:r>
              <a:rPr lang="en-US" dirty="0">
                <a:latin typeface="Times New Roman" charset="0"/>
                <a:cs typeface="Times New Roman" charset="0"/>
              </a:rPr>
              <a:t> 30 controls</a:t>
            </a:r>
          </a:p>
          <a:p>
            <a:pPr eaLnBrk="1" hangingPunct="1">
              <a:buFont typeface="Arial" charset="0"/>
              <a:buChar char="•"/>
            </a:pPr>
            <a:r>
              <a:rPr lang="en-US" dirty="0">
                <a:latin typeface="Times New Roman" charset="0"/>
                <a:cs typeface="Times New Roman" charset="0"/>
              </a:rPr>
              <a:t> Genome-wide methylation patterns examined in adipose tissue</a:t>
            </a:r>
          </a:p>
          <a:p>
            <a:pPr eaLnBrk="1" hangingPunct="1">
              <a:buFont typeface="Arial" charset="0"/>
              <a:buChar char="•"/>
            </a:pPr>
            <a:r>
              <a:rPr lang="en-US" dirty="0">
                <a:latin typeface="Times New Roman" charset="0"/>
                <a:cs typeface="Times New Roman" charset="0"/>
              </a:rPr>
              <a:t> </a:t>
            </a:r>
            <a:r>
              <a:rPr lang="en-US" b="1" i="1" dirty="0">
                <a:latin typeface="Times New Roman" charset="0"/>
                <a:cs typeface="Times New Roman" charset="0"/>
              </a:rPr>
              <a:t>Several patterns changed in exercise group demonstrating reduced lipogenesis and a </a:t>
            </a:r>
            <a:r>
              <a:rPr lang="ja-JP" altLang="en-US" b="1" i="1" dirty="0">
                <a:latin typeface="Times New Roman" charset="0"/>
                <a:cs typeface="Times New Roman" charset="0"/>
              </a:rPr>
              <a:t>“</a:t>
            </a:r>
            <a:r>
              <a:rPr lang="en-US" altLang="ja-JP" b="1" i="1" dirty="0">
                <a:latin typeface="Times New Roman" charset="0"/>
                <a:cs typeface="Times New Roman" charset="0"/>
              </a:rPr>
              <a:t>silencing</a:t>
            </a:r>
            <a:r>
              <a:rPr lang="ja-JP" altLang="en-US" b="1" i="1" dirty="0">
                <a:latin typeface="Times New Roman" charset="0"/>
                <a:cs typeface="Times New Roman" charset="0"/>
              </a:rPr>
              <a:t>”</a:t>
            </a:r>
            <a:r>
              <a:rPr lang="en-US" altLang="ja-JP" b="1" i="1" dirty="0">
                <a:latin typeface="Times New Roman" charset="0"/>
                <a:cs typeface="Times New Roman" charset="0"/>
              </a:rPr>
              <a:t> of genes associated with </a:t>
            </a:r>
            <a:r>
              <a:rPr lang="en-US" altLang="ja-JP" b="1" i="1" dirty="0" smtClean="0">
                <a:latin typeface="Times New Roman" charset="0"/>
                <a:cs typeface="Times New Roman" charset="0"/>
              </a:rPr>
              <a:t>obesity, inflammation </a:t>
            </a:r>
            <a:r>
              <a:rPr lang="en-US" altLang="ja-JP" b="1" i="1" dirty="0">
                <a:latin typeface="Times New Roman" charset="0"/>
                <a:cs typeface="Times New Roman" charset="0"/>
              </a:rPr>
              <a:t>and impaired insulin signaling</a:t>
            </a:r>
            <a:r>
              <a:rPr lang="en-US" altLang="ja-JP" b="1" i="1" dirty="0">
                <a:latin typeface="Arial" charset="0"/>
              </a:rPr>
              <a:t>.</a:t>
            </a:r>
            <a:endParaRPr lang="en-US" b="1" i="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304800"/>
            <a:ext cx="4114800" cy="5262979"/>
          </a:xfrm>
          <a:prstGeom prst="rect">
            <a:avLst/>
          </a:prstGeom>
          <a:noFill/>
        </p:spPr>
        <p:txBody>
          <a:bodyPr>
            <a:spAutoFit/>
          </a:bodyPr>
          <a:lstStyle/>
          <a:p>
            <a:pPr algn="ctr">
              <a:defRPr/>
            </a:pPr>
            <a:r>
              <a:rPr lang="en-US" dirty="0">
                <a:solidFill>
                  <a:srgbClr val="800000"/>
                </a:solidFill>
                <a:latin typeface="Times New Roman"/>
                <a:cs typeface="Times New Roman"/>
              </a:rPr>
              <a:t>Disrupted </a:t>
            </a:r>
            <a:r>
              <a:rPr lang="en-US" dirty="0" smtClean="0">
                <a:solidFill>
                  <a:srgbClr val="800000"/>
                </a:solidFill>
                <a:latin typeface="Times New Roman"/>
                <a:cs typeface="Times New Roman"/>
              </a:rPr>
              <a:t>Sleep</a:t>
            </a:r>
          </a:p>
          <a:p>
            <a:pPr algn="ctr">
              <a:defRPr/>
            </a:pPr>
            <a:r>
              <a:rPr lang="en-US" dirty="0" smtClean="0">
                <a:solidFill>
                  <a:srgbClr val="800000"/>
                </a:solidFill>
                <a:latin typeface="Times New Roman"/>
                <a:cs typeface="Times New Roman"/>
              </a:rPr>
              <a:t>Loss </a:t>
            </a:r>
            <a:r>
              <a:rPr lang="en-US" dirty="0">
                <a:solidFill>
                  <a:srgbClr val="800000"/>
                </a:solidFill>
                <a:latin typeface="Times New Roman"/>
                <a:cs typeface="Times New Roman"/>
              </a:rPr>
              <a:t>of entrainment</a:t>
            </a: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diseases</a:t>
            </a:r>
          </a:p>
          <a:p>
            <a:pPr marL="285750" indent="-285750">
              <a:buFont typeface="Arial"/>
              <a:buChar char="•"/>
              <a:defRPr/>
            </a:pPr>
            <a:r>
              <a:rPr lang="en-US" sz="2000" dirty="0">
                <a:latin typeface="Times New Roman"/>
                <a:cs typeface="Times New Roman"/>
              </a:rPr>
              <a:t>Neuro-endocrine-immune disruption</a:t>
            </a:r>
          </a:p>
          <a:p>
            <a:pPr marL="285750" indent="-285750">
              <a:buFont typeface="Arial"/>
              <a:buChar char="•"/>
              <a:defRPr/>
            </a:pPr>
            <a:r>
              <a:rPr lang="en-US" sz="2000" dirty="0">
                <a:latin typeface="Times New Roman"/>
                <a:cs typeface="Times New Roman"/>
              </a:rPr>
              <a:t>Sleep hygiene</a:t>
            </a:r>
          </a:p>
          <a:p>
            <a:pPr marL="285750" indent="-285750">
              <a:buFont typeface="Arial"/>
              <a:buChar char="•"/>
              <a:defRPr/>
            </a:pPr>
            <a:r>
              <a:rPr lang="en-US" sz="2000" dirty="0">
                <a:latin typeface="Times New Roman"/>
                <a:cs typeface="Times New Roman"/>
              </a:rPr>
              <a:t>Obstructive sleep apnea</a:t>
            </a:r>
          </a:p>
          <a:p>
            <a:pPr marL="285750" indent="-285750">
              <a:buFont typeface="Arial"/>
              <a:buChar char="•"/>
              <a:defRPr/>
            </a:pPr>
            <a:r>
              <a:rPr lang="en-US" sz="2000" dirty="0">
                <a:latin typeface="Times New Roman"/>
                <a:cs typeface="Times New Roman"/>
              </a:rPr>
              <a:t>Avoid pitfalls of sleeping medications</a:t>
            </a:r>
          </a:p>
          <a:p>
            <a:pPr marL="285750" indent="-285750">
              <a:buFont typeface="Arial"/>
              <a:buChar char="•"/>
              <a:defRPr/>
            </a:pPr>
            <a:endParaRPr lang="en-US" dirty="0">
              <a:latin typeface="Times New Roman"/>
              <a:cs typeface="Times New Roman"/>
            </a:endParaRPr>
          </a:p>
        </p:txBody>
      </p:sp>
      <p:pic>
        <p:nvPicPr>
          <p:cNvPr id="2" name="Picture 1" descr="insomni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28800"/>
            <a:ext cx="4004037" cy="266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77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369888"/>
            <a:ext cx="7940675"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725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idx="4294967295"/>
          </p:nvPr>
        </p:nvSpPr>
        <p:spPr>
          <a:xfrm>
            <a:off x="685800" y="838200"/>
            <a:ext cx="7772400" cy="1143000"/>
          </a:xfrm>
        </p:spPr>
        <p:txBody>
          <a:bodyPr/>
          <a:lstStyle/>
          <a:p>
            <a:pPr algn="ctr"/>
            <a:r>
              <a:rPr lang="en-US" dirty="0" err="1" smtClean="0">
                <a:solidFill>
                  <a:srgbClr val="800000"/>
                </a:solidFill>
                <a:latin typeface="Baskerville" pitchFamily="-111" charset="0"/>
                <a:ea typeface="ＭＳ Ｐゴシック" pitchFamily="-111" charset="-128"/>
              </a:rPr>
              <a:t>Nutrigenomics</a:t>
            </a:r>
            <a:r>
              <a:rPr lang="en-US" dirty="0" smtClean="0">
                <a:solidFill>
                  <a:srgbClr val="800000"/>
                </a:solidFill>
                <a:latin typeface="Baskerville" pitchFamily="-111" charset="0"/>
                <a:ea typeface="ＭＳ Ｐゴシック" pitchFamily="-111" charset="-128"/>
              </a:rPr>
              <a:t>: beyond food as calories</a:t>
            </a:r>
            <a:endParaRPr lang="en-US" dirty="0">
              <a:solidFill>
                <a:srgbClr val="800000"/>
              </a:solidFill>
              <a:latin typeface="Baskerville" pitchFamily="-111" charset="0"/>
              <a:ea typeface="ＭＳ Ｐゴシック" pitchFamily="-111" charset="-128"/>
            </a:endParaRPr>
          </a:p>
        </p:txBody>
      </p:sp>
      <p:pic>
        <p:nvPicPr>
          <p:cNvPr id="2" name="Picture 1" descr="nutrigenom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94" y="1828800"/>
            <a:ext cx="5533305" cy="4110587"/>
          </a:xfrm>
          <a:prstGeom prst="rect">
            <a:avLst/>
          </a:prstGeom>
        </p:spPr>
      </p:pic>
    </p:spTree>
    <p:extLst>
      <p:ext uri="{BB962C8B-B14F-4D97-AF65-F5344CB8AC3E}">
        <p14:creationId xmlns:p14="http://schemas.microsoft.com/office/powerpoint/2010/main" val="2104581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093"/>
            <a:ext cx="7772400" cy="544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86301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905000"/>
            <a:ext cx="6781800" cy="2062103"/>
          </a:xfrm>
          <a:prstGeom prst="rect">
            <a:avLst/>
          </a:prstGeom>
          <a:noFill/>
        </p:spPr>
        <p:txBody>
          <a:bodyPr wrap="square" rtlCol="0">
            <a:spAutoFit/>
          </a:bodyPr>
          <a:lstStyle/>
          <a:p>
            <a:pPr algn="ctr"/>
            <a:r>
              <a:rPr lang="en-US" sz="3200" dirty="0" err="1" smtClean="0">
                <a:solidFill>
                  <a:srgbClr val="800000"/>
                </a:solidFill>
                <a:latin typeface="Times New Roman"/>
                <a:cs typeface="Times New Roman"/>
              </a:rPr>
              <a:t>Allostasis</a:t>
            </a:r>
            <a:endParaRPr lang="en-US" sz="3200" dirty="0" smtClean="0">
              <a:solidFill>
                <a:srgbClr val="800000"/>
              </a:solidFill>
              <a:latin typeface="Times New Roman"/>
              <a:cs typeface="Times New Roman"/>
            </a:endParaRPr>
          </a:p>
          <a:p>
            <a:pPr algn="ctr"/>
            <a:endParaRPr lang="en-US" b="1" i="1" dirty="0" smtClean="0">
              <a:solidFill>
                <a:srgbClr val="FF0000"/>
              </a:solidFill>
              <a:latin typeface="Times New Roman"/>
              <a:cs typeface="Times New Roman"/>
            </a:endParaRPr>
          </a:p>
          <a:p>
            <a:pPr algn="ctr"/>
            <a:r>
              <a:rPr lang="en-US" dirty="0" smtClean="0">
                <a:latin typeface="Times New Roman"/>
                <a:cs typeface="Times New Roman"/>
              </a:rPr>
              <a:t>The process of achieving stability or balance through physiological or behavioral change in response to changes in one’s environment.</a:t>
            </a:r>
            <a:endParaRPr lang="en-US" dirty="0">
              <a:latin typeface="Times New Roman"/>
              <a:cs typeface="Times New Roman"/>
            </a:endParaRPr>
          </a:p>
        </p:txBody>
      </p:sp>
    </p:spTree>
    <p:extLst>
      <p:ext uri="{BB962C8B-B14F-4D97-AF65-F5344CB8AC3E}">
        <p14:creationId xmlns:p14="http://schemas.microsoft.com/office/powerpoint/2010/main" val="133370450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86200" y="533400"/>
            <a:ext cx="2057400" cy="685800"/>
          </a:xfrm>
        </p:spPr>
        <p:txBody>
          <a:bodyPr/>
          <a:lstStyle/>
          <a:p>
            <a:r>
              <a:rPr lang="en-US" dirty="0" err="1" smtClean="0">
                <a:solidFill>
                  <a:srgbClr val="CC0000"/>
                </a:solidFill>
                <a:latin typeface="Times New Roman" pitchFamily="-111" charset="0"/>
                <a:ea typeface="ＭＳ Ｐゴシック" pitchFamily="-111" charset="-128"/>
              </a:rPr>
              <a:t>Allostasis</a:t>
            </a:r>
            <a:endParaRPr lang="en-US" dirty="0" smtClean="0">
              <a:solidFill>
                <a:srgbClr val="CC0000"/>
              </a:solidFill>
              <a:latin typeface="Times New Roman" pitchFamily="-111" charset="0"/>
              <a:ea typeface="ＭＳ Ｐゴシック" pitchFamily="-111" charset="-128"/>
            </a:endParaRPr>
          </a:p>
        </p:txBody>
      </p:sp>
      <p:sp>
        <p:nvSpPr>
          <p:cNvPr id="35843" name="Content Placeholder 2"/>
          <p:cNvSpPr>
            <a:spLocks noGrp="1"/>
          </p:cNvSpPr>
          <p:nvPr>
            <p:ph idx="1"/>
          </p:nvPr>
        </p:nvSpPr>
        <p:spPr>
          <a:xfrm>
            <a:off x="1981200" y="1371600"/>
            <a:ext cx="5638800" cy="1219200"/>
          </a:xfrm>
        </p:spPr>
        <p:txBody>
          <a:bodyPr/>
          <a:lstStyle/>
          <a:p>
            <a:r>
              <a:rPr lang="en-US" smtClean="0">
                <a:latin typeface="Times New Roman" pitchFamily="-111" charset="0"/>
                <a:ea typeface="ＭＳ Ｐゴシック" pitchFamily="-111" charset="-128"/>
              </a:rPr>
              <a:t>Ability to achieve stability through change</a:t>
            </a:r>
          </a:p>
        </p:txBody>
      </p:sp>
      <p:pic>
        <p:nvPicPr>
          <p:cNvPr id="35844" name="Picture 3"/>
          <p:cNvPicPr>
            <a:picLocks noChangeAspect="1"/>
          </p:cNvPicPr>
          <p:nvPr/>
        </p:nvPicPr>
        <p:blipFill>
          <a:blip r:embed="rId2"/>
          <a:srcRect/>
          <a:stretch>
            <a:fillRect/>
          </a:stretch>
        </p:blipFill>
        <p:spPr bwMode="auto">
          <a:xfrm>
            <a:off x="1524000" y="2438400"/>
            <a:ext cx="6146800" cy="2616200"/>
          </a:xfrm>
          <a:prstGeom prst="rect">
            <a:avLst/>
          </a:prstGeom>
          <a:noFill/>
          <a:ln w="9525">
            <a:noFill/>
            <a:miter lim="800000"/>
            <a:headEnd/>
            <a:tailEnd/>
          </a:ln>
        </p:spPr>
      </p:pic>
    </p:spTree>
    <p:extLst>
      <p:ext uri="{BB962C8B-B14F-4D97-AF65-F5344CB8AC3E}">
        <p14:creationId xmlns:p14="http://schemas.microsoft.com/office/powerpoint/2010/main" val="212665176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figure3.1.gif"/>
          <p:cNvPicPr>
            <a:picLocks noChangeAspect="1"/>
          </p:cNvPicPr>
          <p:nvPr/>
        </p:nvPicPr>
        <p:blipFill>
          <a:blip r:embed="rId2"/>
          <a:srcRect/>
          <a:stretch>
            <a:fillRect/>
          </a:stretch>
        </p:blipFill>
        <p:spPr bwMode="auto">
          <a:xfrm>
            <a:off x="2743200" y="0"/>
            <a:ext cx="4056063" cy="6096000"/>
          </a:xfrm>
          <a:prstGeom prst="rect">
            <a:avLst/>
          </a:prstGeom>
          <a:noFill/>
          <a:ln w="9525">
            <a:noFill/>
            <a:miter lim="800000"/>
            <a:headEnd/>
            <a:tailEnd/>
          </a:ln>
        </p:spPr>
      </p:pic>
    </p:spTree>
    <p:extLst>
      <p:ext uri="{BB962C8B-B14F-4D97-AF65-F5344CB8AC3E}">
        <p14:creationId xmlns:p14="http://schemas.microsoft.com/office/powerpoint/2010/main" val="153456553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368300"/>
            <a:ext cx="85217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074988"/>
            <a:ext cx="79502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52" y="3733800"/>
            <a:ext cx="9067800" cy="1200328"/>
          </a:xfrm>
          <a:prstGeom prst="rect">
            <a:avLst/>
          </a:prstGeom>
          <a:solidFill>
            <a:schemeClr val="bg1"/>
          </a:solidFill>
        </p:spPr>
        <p:txBody>
          <a:bodyPr wrap="square" rtlCol="0">
            <a:spAutoFit/>
          </a:bodyPr>
          <a:lstStyle/>
          <a:p>
            <a:pPr algn="ctr"/>
            <a:r>
              <a:rPr lang="en-US" b="1" dirty="0" smtClean="0">
                <a:solidFill>
                  <a:srgbClr val="CC0000"/>
                </a:solidFill>
                <a:latin typeface="+mj-lt"/>
              </a:rPr>
              <a:t>Meditation, deep breaths, yoga, guided imagery, prayer appears to quickly and effectively reduce inflammation and improve insulin sensitivity pathways</a:t>
            </a:r>
            <a:endParaRPr lang="en-US" b="1" dirty="0">
              <a:solidFill>
                <a:srgbClr val="CC0000"/>
              </a:solidFill>
              <a:latin typeface="+mj-lt"/>
            </a:endParaRPr>
          </a:p>
        </p:txBody>
      </p:sp>
    </p:spTree>
    <p:extLst>
      <p:ext uri="{BB962C8B-B14F-4D97-AF65-F5344CB8AC3E}">
        <p14:creationId xmlns:p14="http://schemas.microsoft.com/office/powerpoint/2010/main" val="1196191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en-US" sz="3200" dirty="0">
                <a:solidFill>
                  <a:srgbClr val="800000"/>
                </a:solidFill>
                <a:latin typeface="Times New Roman" charset="0"/>
                <a:ea typeface="ＭＳ Ｐゴシック" charset="0"/>
                <a:cs typeface="ＭＳ Ｐゴシック" charset="0"/>
              </a:rPr>
              <a:t>Vitamin D</a:t>
            </a:r>
          </a:p>
        </p:txBody>
      </p:sp>
      <p:sp>
        <p:nvSpPr>
          <p:cNvPr id="6" name="TextBox 5"/>
          <p:cNvSpPr txBox="1">
            <a:spLocks noChangeArrowheads="1"/>
          </p:cNvSpPr>
          <p:nvPr/>
        </p:nvSpPr>
        <p:spPr bwMode="auto">
          <a:xfrm>
            <a:off x="5791200" y="1447800"/>
            <a:ext cx="2971800" cy="3046413"/>
          </a:xfrm>
          <a:prstGeom prst="rect">
            <a:avLst/>
          </a:prstGeom>
          <a:noFill/>
          <a:ln w="9525">
            <a:noFill/>
            <a:miter lim="800000"/>
            <a:headEnd/>
            <a:tailEnd/>
          </a:ln>
        </p:spPr>
        <p:txBody>
          <a:bodyPr>
            <a:spAutoFit/>
          </a:bodyPr>
          <a:lstStyle/>
          <a:p>
            <a:pPr>
              <a:buFont typeface="Arial" pitchFamily="-111" charset="0"/>
              <a:buChar char="•"/>
              <a:defRPr/>
            </a:pPr>
            <a:r>
              <a:rPr lang="en-US" dirty="0">
                <a:solidFill>
                  <a:srgbClr val="161616"/>
                </a:solidFill>
                <a:latin typeface="+mj-lt"/>
                <a:ea typeface="+mn-ea"/>
                <a:cs typeface="+mn-cs"/>
              </a:rPr>
              <a:t>CV Disease</a:t>
            </a:r>
          </a:p>
          <a:p>
            <a:pPr>
              <a:buFont typeface="Arial" pitchFamily="-111" charset="0"/>
              <a:buChar char="•"/>
              <a:defRPr/>
            </a:pPr>
            <a:r>
              <a:rPr lang="en-US" dirty="0">
                <a:solidFill>
                  <a:srgbClr val="161616"/>
                </a:solidFill>
                <a:latin typeface="+mj-lt"/>
                <a:ea typeface="+mn-ea"/>
                <a:cs typeface="+mn-cs"/>
              </a:rPr>
              <a:t>Cancer</a:t>
            </a:r>
          </a:p>
          <a:p>
            <a:pPr>
              <a:buFont typeface="Arial" pitchFamily="-111" charset="0"/>
              <a:buChar char="•"/>
              <a:defRPr/>
            </a:pPr>
            <a:r>
              <a:rPr lang="en-US" dirty="0">
                <a:solidFill>
                  <a:srgbClr val="161616"/>
                </a:solidFill>
                <a:latin typeface="+mj-lt"/>
                <a:ea typeface="+mn-ea"/>
                <a:cs typeface="+mn-cs"/>
              </a:rPr>
              <a:t>Autoimmunity</a:t>
            </a:r>
          </a:p>
          <a:p>
            <a:pPr>
              <a:buFont typeface="Arial" pitchFamily="-111" charset="0"/>
              <a:buChar char="•"/>
              <a:defRPr/>
            </a:pPr>
            <a:r>
              <a:rPr lang="en-US" dirty="0">
                <a:solidFill>
                  <a:srgbClr val="161616"/>
                </a:solidFill>
                <a:latin typeface="+mj-lt"/>
                <a:ea typeface="+mn-ea"/>
                <a:cs typeface="+mn-cs"/>
              </a:rPr>
              <a:t>Depression</a:t>
            </a:r>
          </a:p>
          <a:p>
            <a:pPr>
              <a:buFont typeface="Arial" pitchFamily="-111" charset="0"/>
              <a:buChar char="•"/>
              <a:defRPr/>
            </a:pPr>
            <a:r>
              <a:rPr lang="en-US" dirty="0">
                <a:solidFill>
                  <a:srgbClr val="161616"/>
                </a:solidFill>
                <a:latin typeface="+mj-lt"/>
                <a:ea typeface="+mn-ea"/>
                <a:cs typeface="+mn-cs"/>
              </a:rPr>
              <a:t>CHF</a:t>
            </a:r>
          </a:p>
          <a:p>
            <a:pPr>
              <a:buFont typeface="Arial" pitchFamily="-111" charset="0"/>
              <a:buChar char="•"/>
              <a:defRPr/>
            </a:pPr>
            <a:r>
              <a:rPr lang="en-US" dirty="0">
                <a:solidFill>
                  <a:srgbClr val="161616"/>
                </a:solidFill>
                <a:latin typeface="+mj-lt"/>
                <a:ea typeface="+mn-ea"/>
                <a:cs typeface="+mn-cs"/>
              </a:rPr>
              <a:t>Osteoporosis</a:t>
            </a:r>
          </a:p>
          <a:p>
            <a:pPr>
              <a:buFont typeface="Arial" pitchFamily="-111" charset="0"/>
              <a:buChar char="•"/>
              <a:defRPr/>
            </a:pPr>
            <a:r>
              <a:rPr lang="en-US" dirty="0">
                <a:solidFill>
                  <a:srgbClr val="161616"/>
                </a:solidFill>
                <a:latin typeface="+mj-lt"/>
                <a:ea typeface="+mn-ea"/>
                <a:cs typeface="+mn-cs"/>
              </a:rPr>
              <a:t>Fall risk</a:t>
            </a:r>
          </a:p>
          <a:p>
            <a:pPr>
              <a:buFont typeface="Arial" pitchFamily="-111" charset="0"/>
              <a:buChar char="•"/>
              <a:defRPr/>
            </a:pPr>
            <a:r>
              <a:rPr lang="en-US" dirty="0">
                <a:solidFill>
                  <a:srgbClr val="161616"/>
                </a:solidFill>
                <a:latin typeface="+mj-lt"/>
                <a:ea typeface="+mn-ea"/>
                <a:cs typeface="+mn-cs"/>
              </a:rPr>
              <a:t>Pain syndromes</a:t>
            </a:r>
          </a:p>
        </p:txBody>
      </p:sp>
      <p:pic>
        <p:nvPicPr>
          <p:cNvPr id="2" name="Picture 1" descr="health-fitness_02_temp-1323092437-4edcc9d5-620x3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24" y="1600200"/>
            <a:ext cx="5158828" cy="2895600"/>
          </a:xfrm>
          <a:prstGeom prst="rect">
            <a:avLst/>
          </a:prstGeom>
        </p:spPr>
      </p:pic>
      <p:sp>
        <p:nvSpPr>
          <p:cNvPr id="3" name="TextBox 2"/>
          <p:cNvSpPr txBox="1"/>
          <p:nvPr/>
        </p:nvSpPr>
        <p:spPr>
          <a:xfrm>
            <a:off x="30739" y="5105400"/>
            <a:ext cx="6629400" cy="461665"/>
          </a:xfrm>
          <a:prstGeom prst="rect">
            <a:avLst/>
          </a:prstGeom>
          <a:noFill/>
        </p:spPr>
        <p:txBody>
          <a:bodyPr wrap="square" rtlCol="0">
            <a:spAutoFit/>
          </a:bodyPr>
          <a:lstStyle/>
          <a:p>
            <a:pPr algn="ctr"/>
            <a:r>
              <a:rPr lang="en-US" dirty="0" smtClean="0">
                <a:latin typeface="+mn-lt"/>
              </a:rPr>
              <a:t>Sensible sun exposure each day!</a:t>
            </a:r>
            <a:endParaRPr lang="en-US" dirty="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228600" y="304800"/>
            <a:ext cx="8229600" cy="1143000"/>
          </a:xfrm>
        </p:spPr>
        <p:txBody>
          <a:bodyPr/>
          <a:lstStyle/>
          <a:p>
            <a:pPr eaLnBrk="1" hangingPunct="1"/>
            <a:r>
              <a:rPr lang="en-US" sz="3200" dirty="0">
                <a:solidFill>
                  <a:srgbClr val="800000"/>
                </a:solidFill>
                <a:latin typeface="Times New Roman" charset="0"/>
                <a:ea typeface="ＭＳ Ｐゴシック" charset="0"/>
                <a:cs typeface="ＭＳ Ｐゴシック" charset="0"/>
              </a:rPr>
              <a:t>Anti-inflammatory lifestyle</a:t>
            </a:r>
          </a:p>
        </p:txBody>
      </p:sp>
      <p:sp>
        <p:nvSpPr>
          <p:cNvPr id="65538" name="Content Placeholder 2"/>
          <p:cNvSpPr>
            <a:spLocks noGrp="1"/>
          </p:cNvSpPr>
          <p:nvPr>
            <p:ph idx="1"/>
          </p:nvPr>
        </p:nvSpPr>
        <p:spPr>
          <a:xfrm>
            <a:off x="152400" y="1143000"/>
            <a:ext cx="7543800" cy="4648200"/>
          </a:xfrm>
        </p:spPr>
        <p:txBody>
          <a:bodyPr/>
          <a:lstStyle/>
          <a:p>
            <a:pPr eaLnBrk="1" hangingPunct="1">
              <a:lnSpc>
                <a:spcPct val="80000"/>
              </a:lnSpc>
              <a:defRPr/>
            </a:pPr>
            <a:endParaRPr lang="en-US" sz="1800" dirty="0">
              <a:solidFill>
                <a:srgbClr val="FF0000"/>
              </a:solidFill>
              <a:latin typeface="Times New Roman" charset="0"/>
              <a:ea typeface="ＭＳ Ｐゴシック" charset="0"/>
              <a:cs typeface="ＭＳ Ｐゴシック" charset="0"/>
            </a:endParaRP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Whole foods always trump more processed foods</a:t>
            </a: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Reduce</a:t>
            </a:r>
            <a:r>
              <a:rPr lang="en-US" dirty="0">
                <a:latin typeface="Times New Roman" charset="0"/>
                <a:ea typeface="ＭＳ Ｐゴシック" charset="0"/>
                <a:cs typeface="ＭＳ Ｐゴシック" charset="0"/>
              </a:rPr>
              <a:t>-eliminate </a:t>
            </a:r>
            <a:r>
              <a:rPr lang="en-US" dirty="0" smtClean="0">
                <a:latin typeface="Times New Roman" charset="0"/>
                <a:ea typeface="ＭＳ Ｐゴシック" charset="0"/>
                <a:cs typeface="ＭＳ Ｐゴシック" charset="0"/>
              </a:rPr>
              <a:t>sugar; fructose and refined</a:t>
            </a:r>
            <a:r>
              <a:rPr lang="en-US" dirty="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processed, grain-based flour (carbohydrate-dense foods)</a:t>
            </a:r>
            <a:r>
              <a:rPr lang="en-US" dirty="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e.g. breads, pasta, bagels, chips, pretzels, muffins, donuts, </a:t>
            </a:r>
            <a:r>
              <a:rPr lang="en-US" dirty="0">
                <a:latin typeface="Times New Roman" charset="0"/>
                <a:ea typeface="ＭＳ Ｐゴシック" charset="0"/>
                <a:cs typeface="ＭＳ Ｐゴシック" charset="0"/>
              </a:rPr>
              <a:t>and many cereal grains </a:t>
            </a:r>
            <a:endParaRPr lang="en-US" dirty="0" smtClean="0">
              <a:latin typeface="Times New Roman" charset="0"/>
              <a:ea typeface="ＭＳ Ｐゴシック" charset="0"/>
              <a:cs typeface="ＭＳ Ｐゴシック" charset="0"/>
            </a:endParaRP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Consider an elimination trial e.g. gluten, dairy, sugar</a:t>
            </a: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Eat lots of </a:t>
            </a:r>
            <a:r>
              <a:rPr lang="en-US" dirty="0">
                <a:latin typeface="Times New Roman" charset="0"/>
                <a:ea typeface="ＭＳ Ｐゴシック" charset="0"/>
                <a:cs typeface="ＭＳ Ｐゴシック" charset="0"/>
              </a:rPr>
              <a:t>vegetables, </a:t>
            </a:r>
            <a:r>
              <a:rPr lang="en-US" dirty="0" smtClean="0">
                <a:latin typeface="Times New Roman" charset="0"/>
                <a:ea typeface="ＭＳ Ｐゴシック" charset="0"/>
                <a:cs typeface="ＭＳ Ｐゴシック" charset="0"/>
              </a:rPr>
              <a:t>plant-fiber, sweet potatoes, plantains, beans</a:t>
            </a:r>
            <a:endParaRPr lang="en-US" dirty="0">
              <a:latin typeface="Times New Roman" charset="0"/>
              <a:ea typeface="ＭＳ Ｐゴシック" charset="0"/>
              <a:cs typeface="ＭＳ Ｐゴシック" charset="0"/>
            </a:endParaRP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Reduce processed seed-vegetable </a:t>
            </a:r>
            <a:r>
              <a:rPr lang="en-US" dirty="0">
                <a:latin typeface="Times New Roman" charset="0"/>
                <a:ea typeface="ＭＳ Ｐゴシック" charset="0"/>
                <a:cs typeface="ＭＳ Ｐゴシック" charset="0"/>
              </a:rPr>
              <a:t>oils e.g. corn, safflower, sunflower, canola</a:t>
            </a:r>
            <a:r>
              <a:rPr lang="en-US" dirty="0" smtClean="0">
                <a:latin typeface="Times New Roman" charset="0"/>
                <a:ea typeface="ＭＳ Ｐゴシック" charset="0"/>
                <a:cs typeface="ＭＳ Ｐゴシック" charset="0"/>
              </a:rPr>
              <a:t>, peanut and</a:t>
            </a:r>
            <a:r>
              <a:rPr lang="en-US" dirty="0">
                <a:latin typeface="Times New Roman" charset="0"/>
                <a:ea typeface="ＭＳ Ｐゴシック" charset="0"/>
                <a:cs typeface="ＭＳ Ｐゴシック" charset="0"/>
              </a:rPr>
              <a:t> i</a:t>
            </a:r>
            <a:r>
              <a:rPr lang="en-US" dirty="0" smtClean="0">
                <a:latin typeface="Times New Roman" charset="0"/>
                <a:ea typeface="ＭＳ Ｐゴシック" charset="0"/>
                <a:cs typeface="ＭＳ Ｐゴシック" charset="0"/>
              </a:rPr>
              <a:t>ntroduce </a:t>
            </a:r>
            <a:r>
              <a:rPr lang="en-US" dirty="0">
                <a:latin typeface="Times New Roman" charset="0"/>
                <a:ea typeface="ＭＳ Ｐゴシック" charset="0"/>
                <a:cs typeface="ＭＳ Ｐゴシック" charset="0"/>
              </a:rPr>
              <a:t>more healthy fats e.g. grass-fed butter, EVOO, coconut oil, </a:t>
            </a:r>
            <a:r>
              <a:rPr lang="en-US" dirty="0" smtClean="0">
                <a:latin typeface="Times New Roman" charset="0"/>
                <a:ea typeface="ＭＳ Ｐゴシック" charset="0"/>
                <a:cs typeface="ＭＳ Ｐゴシック" charset="0"/>
              </a:rPr>
              <a:t>lard, ghee</a:t>
            </a:r>
            <a:r>
              <a:rPr lang="en-US" dirty="0">
                <a:latin typeface="Times New Roman" charset="0"/>
                <a:ea typeface="ＭＳ Ｐゴシック" charset="0"/>
                <a:cs typeface="ＭＳ Ｐゴシック" charset="0"/>
              </a:rPr>
              <a:t>, and an increase in O-3s fatty fish, nuts, seeds, </a:t>
            </a:r>
            <a:r>
              <a:rPr lang="en-US" dirty="0" smtClean="0">
                <a:latin typeface="Times New Roman" charset="0"/>
                <a:ea typeface="ＭＳ Ｐゴシック" charset="0"/>
                <a:cs typeface="ＭＳ Ｐゴシック" charset="0"/>
              </a:rPr>
              <a:t>avocados</a:t>
            </a:r>
            <a:endParaRPr lang="en-US" dirty="0">
              <a:latin typeface="Times New Roman" charset="0"/>
              <a:ea typeface="ＭＳ Ｐゴシック" charset="0"/>
              <a:cs typeface="ＭＳ Ｐゴシック" charset="0"/>
            </a:endParaRP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Lean, red </a:t>
            </a:r>
            <a:r>
              <a:rPr lang="en-US" dirty="0">
                <a:latin typeface="Times New Roman" charset="0"/>
                <a:ea typeface="ＭＳ Ｐゴシック" charset="0"/>
                <a:cs typeface="ＭＳ Ｐゴシック" charset="0"/>
              </a:rPr>
              <a:t>meat  (grass </a:t>
            </a:r>
            <a:r>
              <a:rPr lang="en-US" dirty="0" smtClean="0">
                <a:latin typeface="Times New Roman" charset="0"/>
                <a:ea typeface="ＭＳ Ｐゴシック" charset="0"/>
                <a:cs typeface="ＭＳ Ｐゴシック" charset="0"/>
              </a:rPr>
              <a:t>fed-finished ideal)</a:t>
            </a:r>
            <a:r>
              <a:rPr lang="en-US" dirty="0">
                <a:latin typeface="Times New Roman" charset="0"/>
                <a:ea typeface="ＭＳ Ｐゴシック" charset="0"/>
                <a:cs typeface="ＭＳ Ｐゴシック" charset="0"/>
              </a:rPr>
              <a:t>, eggs</a:t>
            </a:r>
          </a:p>
          <a:p>
            <a:pPr eaLnBrk="1" hangingPunct="1">
              <a:lnSpc>
                <a:spcPct val="80000"/>
              </a:lnSpc>
              <a:buFont typeface="Arial"/>
              <a:buChar char="•"/>
              <a:defRPr/>
            </a:pPr>
            <a:r>
              <a:rPr lang="en-US" dirty="0">
                <a:latin typeface="Times New Roman" charset="0"/>
                <a:ea typeface="ＭＳ Ｐゴシック" charset="0"/>
                <a:cs typeface="ＭＳ Ｐゴシック" charset="0"/>
              </a:rPr>
              <a:t>Eat organic for </a:t>
            </a:r>
            <a:r>
              <a:rPr lang="ja-JP" altLang="en-US" dirty="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dirty dozen</a:t>
            </a:r>
            <a:r>
              <a:rPr lang="ja-JP" alt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produce</a:t>
            </a:r>
          </a:p>
          <a:p>
            <a:pPr eaLnBrk="1" hangingPunct="1">
              <a:lnSpc>
                <a:spcPct val="80000"/>
              </a:lnSpc>
              <a:defRPr/>
            </a:pPr>
            <a:r>
              <a:rPr lang="en-US" dirty="0" smtClean="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52400"/>
            <a:ext cx="121126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srcRect/>
          <a:stretch>
            <a:fillRect/>
          </a:stretch>
        </p:blipFill>
        <p:spPr bwMode="auto">
          <a:xfrm>
            <a:off x="954088" y="0"/>
            <a:ext cx="4659312" cy="6789738"/>
          </a:xfrm>
          <a:prstGeom prst="rect">
            <a:avLst/>
          </a:prstGeom>
          <a:noFill/>
          <a:ln w="9525">
            <a:noFill/>
            <a:miter lim="800000"/>
            <a:headEnd/>
            <a:tailEnd/>
          </a:ln>
        </p:spPr>
      </p:pic>
      <p:sp>
        <p:nvSpPr>
          <p:cNvPr id="48131" name="TextBox 3"/>
          <p:cNvSpPr txBox="1">
            <a:spLocks noChangeArrowheads="1"/>
          </p:cNvSpPr>
          <p:nvPr/>
        </p:nvSpPr>
        <p:spPr bwMode="auto">
          <a:xfrm>
            <a:off x="5905500" y="2374900"/>
            <a:ext cx="3238500" cy="646113"/>
          </a:xfrm>
          <a:prstGeom prst="rect">
            <a:avLst/>
          </a:prstGeom>
          <a:noFill/>
          <a:ln w="9525">
            <a:noFill/>
            <a:miter lim="800000"/>
            <a:headEnd/>
            <a:tailEnd/>
          </a:ln>
        </p:spPr>
        <p:txBody>
          <a:bodyPr>
            <a:prstTxWarp prst="textNoShape">
              <a:avLst/>
            </a:prstTxWarp>
            <a:spAutoFit/>
          </a:bodyPr>
          <a:lstStyle/>
          <a:p>
            <a:pPr algn="ctr"/>
            <a:r>
              <a:rPr lang="en-US">
                <a:latin typeface="Times New Roman" pitchFamily="-111" charset="0"/>
                <a:ea typeface="Times New Roman" pitchFamily="-111" charset="0"/>
                <a:cs typeface="Times New Roman" pitchFamily="-111" charset="0"/>
              </a:rPr>
              <a:t>Environmental Working Group</a:t>
            </a:r>
          </a:p>
          <a:p>
            <a:pPr algn="ctr"/>
            <a:r>
              <a:rPr lang="en-US">
                <a:latin typeface="Times New Roman" pitchFamily="-111" charset="0"/>
                <a:ea typeface="Times New Roman" pitchFamily="-111" charset="0"/>
                <a:cs typeface="Times New Roman" pitchFamily="-111" charset="0"/>
              </a:rPr>
              <a:t>Ewg.org</a:t>
            </a:r>
          </a:p>
        </p:txBody>
      </p:sp>
    </p:spTree>
    <p:extLst>
      <p:ext uri="{BB962C8B-B14F-4D97-AF65-F5344CB8AC3E}">
        <p14:creationId xmlns:p14="http://schemas.microsoft.com/office/powerpoint/2010/main" val="78708127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dirty="0">
                <a:solidFill>
                  <a:srgbClr val="800000"/>
                </a:solidFill>
                <a:latin typeface="Times" charset="0"/>
                <a:ea typeface="ＭＳ Ｐゴシック" charset="0"/>
                <a:cs typeface="ＭＳ Ｐゴシック" charset="0"/>
              </a:rPr>
              <a:t>Anti-inflammatory Lifestyle continued</a:t>
            </a:r>
          </a:p>
        </p:txBody>
      </p:sp>
      <p:sp>
        <p:nvSpPr>
          <p:cNvPr id="75778" name="Content Placeholder 2"/>
          <p:cNvSpPr>
            <a:spLocks noGrp="1"/>
          </p:cNvSpPr>
          <p:nvPr>
            <p:ph idx="1"/>
          </p:nvPr>
        </p:nvSpPr>
        <p:spPr>
          <a:xfrm>
            <a:off x="152400" y="1600200"/>
            <a:ext cx="8686800" cy="3657600"/>
          </a:xfrm>
        </p:spPr>
        <p:txBody>
          <a:bodyPr/>
          <a:lstStyle/>
          <a:p>
            <a:pPr eaLnBrk="1" hangingPunct="1">
              <a:lnSpc>
                <a:spcPct val="80000"/>
              </a:lnSpc>
              <a:buFont typeface="Arial"/>
              <a:buChar char="•"/>
            </a:pPr>
            <a:r>
              <a:rPr lang="en-US" dirty="0">
                <a:solidFill>
                  <a:srgbClr val="800000"/>
                </a:solidFill>
                <a:latin typeface="Times New Roman" charset="0"/>
                <a:ea typeface="ＭＳ Ｐゴシック" charset="0"/>
                <a:cs typeface="ＭＳ Ｐゴシック" charset="0"/>
              </a:rPr>
              <a:t>Movement…</a:t>
            </a:r>
          </a:p>
          <a:p>
            <a:pPr eaLnBrk="1" hangingPunct="1">
              <a:lnSpc>
                <a:spcPct val="80000"/>
              </a:lnSpc>
            </a:pPr>
            <a:r>
              <a:rPr lang="en-US" dirty="0" smtClean="0">
                <a:latin typeface="Times New Roman" charset="0"/>
                <a:ea typeface="ＭＳ Ｐゴシック" charset="0"/>
                <a:cs typeface="ＭＳ Ｐゴシック" charset="0"/>
              </a:rPr>
              <a:t>      Motion </a:t>
            </a:r>
            <a:r>
              <a:rPr lang="en-US" dirty="0">
                <a:latin typeface="Times New Roman" charset="0"/>
                <a:ea typeface="ＭＳ Ｐゴシック" charset="0"/>
                <a:cs typeface="ＭＳ Ｐゴシック" charset="0"/>
              </a:rPr>
              <a:t>is the Lotion: walking, aerobic, resistance, yoga, tai </a:t>
            </a:r>
            <a:r>
              <a:rPr lang="en-US" dirty="0" smtClean="0">
                <a:latin typeface="Times New Roman" charset="0"/>
                <a:ea typeface="ＭＳ Ｐゴシック" charset="0"/>
                <a:cs typeface="ＭＳ Ｐゴシック" charset="0"/>
              </a:rPr>
              <a:t>chi</a:t>
            </a:r>
            <a:endParaRPr lang="en-US" dirty="0">
              <a:solidFill>
                <a:srgbClr val="FF1A1F"/>
              </a:solidFill>
              <a:latin typeface="Times New Roman" charset="0"/>
              <a:ea typeface="ＭＳ Ｐゴシック" charset="0"/>
              <a:cs typeface="ＭＳ Ｐゴシック" charset="0"/>
            </a:endParaRPr>
          </a:p>
          <a:p>
            <a:pPr eaLnBrk="1" hangingPunct="1">
              <a:lnSpc>
                <a:spcPct val="80000"/>
              </a:lnSpc>
              <a:buFont typeface="Arial"/>
              <a:buChar char="•"/>
            </a:pPr>
            <a:r>
              <a:rPr lang="en-US" dirty="0">
                <a:solidFill>
                  <a:srgbClr val="800000"/>
                </a:solidFill>
                <a:latin typeface="Times New Roman" charset="0"/>
                <a:ea typeface="ＭＳ Ｐゴシック" charset="0"/>
                <a:cs typeface="ＭＳ Ｐゴシック" charset="0"/>
              </a:rPr>
              <a:t>Mind-Body</a:t>
            </a:r>
          </a:p>
          <a:p>
            <a:pPr eaLnBrk="1" hangingPunct="1">
              <a:lnSpc>
                <a:spcPct val="80000"/>
              </a:lnSpc>
            </a:pPr>
            <a:r>
              <a:rPr lang="en-US" dirty="0" smtClean="0">
                <a:latin typeface="Times New Roman" charset="0"/>
                <a:ea typeface="ＭＳ Ｐゴシック" charset="0"/>
                <a:cs typeface="ＭＳ Ｐゴシック" charset="0"/>
              </a:rPr>
              <a:t>      Prayer</a:t>
            </a:r>
            <a:r>
              <a:rPr lang="en-US" dirty="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Breathing techniques, Relaxation Response, Meditation</a:t>
            </a:r>
            <a:r>
              <a:rPr lang="en-US" dirty="0">
                <a:latin typeface="Times New Roman" charset="0"/>
                <a:ea typeface="ＭＳ Ｐゴシック" charset="0"/>
                <a:cs typeface="ＭＳ Ｐゴシック" charset="0"/>
              </a:rPr>
              <a:t>; </a:t>
            </a:r>
            <a:endParaRPr lang="en-US" dirty="0" smtClean="0">
              <a:latin typeface="Times New Roman" charset="0"/>
              <a:ea typeface="ＭＳ Ｐゴシック" charset="0"/>
              <a:cs typeface="ＭＳ Ｐゴシック" charset="0"/>
            </a:endParaRPr>
          </a:p>
          <a:p>
            <a:pPr eaLnBrk="1" hangingPunct="1">
              <a:lnSpc>
                <a:spcPct val="80000"/>
              </a:lnSpc>
            </a:pPr>
            <a:r>
              <a:rPr lang="en-US" dirty="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     mindfulness</a:t>
            </a:r>
            <a:r>
              <a:rPr lang="en-US" dirty="0">
                <a:latin typeface="Times New Roman" charset="0"/>
                <a:ea typeface="ＭＳ Ｐゴシック" charset="0"/>
                <a:cs typeface="ＭＳ Ｐゴシック" charset="0"/>
              </a:rPr>
              <a:t>-based stress reduction; </a:t>
            </a:r>
            <a:r>
              <a:rPr lang="en-US" dirty="0" smtClean="0">
                <a:latin typeface="Times New Roman" charset="0"/>
                <a:ea typeface="ＭＳ Ｐゴシック" charset="0"/>
                <a:cs typeface="ＭＳ Ｐゴシック" charset="0"/>
              </a:rPr>
              <a:t>HRV-</a:t>
            </a:r>
            <a:r>
              <a:rPr lang="en-US" dirty="0" err="1" smtClean="0">
                <a:latin typeface="Times New Roman" charset="0"/>
                <a:ea typeface="ＭＳ Ｐゴシック" charset="0"/>
                <a:cs typeface="ＭＳ Ｐゴシック" charset="0"/>
              </a:rPr>
              <a:t>Heartmath</a:t>
            </a:r>
            <a:endParaRPr lang="en-US" dirty="0" smtClean="0">
              <a:latin typeface="Times New Roman" charset="0"/>
              <a:ea typeface="ＭＳ Ｐゴシック" charset="0"/>
              <a:cs typeface="ＭＳ Ｐゴシック" charset="0"/>
            </a:endParaRPr>
          </a:p>
          <a:p>
            <a:pPr eaLnBrk="1" hangingPunct="1">
              <a:lnSpc>
                <a:spcPct val="80000"/>
              </a:lnSpc>
              <a:buFont typeface="Arial"/>
              <a:buChar char="•"/>
            </a:pPr>
            <a:r>
              <a:rPr lang="en-US" dirty="0" smtClean="0">
                <a:solidFill>
                  <a:srgbClr val="800000"/>
                </a:solidFill>
                <a:latin typeface="Times New Roman" charset="0"/>
                <a:ea typeface="ＭＳ Ｐゴシック" charset="0"/>
                <a:cs typeface="ＭＳ Ｐゴシック" charset="0"/>
              </a:rPr>
              <a:t>Sleep hygiene-entrainment</a:t>
            </a:r>
          </a:p>
          <a:p>
            <a:pPr eaLnBrk="1" hangingPunct="1">
              <a:lnSpc>
                <a:spcPct val="80000"/>
              </a:lnSpc>
              <a:buFont typeface="Arial"/>
              <a:buChar char="•"/>
            </a:pPr>
            <a:r>
              <a:rPr lang="en-US" dirty="0" smtClean="0">
                <a:solidFill>
                  <a:srgbClr val="800000"/>
                </a:solidFill>
                <a:latin typeface="Times New Roman" charset="0"/>
                <a:ea typeface="ＭＳ Ｐゴシック" charset="0"/>
                <a:cs typeface="ＭＳ Ｐゴシック" charset="0"/>
              </a:rPr>
              <a:t>Laughter</a:t>
            </a:r>
          </a:p>
          <a:p>
            <a:pPr eaLnBrk="1" hangingPunct="1">
              <a:lnSpc>
                <a:spcPct val="80000"/>
              </a:lnSpc>
              <a:buFont typeface="Arial"/>
              <a:buChar char="•"/>
            </a:pPr>
            <a:r>
              <a:rPr lang="en-US" dirty="0" smtClean="0">
                <a:solidFill>
                  <a:srgbClr val="800000"/>
                </a:solidFill>
                <a:latin typeface="Times New Roman" charset="0"/>
                <a:ea typeface="ＭＳ Ｐゴシック" charset="0"/>
                <a:cs typeface="ＭＳ Ｐゴシック" charset="0"/>
              </a:rPr>
              <a:t>Volunteerism</a:t>
            </a:r>
            <a:endParaRPr lang="en-US" dirty="0">
              <a:solidFill>
                <a:srgbClr val="800000"/>
              </a:solidFill>
              <a:latin typeface="Times New Roman" charset="0"/>
              <a:ea typeface="ＭＳ Ｐゴシック" charset="0"/>
              <a:cs typeface="ＭＳ Ｐゴシック" charset="0"/>
            </a:endParaRPr>
          </a:p>
          <a:p>
            <a:pPr eaLnBrk="1" hangingPunct="1">
              <a:lnSpc>
                <a:spcPct val="80000"/>
              </a:lnSpc>
              <a:buFont typeface="Arial"/>
              <a:buChar char="•"/>
            </a:pPr>
            <a:r>
              <a:rPr lang="en-US" dirty="0">
                <a:solidFill>
                  <a:srgbClr val="800000"/>
                </a:solidFill>
                <a:latin typeface="Times New Roman" charset="0"/>
                <a:ea typeface="ＭＳ Ｐゴシック" charset="0"/>
                <a:cs typeface="ＭＳ Ｐゴシック" charset="0"/>
              </a:rPr>
              <a:t>Social connection</a:t>
            </a:r>
          </a:p>
          <a:p>
            <a:pPr eaLnBrk="1" hangingPunct="1">
              <a:lnSpc>
                <a:spcPct val="80000"/>
              </a:lnSpc>
              <a:buFont typeface="Arial"/>
              <a:buChar char="•"/>
            </a:pPr>
            <a:r>
              <a:rPr lang="en-US" dirty="0">
                <a:solidFill>
                  <a:srgbClr val="800000"/>
                </a:solidFill>
                <a:latin typeface="Times New Roman" charset="0"/>
                <a:ea typeface="ＭＳ Ｐゴシック" charset="0"/>
                <a:cs typeface="ＭＳ Ｐゴシック" charset="0"/>
              </a:rPr>
              <a:t>Cultivate meaning in work, love, and </a:t>
            </a:r>
            <a:r>
              <a:rPr lang="en-US" dirty="0" smtClean="0">
                <a:solidFill>
                  <a:srgbClr val="800000"/>
                </a:solidFill>
                <a:latin typeface="Times New Roman" charset="0"/>
                <a:ea typeface="ＭＳ Ｐゴシック" charset="0"/>
                <a:cs typeface="ＭＳ Ｐゴシック" charset="0"/>
              </a:rPr>
              <a:t>play</a:t>
            </a:r>
          </a:p>
          <a:p>
            <a:pPr eaLnBrk="1" hangingPunct="1">
              <a:lnSpc>
                <a:spcPct val="80000"/>
              </a:lnSpc>
              <a:buFont typeface="Arial"/>
              <a:buChar char="•"/>
            </a:pPr>
            <a:r>
              <a:rPr lang="en-US" dirty="0" smtClean="0">
                <a:solidFill>
                  <a:srgbClr val="800000"/>
                </a:solidFill>
                <a:latin typeface="Times New Roman" charset="0"/>
                <a:ea typeface="ＭＳ Ｐゴシック" charset="0"/>
                <a:cs typeface="ＭＳ Ｐゴシック" charset="0"/>
              </a:rPr>
              <a:t>More time outdoors during sun season</a:t>
            </a:r>
            <a:endParaRPr lang="en-US" dirty="0">
              <a:solidFill>
                <a:srgbClr val="800000"/>
              </a:solidFill>
              <a:latin typeface="Times New Roman"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67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58547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1"/>
          <p:cNvSpPr txBox="1">
            <a:spLocks noChangeArrowheads="1"/>
          </p:cNvSpPr>
          <p:nvPr/>
        </p:nvSpPr>
        <p:spPr bwMode="auto">
          <a:xfrm>
            <a:off x="1497013" y="3694113"/>
            <a:ext cx="558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Terry Wahls MD     University of Iowa</a:t>
            </a:r>
          </a:p>
        </p:txBody>
      </p:sp>
      <p:pic>
        <p:nvPicPr>
          <p:cNvPr id="860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4149725"/>
            <a:ext cx="234315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3688" y="4064000"/>
            <a:ext cx="19907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726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dissolve">
                                      <p:cBhvr>
                                        <p:cTn id="7" dur="500"/>
                                        <p:tgtEl>
                                          <p:spTgt spid="86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8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31422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1102081304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245340"/>
            <a:ext cx="7299316" cy="4783860"/>
          </a:xfrm>
          <a:prstGeom prst="rect">
            <a:avLst/>
          </a:prstGeom>
        </p:spPr>
      </p:pic>
      <p:sp>
        <p:nvSpPr>
          <p:cNvPr id="3" name="TextBox 2"/>
          <p:cNvSpPr txBox="1"/>
          <p:nvPr/>
        </p:nvSpPr>
        <p:spPr>
          <a:xfrm>
            <a:off x="2971800" y="5334000"/>
            <a:ext cx="2743200" cy="461665"/>
          </a:xfrm>
          <a:prstGeom prst="rect">
            <a:avLst/>
          </a:prstGeom>
          <a:noFill/>
        </p:spPr>
        <p:txBody>
          <a:bodyPr wrap="square" rtlCol="0">
            <a:spAutoFit/>
          </a:bodyPr>
          <a:lstStyle/>
          <a:p>
            <a:pPr algn="ctr"/>
            <a:r>
              <a:rPr lang="en-US" dirty="0" smtClean="0">
                <a:latin typeface="+mn-lt"/>
              </a:rPr>
              <a:t>Thank you!</a:t>
            </a:r>
            <a:endParaRPr lang="en-US" dirty="0">
              <a:latin typeface="+mn-lt"/>
            </a:endParaRPr>
          </a:p>
        </p:txBody>
      </p:sp>
    </p:spTree>
    <p:extLst>
      <p:ext uri="{BB962C8B-B14F-4D97-AF65-F5344CB8AC3E}">
        <p14:creationId xmlns:p14="http://schemas.microsoft.com/office/powerpoint/2010/main" val="31780331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2438400" cy="400110"/>
          </a:xfrm>
          <a:prstGeom prst="rect">
            <a:avLst/>
          </a:prstGeom>
          <a:noFill/>
        </p:spPr>
        <p:txBody>
          <a:bodyPr wrap="square" rtlCol="0">
            <a:spAutoFit/>
          </a:bodyPr>
          <a:lstStyle/>
          <a:p>
            <a:r>
              <a:rPr lang="en-US" sz="2000" dirty="0" smtClean="0">
                <a:latin typeface="+mn-lt"/>
              </a:rPr>
              <a:t>Poor Quality Carbs</a:t>
            </a:r>
            <a:endParaRPr lang="en-US" sz="2000" dirty="0">
              <a:latin typeface="+mn-lt"/>
            </a:endParaRPr>
          </a:p>
        </p:txBody>
      </p:sp>
      <p:sp>
        <p:nvSpPr>
          <p:cNvPr id="5" name="TextBox 4"/>
          <p:cNvSpPr txBox="1"/>
          <p:nvPr/>
        </p:nvSpPr>
        <p:spPr>
          <a:xfrm>
            <a:off x="609600" y="1371600"/>
            <a:ext cx="2057400" cy="400110"/>
          </a:xfrm>
          <a:prstGeom prst="rect">
            <a:avLst/>
          </a:prstGeom>
          <a:noFill/>
        </p:spPr>
        <p:txBody>
          <a:bodyPr wrap="square" rtlCol="0">
            <a:spAutoFit/>
          </a:bodyPr>
          <a:lstStyle/>
          <a:p>
            <a:r>
              <a:rPr lang="en-US" sz="2000" dirty="0" smtClean="0">
                <a:latin typeface="+mn-lt"/>
              </a:rPr>
              <a:t>Excess Insulin</a:t>
            </a:r>
            <a:endParaRPr lang="en-US" sz="2000" dirty="0">
              <a:latin typeface="+mn-lt"/>
            </a:endParaRPr>
          </a:p>
        </p:txBody>
      </p:sp>
      <p:sp>
        <p:nvSpPr>
          <p:cNvPr id="6" name="TextBox 5"/>
          <p:cNvSpPr txBox="1"/>
          <p:nvPr/>
        </p:nvSpPr>
        <p:spPr>
          <a:xfrm>
            <a:off x="152400" y="3581400"/>
            <a:ext cx="2895600" cy="707886"/>
          </a:xfrm>
          <a:prstGeom prst="rect">
            <a:avLst/>
          </a:prstGeom>
          <a:noFill/>
        </p:spPr>
        <p:txBody>
          <a:bodyPr wrap="square" rtlCol="0">
            <a:spAutoFit/>
          </a:bodyPr>
          <a:lstStyle/>
          <a:p>
            <a:pPr algn="ctr"/>
            <a:r>
              <a:rPr lang="en-US" sz="2000" dirty="0" smtClean="0">
                <a:latin typeface="+mj-lt"/>
              </a:rPr>
              <a:t>Down-regulation of insulin receptors</a:t>
            </a:r>
            <a:endParaRPr lang="en-US" sz="2000" dirty="0">
              <a:latin typeface="+mj-lt"/>
            </a:endParaRPr>
          </a:p>
        </p:txBody>
      </p:sp>
      <p:sp>
        <p:nvSpPr>
          <p:cNvPr id="7" name="TextBox 6"/>
          <p:cNvSpPr txBox="1"/>
          <p:nvPr/>
        </p:nvSpPr>
        <p:spPr>
          <a:xfrm>
            <a:off x="3276600" y="4495800"/>
            <a:ext cx="2286000" cy="400110"/>
          </a:xfrm>
          <a:prstGeom prst="rect">
            <a:avLst/>
          </a:prstGeom>
          <a:noFill/>
        </p:spPr>
        <p:txBody>
          <a:bodyPr wrap="square" rtlCol="0">
            <a:spAutoFit/>
          </a:bodyPr>
          <a:lstStyle/>
          <a:p>
            <a:r>
              <a:rPr lang="en-US" sz="2000" dirty="0" smtClean="0">
                <a:latin typeface="+mj-lt"/>
              </a:rPr>
              <a:t>Insulin Resistance</a:t>
            </a:r>
            <a:endParaRPr lang="en-US" sz="2000" dirty="0">
              <a:latin typeface="+mj-lt"/>
            </a:endParaRPr>
          </a:p>
        </p:txBody>
      </p:sp>
      <p:sp>
        <p:nvSpPr>
          <p:cNvPr id="8" name="TextBox 7"/>
          <p:cNvSpPr txBox="1"/>
          <p:nvPr/>
        </p:nvSpPr>
        <p:spPr>
          <a:xfrm>
            <a:off x="5410200" y="381000"/>
            <a:ext cx="3352800" cy="2985433"/>
          </a:xfrm>
          <a:prstGeom prst="rect">
            <a:avLst/>
          </a:prstGeom>
          <a:noFill/>
          <a:ln>
            <a:solidFill>
              <a:schemeClr val="tx1"/>
            </a:solidFill>
          </a:ln>
        </p:spPr>
        <p:txBody>
          <a:bodyPr wrap="square" rtlCol="0">
            <a:spAutoFit/>
          </a:bodyPr>
          <a:lstStyle/>
          <a:p>
            <a:r>
              <a:rPr lang="en-US" dirty="0" smtClean="0">
                <a:solidFill>
                  <a:srgbClr val="800000"/>
                </a:solidFill>
                <a:latin typeface="+mj-lt"/>
              </a:rPr>
              <a:t>Inflammation</a:t>
            </a:r>
          </a:p>
          <a:p>
            <a:pPr marL="285750" indent="-285750">
              <a:buFont typeface="Arial"/>
              <a:buChar char="•"/>
            </a:pPr>
            <a:r>
              <a:rPr lang="en-US" sz="1800" i="1" dirty="0" smtClean="0">
                <a:latin typeface="+mj-lt"/>
              </a:rPr>
              <a:t>Visceral </a:t>
            </a:r>
            <a:r>
              <a:rPr lang="en-US" sz="1800" i="1" dirty="0" smtClean="0">
                <a:latin typeface="+mj-lt"/>
              </a:rPr>
              <a:t>fat</a:t>
            </a:r>
          </a:p>
          <a:p>
            <a:pPr marL="285750" indent="-285750">
              <a:buFont typeface="Arial"/>
              <a:buChar char="•"/>
            </a:pPr>
            <a:r>
              <a:rPr lang="en-US" sz="1800" i="1" dirty="0" smtClean="0">
                <a:latin typeface="+mj-lt"/>
              </a:rPr>
              <a:t>Changes in food consumption</a:t>
            </a:r>
            <a:endParaRPr lang="en-US" sz="1800" i="1" dirty="0" smtClean="0">
              <a:latin typeface="+mj-lt"/>
            </a:endParaRPr>
          </a:p>
          <a:p>
            <a:pPr marL="285750" indent="-285750">
              <a:buFont typeface="Arial"/>
              <a:buChar char="•"/>
            </a:pPr>
            <a:r>
              <a:rPr lang="en-US" sz="1800" i="1" dirty="0" smtClean="0">
                <a:latin typeface="+mj-lt"/>
              </a:rPr>
              <a:t>Stress</a:t>
            </a:r>
          </a:p>
          <a:p>
            <a:pPr marL="285750" indent="-285750">
              <a:buFont typeface="Arial"/>
              <a:buChar char="•"/>
            </a:pPr>
            <a:r>
              <a:rPr lang="en-US" sz="1800" i="1" dirty="0" smtClean="0">
                <a:latin typeface="+mj-lt"/>
              </a:rPr>
              <a:t>Sleep disruption</a:t>
            </a:r>
          </a:p>
          <a:p>
            <a:pPr marL="285750" indent="-285750">
              <a:buFont typeface="Arial"/>
              <a:buChar char="•"/>
            </a:pPr>
            <a:r>
              <a:rPr lang="en-US" sz="1800" i="1" dirty="0" smtClean="0">
                <a:latin typeface="+mj-lt"/>
              </a:rPr>
              <a:t>Altered gut-permeability/microbiome</a:t>
            </a:r>
          </a:p>
          <a:p>
            <a:pPr marL="285750" indent="-285750">
              <a:buFont typeface="Arial"/>
              <a:buChar char="•"/>
            </a:pPr>
            <a:r>
              <a:rPr lang="en-US" sz="1800" i="1" dirty="0" smtClean="0">
                <a:latin typeface="+mj-lt"/>
              </a:rPr>
              <a:t>Social isolation</a:t>
            </a:r>
          </a:p>
          <a:p>
            <a:pPr marL="285750" indent="-285750">
              <a:buFont typeface="Arial"/>
              <a:buChar char="•"/>
            </a:pPr>
            <a:r>
              <a:rPr lang="en-US" sz="1800" i="1" dirty="0" smtClean="0">
                <a:latin typeface="+mj-lt"/>
              </a:rPr>
              <a:t>Hormonal imbalances</a:t>
            </a:r>
          </a:p>
          <a:p>
            <a:pPr marL="285750" indent="-285750">
              <a:buFont typeface="Arial"/>
              <a:buChar char="•"/>
            </a:pPr>
            <a:r>
              <a:rPr lang="en-US" sz="1800" i="1" dirty="0" smtClean="0">
                <a:latin typeface="+mj-lt"/>
              </a:rPr>
              <a:t>Toxin exces</a:t>
            </a:r>
            <a:r>
              <a:rPr lang="en-US" sz="2000" i="1" dirty="0" smtClean="0">
                <a:latin typeface="+mj-lt"/>
              </a:rPr>
              <a:t>s</a:t>
            </a:r>
            <a:endParaRPr lang="en-US" sz="2000" i="1" dirty="0">
              <a:latin typeface="+mj-lt"/>
            </a:endParaRPr>
          </a:p>
        </p:txBody>
      </p:sp>
      <p:sp>
        <p:nvSpPr>
          <p:cNvPr id="10" name="TextBox 9"/>
          <p:cNvSpPr txBox="1"/>
          <p:nvPr/>
        </p:nvSpPr>
        <p:spPr>
          <a:xfrm>
            <a:off x="762000" y="2438400"/>
            <a:ext cx="1752600" cy="400110"/>
          </a:xfrm>
          <a:prstGeom prst="rect">
            <a:avLst/>
          </a:prstGeom>
          <a:noFill/>
        </p:spPr>
        <p:txBody>
          <a:bodyPr wrap="square" rtlCol="0">
            <a:spAutoFit/>
          </a:bodyPr>
          <a:lstStyle/>
          <a:p>
            <a:r>
              <a:rPr lang="en-US" sz="2000" dirty="0" smtClean="0">
                <a:latin typeface="+mn-lt"/>
              </a:rPr>
              <a:t>Fat storage</a:t>
            </a:r>
            <a:endParaRPr lang="en-US" sz="2000" dirty="0">
              <a:latin typeface="+mn-lt"/>
            </a:endParaRPr>
          </a:p>
        </p:txBody>
      </p:sp>
      <p:sp>
        <p:nvSpPr>
          <p:cNvPr id="11" name="TextBox 10"/>
          <p:cNvSpPr txBox="1"/>
          <p:nvPr/>
        </p:nvSpPr>
        <p:spPr>
          <a:xfrm>
            <a:off x="3352800" y="5334000"/>
            <a:ext cx="2438400" cy="400110"/>
          </a:xfrm>
          <a:prstGeom prst="rect">
            <a:avLst/>
          </a:prstGeom>
          <a:noFill/>
        </p:spPr>
        <p:txBody>
          <a:bodyPr wrap="square" rtlCol="0">
            <a:spAutoFit/>
          </a:bodyPr>
          <a:lstStyle/>
          <a:p>
            <a:r>
              <a:rPr lang="en-US" sz="2000" dirty="0" smtClean="0">
                <a:latin typeface="+mj-lt"/>
              </a:rPr>
              <a:t>Leptin resistance</a:t>
            </a:r>
            <a:endParaRPr lang="en-US" sz="2000" dirty="0">
              <a:latin typeface="+mj-lt"/>
            </a:endParaRPr>
          </a:p>
        </p:txBody>
      </p:sp>
      <p:sp>
        <p:nvSpPr>
          <p:cNvPr id="12" name="TextBox 11"/>
          <p:cNvSpPr txBox="1"/>
          <p:nvPr/>
        </p:nvSpPr>
        <p:spPr>
          <a:xfrm>
            <a:off x="2438400" y="6248400"/>
            <a:ext cx="3886200" cy="400110"/>
          </a:xfrm>
          <a:prstGeom prst="rect">
            <a:avLst/>
          </a:prstGeom>
          <a:noFill/>
        </p:spPr>
        <p:txBody>
          <a:bodyPr wrap="square" rtlCol="0">
            <a:spAutoFit/>
          </a:bodyPr>
          <a:lstStyle/>
          <a:p>
            <a:pPr algn="ctr"/>
            <a:r>
              <a:rPr lang="en-US" sz="2000" dirty="0" smtClean="0">
                <a:latin typeface="+mn-lt"/>
              </a:rPr>
              <a:t>Eat more and do less</a:t>
            </a:r>
            <a:endParaRPr lang="en-US" sz="2000" dirty="0">
              <a:latin typeface="+mn-lt"/>
            </a:endParaRPr>
          </a:p>
        </p:txBody>
      </p:sp>
      <p:cxnSp>
        <p:nvCxnSpPr>
          <p:cNvPr id="3" name="Straight Arrow Connector 2"/>
          <p:cNvCxnSpPr/>
          <p:nvPr/>
        </p:nvCxnSpPr>
        <p:spPr bwMode="auto">
          <a:xfrm>
            <a:off x="1447800" y="9144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1447800" y="1905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1447800" y="2971800"/>
            <a:ext cx="0" cy="685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endCxn id="7" idx="1"/>
          </p:cNvCxnSpPr>
          <p:nvPr/>
        </p:nvCxnSpPr>
        <p:spPr bwMode="auto">
          <a:xfrm>
            <a:off x="2209800" y="4267200"/>
            <a:ext cx="1066800" cy="42865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5257800" y="3352800"/>
            <a:ext cx="1295400" cy="1295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4267200" y="5029200"/>
            <a:ext cx="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4267200" y="57912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8" idx="2"/>
          </p:cNvCxnSpPr>
          <p:nvPr/>
        </p:nvCxnSpPr>
        <p:spPr bwMode="auto">
          <a:xfrm flipH="1">
            <a:off x="5257800" y="3366433"/>
            <a:ext cx="1828800" cy="2196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88567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47106,Picture 2,278,Slide23"/>
  <p:tag name="PPTXSS_SETTINGS" val="986895,8,8,200,50,3,True,False"/>
</p:tagLst>
</file>

<file path=ppt/tags/tag2.xml><?xml version="1.0" encoding="utf-8"?>
<p:tagLst xmlns:a="http://schemas.openxmlformats.org/drawingml/2006/main" xmlns:r="http://schemas.openxmlformats.org/officeDocument/2006/relationships" xmlns:p="http://schemas.openxmlformats.org/presentationml/2006/main">
  <p:tag name="PPTXSS_ORIGINAL" val="38914,Picture 2,274,Slide19"/>
  <p:tag name="PPTXSS_SETTINGS" val="986895,8,8,200,50,3,True,False"/>
</p:tagLst>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21861</TotalTime>
  <Words>3258</Words>
  <Application>Microsoft Macintosh PowerPoint</Application>
  <PresentationFormat>On-screen Show (4:3)</PresentationFormat>
  <Paragraphs>350</Paragraphs>
  <Slides>80</Slides>
  <Notes>12</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Kripalu_template</vt:lpstr>
      <vt:lpstr>Inflammation: Are you playing with fire?</vt:lpstr>
      <vt:lpstr>The Chapters</vt:lpstr>
      <vt:lpstr>Learning Objectives</vt:lpstr>
      <vt:lpstr>The proposition: how the outside gets inside</vt:lpstr>
      <vt:lpstr>PowerPoint Presentation</vt:lpstr>
      <vt:lpstr>PowerPoint Presentation</vt:lpstr>
      <vt:lpstr>Nutrigenomics: beyond food as calories</vt:lpstr>
      <vt:lpstr>PowerPoint Presentation</vt:lpstr>
      <vt:lpstr>PowerPoint Presentation</vt:lpstr>
      <vt:lpstr>PowerPoint Presentation</vt:lpstr>
      <vt:lpstr>What are the conditions of your soil?</vt:lpstr>
      <vt:lpstr>Inflammation</vt:lpstr>
      <vt:lpstr>PowerPoint Presentation</vt:lpstr>
      <vt:lpstr>PowerPoint Presentation</vt:lpstr>
      <vt:lpstr>PowerPoint Presentation</vt:lpstr>
      <vt:lpstr>PowerPoint Presentation</vt:lpstr>
      <vt:lpstr>Nrf2 activation…a critical intracellular defense</vt:lpstr>
      <vt:lpstr>PowerPoint Presentation</vt:lpstr>
      <vt:lpstr>Changes in Our Diet that Trigger 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Allostasis</vt:lpstr>
      <vt:lpstr>PowerPoint Presentation</vt:lpstr>
      <vt:lpstr>PowerPoint Presentation</vt:lpstr>
      <vt:lpstr>Vitamin D</vt:lpstr>
      <vt:lpstr>Anti-inflammatory lifestyle</vt:lpstr>
      <vt:lpstr>PowerPoint Presentation</vt:lpstr>
      <vt:lpstr>Anti-inflammatory Lifestyle continued</vt:lpstr>
      <vt:lpstr>PowerPoint Presentation</vt:lpstr>
      <vt:lpstr>PowerPoint Presentation</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149</cp:revision>
  <cp:lastPrinted>2006-06-07T18:49:12Z</cp:lastPrinted>
  <dcterms:created xsi:type="dcterms:W3CDTF">2014-02-12T14:19:51Z</dcterms:created>
  <dcterms:modified xsi:type="dcterms:W3CDTF">2015-02-21T14:32:39Z</dcterms:modified>
</cp:coreProperties>
</file>